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84" r:id="rId2"/>
    <p:sldId id="257" r:id="rId3"/>
    <p:sldId id="261" r:id="rId4"/>
    <p:sldId id="259" r:id="rId5"/>
    <p:sldId id="264" r:id="rId6"/>
    <p:sldId id="265" r:id="rId7"/>
    <p:sldId id="266" r:id="rId8"/>
    <p:sldId id="276" r:id="rId9"/>
    <p:sldId id="272" r:id="rId10"/>
    <p:sldId id="267" r:id="rId11"/>
    <p:sldId id="273" r:id="rId12"/>
    <p:sldId id="277" r:id="rId13"/>
    <p:sldId id="260" r:id="rId14"/>
    <p:sldId id="262" r:id="rId15"/>
    <p:sldId id="263" r:id="rId16"/>
    <p:sldId id="271" r:id="rId17"/>
    <p:sldId id="270" r:id="rId18"/>
    <p:sldId id="269" r:id="rId19"/>
    <p:sldId id="275" r:id="rId20"/>
    <p:sldId id="274" r:id="rId21"/>
    <p:sldId id="268" r:id="rId22"/>
    <p:sldId id="279" r:id="rId23"/>
    <p:sldId id="280" r:id="rId24"/>
    <p:sldId id="281" r:id="rId25"/>
    <p:sldId id="282" r:id="rId26"/>
    <p:sldId id="283" r:id="rId27"/>
    <p:sldId id="278"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488" y="-8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990D4-CFE7-4FF9-A018-7AB522911BB8}" type="datetimeFigureOut">
              <a:rPr lang="ru-RU" smtClean="0"/>
              <a:pPr/>
              <a:t>15.01.2017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FA285B-8DC3-482F-8575-404E2268FA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D5A06B4B-7BFB-468A-9725-E325530B8A0C}" type="slidenum">
              <a:rPr lang="ru-RU" smtClean="0"/>
              <a:pPr/>
              <a:t>27</a:t>
            </a:fld>
            <a:endParaRPr lang="ru-RU"/>
          </a:p>
        </p:txBody>
      </p:sp>
    </p:spTree>
    <p:extLst>
      <p:ext uri="{BB962C8B-B14F-4D97-AF65-F5344CB8AC3E}">
        <p14:creationId xmlns:p14="http://schemas.microsoft.com/office/powerpoint/2010/main" xmlns="" val="1769406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15.01.2017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5896" y="4941168"/>
            <a:ext cx="4968552" cy="1292662"/>
          </a:xfrm>
          <a:prstGeom prst="rect">
            <a:avLst/>
          </a:prstGeom>
          <a:noFill/>
        </p:spPr>
        <p:txBody>
          <a:bodyPr wrap="square" rtlCol="0">
            <a:spAutoFit/>
          </a:bodyPr>
          <a:lstStyle/>
          <a:p>
            <a:r>
              <a:rPr lang="ru-RU" sz="2000" dirty="0" smtClean="0">
                <a:solidFill>
                  <a:srgbClr val="FFC000"/>
                </a:solidFill>
              </a:rPr>
              <a:t>Выполнил:  инструктор по физической культуре ГБДОУ № 33 </a:t>
            </a:r>
          </a:p>
          <a:p>
            <a:r>
              <a:rPr lang="ru-RU" sz="2000" dirty="0" smtClean="0">
                <a:solidFill>
                  <a:srgbClr val="FFC000"/>
                </a:solidFill>
              </a:rPr>
              <a:t>Удодова Елена Анатольевна</a:t>
            </a:r>
            <a:r>
              <a:rPr lang="ru-RU" sz="3200" dirty="0" smtClean="0">
                <a:solidFill>
                  <a:srgbClr val="FFC000"/>
                </a:solidFill>
              </a:rPr>
              <a:t/>
            </a:r>
            <a:br>
              <a:rPr lang="ru-RU" sz="3200" dirty="0" smtClean="0">
                <a:solidFill>
                  <a:srgbClr val="FFC000"/>
                </a:solidFill>
              </a:rPr>
            </a:br>
            <a:endParaRPr lang="ru-RU" dirty="0"/>
          </a:p>
        </p:txBody>
      </p:sp>
      <p:sp>
        <p:nvSpPr>
          <p:cNvPr id="5" name="TextBox 4"/>
          <p:cNvSpPr txBox="1"/>
          <p:nvPr/>
        </p:nvSpPr>
        <p:spPr>
          <a:xfrm>
            <a:off x="323528" y="2132857"/>
            <a:ext cx="8568952" cy="2062103"/>
          </a:xfrm>
          <a:prstGeom prst="rect">
            <a:avLst/>
          </a:prstGeom>
          <a:noFill/>
        </p:spPr>
        <p:txBody>
          <a:bodyPr wrap="square" rtlCol="0">
            <a:spAutoFit/>
          </a:bodyPr>
          <a:lstStyle/>
          <a:p>
            <a:pPr algn="ctr"/>
            <a:r>
              <a:rPr lang="ru-RU" sz="3200" dirty="0" smtClean="0">
                <a:solidFill>
                  <a:srgbClr val="FFC000"/>
                </a:solidFill>
              </a:rPr>
              <a:t>Развитие чувства равновесия у детей дошкольного возраста в игровой деятельности</a:t>
            </a:r>
            <a:br>
              <a:rPr lang="ru-RU" sz="3200" dirty="0" smtClean="0">
                <a:solidFill>
                  <a:srgbClr val="FFC000"/>
                </a:solidFill>
              </a:rPr>
            </a:br>
            <a:endParaRPr lang="ru-RU" sz="3200" dirty="0"/>
          </a:p>
        </p:txBody>
      </p:sp>
      <p:sp>
        <p:nvSpPr>
          <p:cNvPr id="6" name="Прямоугольник 5"/>
          <p:cNvSpPr/>
          <p:nvPr/>
        </p:nvSpPr>
        <p:spPr>
          <a:xfrm>
            <a:off x="323528" y="404664"/>
            <a:ext cx="8496944" cy="1384995"/>
          </a:xfrm>
          <a:prstGeom prst="rect">
            <a:avLst/>
          </a:prstGeom>
        </p:spPr>
        <p:txBody>
          <a:bodyPr wrap="square">
            <a:spAutoFit/>
          </a:bodyPr>
          <a:lstStyle/>
          <a:p>
            <a:pPr algn="ctr"/>
            <a:r>
              <a:rPr lang="ru-RU" sz="2800" dirty="0" smtClean="0">
                <a:solidFill>
                  <a:srgbClr val="FFC000"/>
                </a:solidFill>
              </a:rPr>
              <a:t>ГБДОУ детский сад № 33</a:t>
            </a:r>
          </a:p>
          <a:p>
            <a:pPr algn="ctr"/>
            <a:r>
              <a:rPr lang="ru-RU" sz="2800" dirty="0" smtClean="0">
                <a:solidFill>
                  <a:srgbClr val="FFC000"/>
                </a:solidFill>
              </a:rPr>
              <a:t> Петродворцового района</a:t>
            </a:r>
            <a:br>
              <a:rPr lang="ru-RU" sz="2800" dirty="0" smtClean="0">
                <a:solidFill>
                  <a:srgbClr val="FFC000"/>
                </a:solidFill>
              </a:rPr>
            </a:br>
            <a:r>
              <a:rPr lang="ru-RU" sz="2800" dirty="0" smtClean="0">
                <a:solidFill>
                  <a:srgbClr val="FFC000"/>
                </a:solidFill>
              </a:rPr>
              <a:t> г. Санкт-Петербурга</a:t>
            </a:r>
            <a:endParaRPr lang="ru-RU"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32656"/>
            <a:ext cx="8892480" cy="3108543"/>
          </a:xfrm>
          <a:prstGeom prst="rect">
            <a:avLst/>
          </a:prstGeom>
          <a:noFill/>
        </p:spPr>
        <p:txBody>
          <a:bodyPr wrap="square" rtlCol="0">
            <a:spAutoFit/>
          </a:bodyPr>
          <a:lstStyle/>
          <a:p>
            <a:pPr algn="ctr"/>
            <a:r>
              <a:rPr lang="ru-RU" sz="2800" dirty="0" smtClean="0"/>
              <a:t>	</a:t>
            </a:r>
            <a:r>
              <a:rPr lang="ru-RU" sz="2800" b="1" dirty="0" smtClean="0">
                <a:latin typeface="Times New Roman" pitchFamily="18" charset="0"/>
                <a:cs typeface="Times New Roman" pitchFamily="18" charset="0"/>
              </a:rPr>
              <a:t>Сильное воздействие на механизмы регуляции равновесия создают переходы от динамического равновесия  к статическому</a:t>
            </a:r>
          </a:p>
          <a:p>
            <a:r>
              <a:rPr lang="ru-RU" sz="2800" b="1" dirty="0" smtClean="0">
                <a:latin typeface="Times New Roman" pitchFamily="18" charset="0"/>
                <a:cs typeface="Times New Roman" pitchFamily="18" charset="0"/>
              </a:rPr>
              <a:t> 	(остановка во время ходьбы, приземление при 	соскоке с высоты, особенно когда в полете 	выполняются какие-либо действия: хлопки, 	повороты, броски и ловля мяча и т. п.)	</a:t>
            </a:r>
            <a:endParaRPr lang="ru-RU" sz="2800"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email"/>
          <a:srcRect/>
          <a:stretch>
            <a:fillRect/>
          </a:stretch>
        </p:blipFill>
        <p:spPr bwMode="auto">
          <a:xfrm>
            <a:off x="4499992" y="3429000"/>
            <a:ext cx="4319991" cy="32403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620688"/>
            <a:ext cx="8892480" cy="5262979"/>
          </a:xfrm>
          <a:prstGeom prst="rect">
            <a:avLst/>
          </a:prstGeom>
          <a:noFill/>
        </p:spPr>
        <p:txBody>
          <a:bodyPr wrap="square" rtlCol="0">
            <a:spAutoFit/>
          </a:bodyPr>
          <a:lstStyle/>
          <a:p>
            <a:pPr algn="ctr"/>
            <a:r>
              <a:rPr lang="ru-RU" sz="2800" dirty="0" smtClean="0"/>
              <a:t>	</a:t>
            </a:r>
            <a:r>
              <a:rPr lang="ru-RU" sz="2800" b="1" dirty="0" smtClean="0">
                <a:latin typeface="Times New Roman" pitchFamily="18" charset="0"/>
                <a:cs typeface="Times New Roman" pitchFamily="18" charset="0"/>
              </a:rPr>
              <a:t> Упражнения на равновесие усложняют постепенно, придерживаясь принципа от простого  к сложному. </a:t>
            </a:r>
          </a:p>
          <a:p>
            <a:r>
              <a:rPr lang="ru-RU" sz="2800" b="1" dirty="0" smtClean="0">
                <a:latin typeface="Times New Roman" pitchFamily="18" charset="0"/>
                <a:cs typeface="Times New Roman" pitchFamily="18" charset="0"/>
              </a:rPr>
              <a:t>	Так, например, дети сначала учатся выполнять ходьбу между линиями на полу, потом по дерматиновой дорожке, по доске, положенной на пол). 	Далее дети учатся выполнять перешагивания через предметы, расположенные на дорожках, приседания, повороты, учатся выполнять ходьбу не только вперед, но и боком.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И лишь после усвоения этих заданий учатся выполнять задания на гимнастической скамейке.</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548680"/>
            <a:ext cx="8892480" cy="3108543"/>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 В младшей группе упражнения на равновесие носят преимущественно игровой характер.</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В средней группе упражнения усложняются (дорожка становится уже, доска поднимается выше), меняются способы выполнения заданий.</a:t>
            </a:r>
          </a:p>
          <a:p>
            <a:r>
              <a:rPr lang="ru-RU" sz="2800" b="1" dirty="0" smtClean="0">
                <a:latin typeface="Times New Roman" pitchFamily="18" charset="0"/>
                <a:cs typeface="Times New Roman" pitchFamily="18" charset="0"/>
              </a:rPr>
              <a:t>	В старших группах значительно усложняются упражнения, особенно динамического характера.</a:t>
            </a:r>
            <a:r>
              <a:rPr lang="ru-RU" sz="2800" dirty="0" smtClean="0"/>
              <a:t> </a:t>
            </a:r>
            <a:endParaRPr lang="ru-RU" sz="2800"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email"/>
          <a:srcRect/>
          <a:stretch>
            <a:fillRect/>
          </a:stretch>
        </p:blipFill>
        <p:spPr bwMode="auto">
          <a:xfrm>
            <a:off x="4860032" y="3717032"/>
            <a:ext cx="3868631" cy="2901802"/>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cstate="email"/>
          <a:srcRect/>
          <a:stretch>
            <a:fillRect/>
          </a:stretch>
        </p:blipFill>
        <p:spPr bwMode="auto">
          <a:xfrm>
            <a:off x="539552" y="3717032"/>
            <a:ext cx="3888390" cy="29166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Елена\Documents\рабочие документы\презентация\121.jpg"/>
          <p:cNvPicPr>
            <a:picLocks noChangeAspect="1" noChangeArrowheads="1"/>
          </p:cNvPicPr>
          <p:nvPr/>
        </p:nvPicPr>
        <p:blipFill>
          <a:blip r:embed="rId2" cstate="email"/>
          <a:srcRect/>
          <a:stretch>
            <a:fillRect/>
          </a:stretch>
        </p:blipFill>
        <p:spPr bwMode="auto">
          <a:xfrm>
            <a:off x="4427984" y="3904060"/>
            <a:ext cx="4411216" cy="2953939"/>
          </a:xfrm>
          <a:prstGeom prst="rect">
            <a:avLst/>
          </a:prstGeom>
          <a:noFill/>
        </p:spPr>
      </p:pic>
      <p:sp>
        <p:nvSpPr>
          <p:cNvPr id="4" name="TextBox 3"/>
          <p:cNvSpPr txBox="1"/>
          <p:nvPr/>
        </p:nvSpPr>
        <p:spPr>
          <a:xfrm>
            <a:off x="251520" y="476672"/>
            <a:ext cx="8496944" cy="3539430"/>
          </a:xfrm>
          <a:prstGeom prst="rect">
            <a:avLst/>
          </a:prstGeom>
          <a:noFill/>
        </p:spPr>
        <p:txBody>
          <a:bodyPr wrap="square" rtlCol="0">
            <a:spAutoFit/>
          </a:bodyPr>
          <a:lstStyle/>
          <a:p>
            <a:r>
              <a:rPr lang="ru-RU" sz="2500" b="1" dirty="0" smtClean="0"/>
              <a:t>	</a:t>
            </a:r>
            <a:r>
              <a:rPr lang="ru-RU" sz="2800" b="1" dirty="0" smtClean="0">
                <a:latin typeface="Times New Roman" pitchFamily="18" charset="0"/>
                <a:cs typeface="Times New Roman" pitchFamily="18" charset="0"/>
              </a:rPr>
              <a:t>У дошкольников общий центр тяжести расположен высоко, поэтому им трудно сохранять равновесие.</a:t>
            </a:r>
          </a:p>
          <a:p>
            <a:r>
              <a:rPr lang="ru-RU" sz="2800" b="1" dirty="0" smtClean="0">
                <a:latin typeface="Times New Roman" pitchFamily="18" charset="0"/>
                <a:cs typeface="Times New Roman" pitchFamily="18" charset="0"/>
              </a:rPr>
              <a:t>	При выполнении упражнений, смене положения центр тяжести смещается и равновесие нарушается. 	</a:t>
            </a:r>
          </a:p>
          <a:p>
            <a:r>
              <a:rPr lang="ru-RU" sz="2800" b="1" dirty="0" smtClean="0">
                <a:latin typeface="Times New Roman" pitchFamily="18" charset="0"/>
                <a:cs typeface="Times New Roman" pitchFamily="18" charset="0"/>
              </a:rPr>
              <a:t>	Требуется приложить усилия, чтобы восстановить нужное положение тела.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9552" y="2780928"/>
            <a:ext cx="7772400" cy="504056"/>
          </a:xfrm>
        </p:spPr>
        <p:txBody>
          <a:bodyPr/>
          <a:lstStyle/>
          <a:p>
            <a:endParaRPr lang="ru-RU" dirty="0" smtClean="0"/>
          </a:p>
          <a:p>
            <a:endParaRPr lang="ru-RU" dirty="0" smtClean="0"/>
          </a:p>
          <a:p>
            <a:endParaRPr lang="ru-RU" dirty="0"/>
          </a:p>
        </p:txBody>
      </p:sp>
      <p:sp>
        <p:nvSpPr>
          <p:cNvPr id="4" name="TextBox 3"/>
          <p:cNvSpPr txBox="1"/>
          <p:nvPr/>
        </p:nvSpPr>
        <p:spPr>
          <a:xfrm>
            <a:off x="323528" y="1124744"/>
            <a:ext cx="8496944" cy="4832092"/>
          </a:xfrm>
          <a:prstGeom prst="rect">
            <a:avLst/>
          </a:prstGeom>
          <a:noFill/>
        </p:spPr>
        <p:txBody>
          <a:bodyPr wrap="square" rtlCol="0">
            <a:spAutoFit/>
          </a:bodyPr>
          <a:lstStyle/>
          <a:p>
            <a:r>
              <a:rPr lang="ru-RU" sz="2500" b="1" dirty="0" smtClean="0"/>
              <a:t>	</a:t>
            </a:r>
            <a:r>
              <a:rPr lang="ru-RU" sz="2800" b="1" dirty="0" smtClean="0">
                <a:latin typeface="Times New Roman" pitchFamily="18" charset="0"/>
                <a:cs typeface="Times New Roman" pitchFamily="18" charset="0"/>
              </a:rPr>
              <a:t>Овладение навыками сохранения равновесия происходит в результате многократных повторений, что для детей дошкольного возраста  бывает утомительно и не интересно.</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Поэтому на занятиях по физической культуре необходимо создавать положительный эмоциональный фон, используя в учебном процессе игровые элементы и игры.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Это очень важно, так как приобретенный детьми двигательный опыт будет способствовать их дальнейшей адаптации и в будущем.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Елена\Documents\рабочие документы\презентация\1500.jpg"/>
          <p:cNvPicPr>
            <a:picLocks noChangeAspect="1" noChangeArrowheads="1"/>
          </p:cNvPicPr>
          <p:nvPr/>
        </p:nvPicPr>
        <p:blipFill>
          <a:blip r:embed="rId2" cstate="email"/>
          <a:srcRect/>
          <a:stretch>
            <a:fillRect/>
          </a:stretch>
        </p:blipFill>
        <p:spPr bwMode="auto">
          <a:xfrm>
            <a:off x="4740019" y="3573016"/>
            <a:ext cx="4172181" cy="3129136"/>
          </a:xfrm>
          <a:prstGeom prst="rect">
            <a:avLst/>
          </a:prstGeom>
          <a:noFill/>
          <a:ln w="57150">
            <a:noFill/>
          </a:ln>
        </p:spPr>
      </p:pic>
      <p:sp>
        <p:nvSpPr>
          <p:cNvPr id="5" name="TextBox 4"/>
          <p:cNvSpPr txBox="1"/>
          <p:nvPr/>
        </p:nvSpPr>
        <p:spPr>
          <a:xfrm>
            <a:off x="179512" y="332657"/>
            <a:ext cx="8496944" cy="3862596"/>
          </a:xfrm>
          <a:prstGeom prst="rect">
            <a:avLst/>
          </a:prstGeom>
          <a:noFill/>
        </p:spPr>
        <p:txBody>
          <a:bodyPr wrap="square" rtlCol="0">
            <a:spAutoFit/>
          </a:bodyPr>
          <a:lstStyle/>
          <a:p>
            <a:r>
              <a:rPr lang="ru-RU" sz="2500" b="1" dirty="0" smtClean="0"/>
              <a:t>	</a:t>
            </a:r>
            <a:r>
              <a:rPr lang="ru-RU" sz="2800" b="1" dirty="0" smtClean="0">
                <a:latin typeface="Times New Roman" pitchFamily="18" charset="0"/>
                <a:cs typeface="Times New Roman" pitchFamily="18" charset="0"/>
              </a:rPr>
              <a:t>Игра – основной и ведущий вид деятельности детей дошкольного возраста, средство повышения двигательной активности.</a:t>
            </a:r>
          </a:p>
          <a:p>
            <a:r>
              <a:rPr lang="ru-RU" sz="2800" b="1" dirty="0" smtClean="0">
                <a:latin typeface="Times New Roman" pitchFamily="18" charset="0"/>
                <a:cs typeface="Times New Roman" pitchFamily="18" charset="0"/>
              </a:rPr>
              <a:t>	В дошкольной педагогике игру рассматривают как один из основных методов воспитания, обучения, и как одну из форм организации деятельности детей.</a:t>
            </a:r>
          </a:p>
          <a:p>
            <a:r>
              <a:rPr lang="ru-RU" sz="2400" dirty="0" smtClean="0"/>
              <a:t/>
            </a:r>
            <a:br>
              <a:rPr lang="ru-RU" sz="2400" dirty="0" smtClean="0"/>
            </a:br>
            <a:endParaRPr lang="ru-RU" sz="2500" b="1" dirty="0" smtClean="0"/>
          </a:p>
        </p:txBody>
      </p:sp>
      <p:pic>
        <p:nvPicPr>
          <p:cNvPr id="2" name="Picture 2"/>
          <p:cNvPicPr>
            <a:picLocks noChangeAspect="1" noChangeArrowheads="1"/>
          </p:cNvPicPr>
          <p:nvPr/>
        </p:nvPicPr>
        <p:blipFill>
          <a:blip r:embed="rId3" cstate="email"/>
          <a:srcRect/>
          <a:stretch>
            <a:fillRect/>
          </a:stretch>
        </p:blipFill>
        <p:spPr bwMode="auto">
          <a:xfrm>
            <a:off x="251520" y="3573016"/>
            <a:ext cx="4176464" cy="31327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Елена\Documents\рабочие документы\презентация\fizde.jpg"/>
          <p:cNvPicPr>
            <a:picLocks noChangeAspect="1" noChangeArrowheads="1"/>
          </p:cNvPicPr>
          <p:nvPr/>
        </p:nvPicPr>
        <p:blipFill>
          <a:blip r:embed="rId2" cstate="email"/>
          <a:srcRect/>
          <a:stretch>
            <a:fillRect/>
          </a:stretch>
        </p:blipFill>
        <p:spPr bwMode="auto">
          <a:xfrm>
            <a:off x="5028562" y="4077072"/>
            <a:ext cx="3885300" cy="2608702"/>
          </a:xfrm>
          <a:prstGeom prst="rect">
            <a:avLst/>
          </a:prstGeom>
          <a:noFill/>
        </p:spPr>
      </p:pic>
      <p:sp>
        <p:nvSpPr>
          <p:cNvPr id="5" name="TextBox 4"/>
          <p:cNvSpPr txBox="1"/>
          <p:nvPr/>
        </p:nvSpPr>
        <p:spPr>
          <a:xfrm>
            <a:off x="251520" y="764704"/>
            <a:ext cx="8640960" cy="3108543"/>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Никакая другая деятельность кроме игры не способна ребенку дошкольного возраста дать столько положительных эмоций, которые так нужны ему для здорового психического и физического развития.</a:t>
            </a:r>
          </a:p>
          <a:p>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endParaRPr lang="ru-RU" sz="2800" dirty="0"/>
          </a:p>
        </p:txBody>
      </p:sp>
      <p:pic>
        <p:nvPicPr>
          <p:cNvPr id="7170" name="Picture 2"/>
          <p:cNvPicPr>
            <a:picLocks noChangeAspect="1" noChangeArrowheads="1"/>
          </p:cNvPicPr>
          <p:nvPr/>
        </p:nvPicPr>
        <p:blipFill>
          <a:blip r:embed="rId3" cstate="email"/>
          <a:srcRect/>
          <a:stretch>
            <a:fillRect/>
          </a:stretch>
        </p:blipFill>
        <p:spPr bwMode="auto">
          <a:xfrm>
            <a:off x="395536" y="3212976"/>
            <a:ext cx="4442285" cy="33318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476672"/>
            <a:ext cx="8640960" cy="4401205"/>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Для овладения простыми движениями у дошкольников часто используют имитацию.</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t>
            </a:r>
          </a:p>
          <a:p>
            <a:r>
              <a:rPr lang="ru-RU" sz="2800" b="1" dirty="0" smtClean="0">
                <a:latin typeface="Times New Roman" pitchFamily="18" charset="0"/>
                <a:cs typeface="Times New Roman" pitchFamily="18" charset="0"/>
              </a:rPr>
              <a:t>	При обучении детей часто применяют подражание действиям животных, птиц и т. п., дети, войдя в образ с большим удовольствием могут многократно выполнять движения, что способствует приобретению двигательных умений и навыков.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endParaRPr lang="ru-RU" sz="2800" dirty="0"/>
          </a:p>
        </p:txBody>
      </p:sp>
      <p:pic>
        <p:nvPicPr>
          <p:cNvPr id="1026" name="Picture 2" descr="C:\Users\Елена\Documents\рабочие документы\презентация\36709782.jpg"/>
          <p:cNvPicPr>
            <a:picLocks noChangeAspect="1" noChangeArrowheads="1"/>
          </p:cNvPicPr>
          <p:nvPr/>
        </p:nvPicPr>
        <p:blipFill>
          <a:blip r:embed="rId2" cstate="email"/>
          <a:srcRect/>
          <a:stretch>
            <a:fillRect/>
          </a:stretch>
        </p:blipFill>
        <p:spPr bwMode="auto">
          <a:xfrm>
            <a:off x="2771800" y="4005064"/>
            <a:ext cx="4032448" cy="268157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Елена\Documents\рабочие документы\презентация\7faff99dad5c221d5b97110ec11741e4.jpg"/>
          <p:cNvPicPr>
            <a:picLocks noChangeAspect="1" noChangeArrowheads="1"/>
          </p:cNvPicPr>
          <p:nvPr/>
        </p:nvPicPr>
        <p:blipFill>
          <a:blip r:embed="rId2" cstate="email"/>
          <a:srcRect/>
          <a:stretch>
            <a:fillRect/>
          </a:stretch>
        </p:blipFill>
        <p:spPr bwMode="auto">
          <a:xfrm>
            <a:off x="4680012" y="3717032"/>
            <a:ext cx="4221696" cy="2814464"/>
          </a:xfrm>
          <a:prstGeom prst="rect">
            <a:avLst/>
          </a:prstGeom>
          <a:noFill/>
        </p:spPr>
      </p:pic>
      <p:sp>
        <p:nvSpPr>
          <p:cNvPr id="5" name="TextBox 4"/>
          <p:cNvSpPr txBox="1"/>
          <p:nvPr/>
        </p:nvSpPr>
        <p:spPr>
          <a:xfrm>
            <a:off x="323528" y="620688"/>
            <a:ext cx="8640960" cy="2246769"/>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Имитацию используют во всех возрастах у дошкольников и при освоении основных видов движений: ходьбе, беге, прыжках, лазании, равновесии, метании. Это связано с наглядно-образным характером мышления.</a:t>
            </a:r>
            <a:r>
              <a:rPr lang="ru-RU" sz="2800" dirty="0" smtClean="0">
                <a:latin typeface="Times New Roman" pitchFamily="18" charset="0"/>
                <a:cs typeface="Times New Roman" pitchFamily="18" charset="0"/>
              </a:rPr>
              <a:t>	</a:t>
            </a:r>
            <a:endParaRPr lang="ru-RU" sz="2800" dirty="0"/>
          </a:p>
        </p:txBody>
      </p:sp>
      <p:pic>
        <p:nvPicPr>
          <p:cNvPr id="6146" name="Picture 2"/>
          <p:cNvPicPr>
            <a:picLocks noChangeAspect="1" noChangeArrowheads="1"/>
          </p:cNvPicPr>
          <p:nvPr/>
        </p:nvPicPr>
        <p:blipFill>
          <a:blip r:embed="rId3" cstate="email"/>
          <a:srcRect/>
          <a:stretch>
            <a:fillRect/>
          </a:stretch>
        </p:blipFill>
        <p:spPr bwMode="auto">
          <a:xfrm>
            <a:off x="179512" y="2996952"/>
            <a:ext cx="4392488" cy="292781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rot="5400000">
            <a:off x="5513377" y="2867339"/>
            <a:ext cx="4149082" cy="3112164"/>
          </a:xfrm>
          <a:prstGeom prst="rect">
            <a:avLst/>
          </a:prstGeom>
          <a:noFill/>
          <a:ln w="9525">
            <a:noFill/>
            <a:miter lim="800000"/>
            <a:headEnd/>
            <a:tailEnd/>
          </a:ln>
          <a:effectLst/>
        </p:spPr>
      </p:pic>
      <p:sp>
        <p:nvSpPr>
          <p:cNvPr id="5" name="TextBox 4"/>
          <p:cNvSpPr txBox="1"/>
          <p:nvPr/>
        </p:nvSpPr>
        <p:spPr>
          <a:xfrm>
            <a:off x="0" y="2456795"/>
            <a:ext cx="6156176" cy="3970318"/>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       Для формирования правильной осанки можно использовать упражнения с мешочком (который дети удерживают на голове, на плече) или с балансиром. </a:t>
            </a:r>
          </a:p>
          <a:p>
            <a:r>
              <a:rPr lang="ru-RU" sz="2800" b="1" dirty="0" smtClean="0">
                <a:latin typeface="Times New Roman" pitchFamily="18" charset="0"/>
                <a:cs typeface="Times New Roman" pitchFamily="18" charset="0"/>
              </a:rPr>
              <a:t>      Эти упражнения можно также обыграть, например, «Несем на голове кувшин» или « На плече сидит попугай». </a:t>
            </a:r>
            <a:endParaRPr lang="ru-RU" sz="2800" b="1" dirty="0">
              <a:latin typeface="Times New Roman" pitchFamily="18" charset="0"/>
              <a:cs typeface="Times New Roman" pitchFamily="18" charset="0"/>
            </a:endParaRPr>
          </a:p>
        </p:txBody>
      </p:sp>
      <p:sp>
        <p:nvSpPr>
          <p:cNvPr id="7" name="Прямоугольник 6"/>
          <p:cNvSpPr/>
          <p:nvPr/>
        </p:nvSpPr>
        <p:spPr>
          <a:xfrm>
            <a:off x="323528" y="548680"/>
            <a:ext cx="8352928" cy="1815882"/>
          </a:xfrm>
          <a:prstGeom prst="rect">
            <a:avLst/>
          </a:prstGeom>
        </p:spPr>
        <p:txBody>
          <a:bodyPr wrap="square">
            <a:spAutoFit/>
          </a:bodyPr>
          <a:lstStyle/>
          <a:p>
            <a:r>
              <a:rPr lang="ru-RU" dirty="0" smtClean="0"/>
              <a:t>	</a:t>
            </a:r>
            <a:r>
              <a:rPr lang="ru-RU" sz="2800" b="1" dirty="0" smtClean="0">
                <a:latin typeface="Times New Roman" pitchFamily="18" charset="0"/>
                <a:cs typeface="Times New Roman" pitchFamily="18" charset="0"/>
              </a:rPr>
              <a:t> Упражнения на равновесие способствуют формированию правильной осанки, потому что ребенок вынужден следить за положением своего тела.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a:xfrm>
            <a:off x="530352" y="548680"/>
            <a:ext cx="8218112" cy="5472608"/>
          </a:xfrm>
        </p:spPr>
        <p:txBody>
          <a:bodyPr>
            <a:normAutofit fontScale="25000" lnSpcReduction="20000"/>
          </a:bodyPr>
          <a:lstStyle/>
          <a:p>
            <a:endParaRPr lang="ru-RU" sz="11200" dirty="0" smtClean="0"/>
          </a:p>
          <a:p>
            <a:pPr algn="ctr"/>
            <a:r>
              <a:rPr lang="ru-RU" sz="11200" b="1" dirty="0" smtClean="0">
                <a:latin typeface="Times New Roman" pitchFamily="18" charset="0"/>
                <a:cs typeface="Times New Roman" pitchFamily="18" charset="0"/>
              </a:rPr>
              <a:t>Актуальность:</a:t>
            </a:r>
          </a:p>
          <a:p>
            <a:pPr algn="ctr"/>
            <a:endParaRPr lang="ru-RU" sz="11200" b="1" dirty="0" smtClean="0">
              <a:latin typeface="Times New Roman" pitchFamily="18" charset="0"/>
              <a:cs typeface="Times New Roman" pitchFamily="18" charset="0"/>
            </a:endParaRPr>
          </a:p>
          <a:p>
            <a:pPr marL="457200" indent="-457200" algn="just"/>
            <a:r>
              <a:rPr lang="ru-RU" sz="11200" b="1" dirty="0" smtClean="0">
                <a:latin typeface="Times New Roman" pitchFamily="18" charset="0"/>
                <a:cs typeface="Times New Roman" pitchFamily="18" charset="0"/>
              </a:rPr>
              <a:t>1.		Чувство равновесия – одна из составляющих частей ловкости, оно позволяет ребенку свободно передвигаться, ходить, бегать и прыгать.</a:t>
            </a:r>
          </a:p>
          <a:p>
            <a:pPr marL="457200" indent="-457200" algn="just"/>
            <a:r>
              <a:rPr lang="ru-RU" sz="11200" b="1" dirty="0" smtClean="0">
                <a:latin typeface="Times New Roman" pitchFamily="18" charset="0"/>
                <a:cs typeface="Times New Roman" pitchFamily="18" charset="0"/>
              </a:rPr>
              <a:t>2.		Равновесие является основой для овладения двигательными умениями, если у ребенка хорошо развито чувство равновесия, то ему легче освоить основные виды движения. </a:t>
            </a:r>
          </a:p>
          <a:p>
            <a:pPr marL="457200" indent="-457200"/>
            <a:r>
              <a:rPr lang="ru-RU" sz="11200" b="1" dirty="0" smtClean="0">
                <a:latin typeface="Times New Roman" pitchFamily="18" charset="0"/>
                <a:cs typeface="Times New Roman" pitchFamily="18" charset="0"/>
              </a:rPr>
              <a:t> 3.		Равновесие важно для любой деятельности ребенка, в игре, при выполнении физических упражнений и в разнообразных положениях и перемещениях в пространстве.</a:t>
            </a:r>
            <a:endParaRPr lang="ru-RU" sz="11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836712"/>
            <a:ext cx="8352928" cy="4401205"/>
          </a:xfrm>
          <a:prstGeom prst="rect">
            <a:avLst/>
          </a:prstGeom>
        </p:spPr>
        <p:txBody>
          <a:bodyPr wrap="square">
            <a:spAutoFit/>
          </a:bodyPr>
          <a:lstStyle/>
          <a:p>
            <a:r>
              <a:rPr lang="ru-RU" dirty="0" smtClean="0"/>
              <a:t>	</a:t>
            </a:r>
            <a:r>
              <a:rPr lang="ru-RU" sz="2800" b="1" dirty="0" smtClean="0">
                <a:latin typeface="Times New Roman" pitchFamily="18" charset="0"/>
                <a:cs typeface="Times New Roman" pitchFamily="18" charset="0"/>
              </a:rPr>
              <a:t> Таким образом, равновесие ( его сохранение и поддержание) является постоянным и необходимым компонентом любого движения.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Задержка или недостаточное развитие функции равновесия влияет на точность движений, темп и ритм. </a:t>
            </a:r>
          </a:p>
          <a:p>
            <a:r>
              <a:rPr lang="ru-RU" sz="2800" b="1" dirty="0" smtClean="0">
                <a:latin typeface="Times New Roman" pitchFamily="18" charset="0"/>
                <a:cs typeface="Times New Roman" pitchFamily="18" charset="0"/>
              </a:rPr>
              <a:t>	Упражнения в равновесии способствуют развитию координации движений, ловкости, воспитанию смелости, решительности и уверенности в своих силах.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1832" y="692696"/>
            <a:ext cx="8792168" cy="7848302"/>
          </a:xfrm>
          <a:prstGeom prst="rect">
            <a:avLst/>
          </a:prstGeom>
          <a:noFill/>
        </p:spPr>
        <p:txBody>
          <a:bodyPr wrap="square" rtlCol="0">
            <a:spAutoFit/>
          </a:bodyPr>
          <a:lstStyle/>
          <a:p>
            <a:pPr algn="ctr"/>
            <a:r>
              <a:rPr lang="ru-RU" sz="2800" b="1" dirty="0" smtClean="0">
                <a:latin typeface="Times New Roman" pitchFamily="18" charset="0"/>
                <a:cs typeface="Times New Roman" pitchFamily="18" charset="0"/>
              </a:rPr>
              <a:t>Играем и развиваем вестибулярный аппарат:</a:t>
            </a:r>
          </a:p>
          <a:p>
            <a:pPr algn="ctr"/>
            <a:r>
              <a:rPr lang="ru-RU" sz="2800" b="1" dirty="0" smtClean="0">
                <a:latin typeface="Times New Roman" pitchFamily="18" charset="0"/>
                <a:cs typeface="Times New Roman" pitchFamily="18" charset="0"/>
              </a:rPr>
              <a:t>Для самых маленьких:</a:t>
            </a:r>
          </a:p>
          <a:p>
            <a:pPr marL="514350" indent="-514350" algn="ctr">
              <a:buAutoNum type="arabicPeriod"/>
            </a:pPr>
            <a:r>
              <a:rPr lang="ru-RU" sz="2800" b="1" dirty="0" smtClean="0">
                <a:latin typeface="Times New Roman" pitchFamily="18" charset="0"/>
                <a:cs typeface="Times New Roman" pitchFamily="18" charset="0"/>
              </a:rPr>
              <a:t>Игра «По кочкам, по кочкам, по ровненькой дорожке, в ямку – бух!»</a:t>
            </a:r>
          </a:p>
          <a:p>
            <a:pPr marL="514350" indent="-514350" algn="ctr">
              <a:buAutoNum type="arabicPeriod"/>
            </a:pPr>
            <a:r>
              <a:rPr lang="ru-RU" sz="2800" b="1" dirty="0" smtClean="0">
                <a:latin typeface="Times New Roman" pitchFamily="18" charset="0"/>
                <a:cs typeface="Times New Roman" pitchFamily="18" charset="0"/>
              </a:rPr>
              <a:t>Качать детей на собственных ногах, сидя на диване (стуле и т. п.). Плавно поднимать и опускать ноги, сгибая в коленных суставах, придерживая ребенка за руки – своеобразные «качели».</a:t>
            </a:r>
          </a:p>
          <a:p>
            <a:pPr marL="514350" indent="-514350" algn="ctr">
              <a:buAutoNum type="arabicPeriod"/>
            </a:pPr>
            <a:r>
              <a:rPr lang="ru-RU" sz="2800" b="1" dirty="0" smtClean="0">
                <a:latin typeface="Times New Roman" pitchFamily="18" charset="0"/>
                <a:cs typeface="Times New Roman" pitchFamily="18" charset="0"/>
              </a:rPr>
              <a:t>Танцы под музыку, кружась с ребенком на руках.</a:t>
            </a:r>
          </a:p>
          <a:p>
            <a:pPr marL="514350" indent="-514350" algn="ctr">
              <a:buAutoNum type="arabicPeriod"/>
            </a:pPr>
            <a:r>
              <a:rPr lang="ru-RU" sz="2800" b="1" dirty="0" smtClean="0">
                <a:latin typeface="Times New Roman" pitchFamily="18" charset="0"/>
                <a:cs typeface="Times New Roman" pitchFamily="18" charset="0"/>
              </a:rPr>
              <a:t>Учить ребенка нырять (учится управлять своим телом в пространстве).</a:t>
            </a:r>
          </a:p>
          <a:p>
            <a:pPr algn="ctr"/>
            <a:endParaRPr lang="ru-RU" sz="2800" b="1" dirty="0" smtClean="0">
              <a:latin typeface="Times New Roman" pitchFamily="18" charset="0"/>
              <a:cs typeface="Times New Roman" pitchFamily="18" charset="0"/>
            </a:endParaRPr>
          </a:p>
          <a:p>
            <a:pPr algn="r"/>
            <a:endParaRPr lang="ru-RU" sz="2800" b="1" dirty="0" smtClean="0">
              <a:latin typeface="Times New Roman" pitchFamily="18" charset="0"/>
              <a:cs typeface="Times New Roman" pitchFamily="18" charset="0"/>
            </a:endParaRPr>
          </a:p>
          <a:p>
            <a:pPr algn="r"/>
            <a:endParaRPr lang="ru-RU" sz="2800" b="1" dirty="0" smtClean="0">
              <a:latin typeface="Times New Roman" pitchFamily="18" charset="0"/>
              <a:cs typeface="Times New Roman" pitchFamily="18" charset="0"/>
            </a:endParaRPr>
          </a:p>
          <a:p>
            <a:pPr algn="r"/>
            <a:endParaRPr lang="ru-RU" sz="2800" b="1" dirty="0" smtClean="0">
              <a:latin typeface="Times New Roman" pitchFamily="18" charset="0"/>
              <a:cs typeface="Times New Roman" pitchFamily="18" charset="0"/>
            </a:endParaRPr>
          </a:p>
          <a:p>
            <a:pPr algn="r"/>
            <a:endParaRPr lang="ru-RU" sz="2800" b="1" dirty="0" smtClean="0">
              <a:latin typeface="Times New Roman" pitchFamily="18" charset="0"/>
              <a:cs typeface="Times New Roman" pitchFamily="18" charset="0"/>
            </a:endParaRPr>
          </a:p>
          <a:p>
            <a:pPr algn="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908720"/>
            <a:ext cx="8022464" cy="1815882"/>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5. Выполнять упражнения на </a:t>
            </a:r>
            <a:r>
              <a:rPr lang="ru-RU" sz="2800" b="1" dirty="0" err="1" smtClean="0">
                <a:latin typeface="Times New Roman" pitchFamily="18" charset="0"/>
                <a:cs typeface="Times New Roman" pitchFamily="18" charset="0"/>
              </a:rPr>
              <a:t>фитболе</a:t>
            </a:r>
            <a:r>
              <a:rPr lang="ru-RU" sz="2800" b="1" dirty="0" smtClean="0">
                <a:latin typeface="Times New Roman" pitchFamily="18" charset="0"/>
                <a:cs typeface="Times New Roman" pitchFamily="18" charset="0"/>
              </a:rPr>
              <a:t>:</a:t>
            </a:r>
          </a:p>
          <a:p>
            <a:r>
              <a:rPr lang="ru-RU" sz="2800" b="1" dirty="0" smtClean="0">
                <a:latin typeface="Times New Roman" pitchFamily="18" charset="0"/>
                <a:cs typeface="Times New Roman" pitchFamily="18" charset="0"/>
              </a:rPr>
              <a:t>	-катать на мяче лежа на спине и на животе;</a:t>
            </a:r>
          </a:p>
          <a:p>
            <a:r>
              <a:rPr lang="ru-RU" sz="2800" b="1" dirty="0" smtClean="0">
                <a:latin typeface="Times New Roman" pitchFamily="18" charset="0"/>
                <a:cs typeface="Times New Roman" pitchFamily="18" charset="0"/>
              </a:rPr>
              <a:t>	-выполнять прыжки на </a:t>
            </a:r>
            <a:r>
              <a:rPr lang="ru-RU" sz="2800" b="1" dirty="0" err="1" smtClean="0">
                <a:latin typeface="Times New Roman" pitchFamily="18" charset="0"/>
                <a:cs typeface="Times New Roman" pitchFamily="18" charset="0"/>
              </a:rPr>
              <a:t>фитболе</a:t>
            </a:r>
            <a:r>
              <a:rPr lang="ru-RU" sz="2800" b="1" dirty="0" smtClean="0">
                <a:latin typeface="Times New Roman" pitchFamily="18" charset="0"/>
                <a:cs typeface="Times New Roman" pitchFamily="18" charset="0"/>
              </a:rPr>
              <a:t>.</a:t>
            </a:r>
            <a:endParaRPr lang="ru-RU" dirty="0"/>
          </a:p>
        </p:txBody>
      </p:sp>
      <p:pic>
        <p:nvPicPr>
          <p:cNvPr id="1026" name="Picture 2" descr="C:\Users\Елена\Desktop\картинки бабы-яги\dsc_1027_5.jpg"/>
          <p:cNvPicPr>
            <a:picLocks noChangeAspect="1" noChangeArrowheads="1"/>
          </p:cNvPicPr>
          <p:nvPr/>
        </p:nvPicPr>
        <p:blipFill>
          <a:blip r:embed="rId2" cstate="email"/>
          <a:srcRect/>
          <a:stretch>
            <a:fillRect/>
          </a:stretch>
        </p:blipFill>
        <p:spPr bwMode="auto">
          <a:xfrm>
            <a:off x="4572000" y="2996952"/>
            <a:ext cx="4355976" cy="2903984"/>
          </a:xfrm>
          <a:prstGeom prst="rect">
            <a:avLst/>
          </a:prstGeom>
          <a:noFill/>
        </p:spPr>
      </p:pic>
      <p:pic>
        <p:nvPicPr>
          <p:cNvPr id="1027" name="Picture 3" descr="C:\Users\Елена\Desktop\картинки бабы-яги\malysh-na-fitbole.jpg"/>
          <p:cNvPicPr>
            <a:picLocks noChangeAspect="1" noChangeArrowheads="1"/>
          </p:cNvPicPr>
          <p:nvPr/>
        </p:nvPicPr>
        <p:blipFill>
          <a:blip r:embed="rId3" cstate="email"/>
          <a:srcRect/>
          <a:stretch>
            <a:fillRect/>
          </a:stretch>
        </p:blipFill>
        <p:spPr bwMode="auto">
          <a:xfrm>
            <a:off x="323528" y="4293096"/>
            <a:ext cx="4104455" cy="230875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908720"/>
            <a:ext cx="8352928" cy="6124754"/>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Для дошкольников:</a:t>
            </a:r>
          </a:p>
          <a:p>
            <a:r>
              <a:rPr lang="ru-RU" sz="2800" b="1" dirty="0" smtClean="0">
                <a:latin typeface="Times New Roman" pitchFamily="18" charset="0"/>
                <a:cs typeface="Times New Roman" pitchFamily="18" charset="0"/>
              </a:rPr>
              <a:t>	Игры: </a:t>
            </a:r>
          </a:p>
          <a:p>
            <a:pPr marL="514350" indent="-514350">
              <a:buAutoNum type="arabicPeriod"/>
            </a:pPr>
            <a:r>
              <a:rPr lang="ru-RU" sz="2800" b="1" dirty="0" smtClean="0">
                <a:latin typeface="Times New Roman" pitchFamily="18" charset="0"/>
                <a:cs typeface="Times New Roman" pitchFamily="18" charset="0"/>
              </a:rPr>
              <a:t>«Море волнуется раз» – дети от плавных движений переходят к неподвижной позе, это способствует формированию равновесия.</a:t>
            </a:r>
          </a:p>
          <a:p>
            <a:pPr marL="514350" indent="-514350">
              <a:buAutoNum type="arabicPeriod"/>
            </a:pPr>
            <a:r>
              <a:rPr lang="ru-RU" sz="2800" b="1" dirty="0" smtClean="0">
                <a:latin typeface="Times New Roman" pitchFamily="18" charset="0"/>
                <a:cs typeface="Times New Roman" pitchFamily="18" charset="0"/>
              </a:rPr>
              <a:t>«Классики» – прыжки на одной ноге.</a:t>
            </a:r>
          </a:p>
          <a:p>
            <a:pPr marL="514350" indent="-514350">
              <a:buAutoNum type="arabicPeriod"/>
            </a:pPr>
            <a:r>
              <a:rPr lang="ru-RU" sz="2800" b="1" dirty="0" smtClean="0">
                <a:latin typeface="Times New Roman" pitchFamily="18" charset="0"/>
                <a:cs typeface="Times New Roman" pitchFamily="18" charset="0"/>
              </a:rPr>
              <a:t>«Жмурки» – учатся сохранять равновесие при движении с закрытыми глазами.</a:t>
            </a:r>
          </a:p>
          <a:p>
            <a:pPr marL="514350" indent="-514350">
              <a:buAutoNum type="arabicPeriod"/>
            </a:pPr>
            <a:r>
              <a:rPr lang="ru-RU" sz="2800" b="1" dirty="0" smtClean="0">
                <a:latin typeface="Times New Roman" pitchFamily="18" charset="0"/>
                <a:cs typeface="Times New Roman" pitchFamily="18" charset="0"/>
              </a:rPr>
              <a:t>«Ходьба по болоту».</a:t>
            </a:r>
          </a:p>
          <a:p>
            <a:pPr marL="514350" indent="-514350">
              <a:buAutoNum type="arabicPeriod"/>
            </a:pPr>
            <a:r>
              <a:rPr lang="ru-RU" sz="2800" b="1" dirty="0" smtClean="0">
                <a:latin typeface="Times New Roman" pitchFamily="18" charset="0"/>
                <a:cs typeface="Times New Roman" pitchFamily="18" charset="0"/>
              </a:rPr>
              <a:t>«Тише едешь – дальше будешь»</a:t>
            </a:r>
          </a:p>
          <a:p>
            <a:pPr marL="514350" indent="-514350">
              <a:buAutoNum type="arabicPeriod"/>
            </a:pPr>
            <a:r>
              <a:rPr lang="ru-RU" sz="2800" b="1" dirty="0" smtClean="0">
                <a:latin typeface="Times New Roman" pitchFamily="18" charset="0"/>
                <a:cs typeface="Times New Roman" pitchFamily="18" charset="0"/>
              </a:rPr>
              <a:t>«Бездомный заяц» – постепенно уменьшая размер «домика».</a:t>
            </a:r>
          </a:p>
          <a:p>
            <a:endParaRPr lang="ru-RU" sz="2800" b="1" dirty="0" smtClean="0">
              <a:latin typeface="Times New Roman" pitchFamily="18" charset="0"/>
              <a:cs typeface="Times New Roman" pitchFamily="18" charset="0"/>
            </a:endParaRPr>
          </a:p>
          <a:p>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052736"/>
            <a:ext cx="8424936" cy="5693866"/>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Для дошкольников: </a:t>
            </a:r>
          </a:p>
          <a:p>
            <a:pPr marL="514350" indent="-514350">
              <a:buAutoNum type="arabicPeriod"/>
            </a:pPr>
            <a:r>
              <a:rPr lang="ru-RU" sz="2800" b="1" dirty="0" smtClean="0">
                <a:latin typeface="Times New Roman" pitchFamily="18" charset="0"/>
                <a:cs typeface="Times New Roman" pitchFamily="18" charset="0"/>
              </a:rPr>
              <a:t>Катание на велосипеде, санках, роликах, самокате.</a:t>
            </a:r>
          </a:p>
          <a:p>
            <a:pPr marL="514350" indent="-514350">
              <a:buAutoNum type="arabicPeriod"/>
            </a:pPr>
            <a:r>
              <a:rPr lang="ru-RU" sz="2800" b="1" dirty="0" smtClean="0">
                <a:latin typeface="Times New Roman" pitchFamily="18" charset="0"/>
                <a:cs typeface="Times New Roman" pitchFamily="18" charset="0"/>
              </a:rPr>
              <a:t>Прыжки на </a:t>
            </a:r>
            <a:r>
              <a:rPr lang="ru-RU" sz="2800" b="1" dirty="0" err="1" smtClean="0">
                <a:latin typeface="Times New Roman" pitchFamily="18" charset="0"/>
                <a:cs typeface="Times New Roman" pitchFamily="18" charset="0"/>
              </a:rPr>
              <a:t>фитболе</a:t>
            </a:r>
            <a:r>
              <a:rPr lang="ru-RU" sz="2800" b="1" dirty="0" smtClean="0">
                <a:latin typeface="Times New Roman" pitchFamily="18" charset="0"/>
                <a:cs typeface="Times New Roman" pitchFamily="18" charset="0"/>
              </a:rPr>
              <a:t>,  через скакалку,  по кочкам, на батуте.</a:t>
            </a:r>
          </a:p>
          <a:p>
            <a:pPr marL="514350" indent="-514350">
              <a:buAutoNum type="arabicPeriod"/>
            </a:pPr>
            <a:r>
              <a:rPr lang="ru-RU" sz="2800" b="1" dirty="0" smtClean="0">
                <a:latin typeface="Times New Roman" pitchFamily="18" charset="0"/>
                <a:cs typeface="Times New Roman" pitchFamily="18" charset="0"/>
              </a:rPr>
              <a:t>Хождение по веревке, канату, </a:t>
            </a:r>
            <a:r>
              <a:rPr lang="ru-RU" sz="2800" b="1" dirty="0" err="1" smtClean="0">
                <a:latin typeface="Times New Roman" pitchFamily="18" charset="0"/>
                <a:cs typeface="Times New Roman" pitchFamily="18" charset="0"/>
              </a:rPr>
              <a:t>паребрику</a:t>
            </a:r>
            <a:r>
              <a:rPr lang="ru-RU" sz="2800" b="1" dirty="0" smtClean="0">
                <a:latin typeface="Times New Roman" pitchFamily="18" charset="0"/>
                <a:cs typeface="Times New Roman" pitchFamily="18" charset="0"/>
              </a:rPr>
              <a:t>, след в след.</a:t>
            </a:r>
          </a:p>
          <a:p>
            <a:pPr marL="514350" indent="-514350">
              <a:buAutoNum type="arabicPeriod"/>
            </a:pPr>
            <a:r>
              <a:rPr lang="ru-RU" sz="2800" b="1" dirty="0" smtClean="0">
                <a:latin typeface="Times New Roman" pitchFamily="18" charset="0"/>
                <a:cs typeface="Times New Roman" pitchFamily="18" charset="0"/>
              </a:rPr>
              <a:t>Лазание по веревочной лестнице, канату.</a:t>
            </a:r>
          </a:p>
          <a:p>
            <a:pPr marL="514350" indent="-514350">
              <a:buAutoNum type="arabicPeriod"/>
            </a:pPr>
            <a:r>
              <a:rPr lang="ru-RU" sz="2800" b="1" dirty="0" smtClean="0">
                <a:latin typeface="Times New Roman" pitchFamily="18" charset="0"/>
                <a:cs typeface="Times New Roman" pitchFamily="18" charset="0"/>
              </a:rPr>
              <a:t>Выполнение упражнения «Бревнышко» – </a:t>
            </a:r>
          </a:p>
          <a:p>
            <a:pPr marL="514350" indent="-514350">
              <a:buAutoNum type="arabicPeriod"/>
            </a:pPr>
            <a:r>
              <a:rPr lang="ru-RU" sz="2800" b="1" dirty="0" smtClean="0">
                <a:latin typeface="Times New Roman" pitchFamily="18" charset="0"/>
                <a:cs typeface="Times New Roman" pitchFamily="18" charset="0"/>
              </a:rPr>
              <a:t>из И. П. – лежа на спине, руки вверх, выполнять поворот на 360 градусов в обе стороны, постепенно увеличивая количество выполнений. </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692696"/>
            <a:ext cx="8496944" cy="2677656"/>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6.  Выполнение поворотов стоя на двух ногах, руки в стороны.</a:t>
            </a:r>
          </a:p>
          <a:p>
            <a:r>
              <a:rPr lang="ru-RU" sz="2800" b="1" dirty="0" smtClean="0">
                <a:latin typeface="Times New Roman" pitchFamily="18" charset="0"/>
                <a:cs typeface="Times New Roman" pitchFamily="18" charset="0"/>
              </a:rPr>
              <a:t>7.  Из И. П. –сидя на стуле встать на две ноги, а потом повторить с закрытыми глазами.</a:t>
            </a:r>
          </a:p>
          <a:p>
            <a:r>
              <a:rPr lang="ru-RU" sz="2800" b="1" dirty="0" smtClean="0">
                <a:latin typeface="Times New Roman" pitchFamily="18" charset="0"/>
                <a:cs typeface="Times New Roman" pitchFamily="18" charset="0"/>
              </a:rPr>
              <a:t>8.  Полезно качаться на качелях  и кататься на каруселях.</a:t>
            </a:r>
            <a:endParaRPr lang="ru-RU" sz="2800" b="1" dirty="0">
              <a:latin typeface="Times New Roman" pitchFamily="18" charset="0"/>
              <a:cs typeface="Times New Roman" pitchFamily="18" charset="0"/>
            </a:endParaRPr>
          </a:p>
        </p:txBody>
      </p:sp>
      <p:pic>
        <p:nvPicPr>
          <p:cNvPr id="2050" name="Picture 2" descr="C:\Users\Елена\Desktop\картинки бабы-яги\vistibulyarnyiy-apparat-u-rebenka.jpg"/>
          <p:cNvPicPr>
            <a:picLocks noChangeAspect="1" noChangeArrowheads="1"/>
          </p:cNvPicPr>
          <p:nvPr/>
        </p:nvPicPr>
        <p:blipFill>
          <a:blip r:embed="rId2" cstate="email"/>
          <a:srcRect/>
          <a:stretch>
            <a:fillRect/>
          </a:stretch>
        </p:blipFill>
        <p:spPr bwMode="auto">
          <a:xfrm>
            <a:off x="3995936" y="2996952"/>
            <a:ext cx="4896544" cy="367333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268760"/>
            <a:ext cx="8424936" cy="2246769"/>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Таким образом,  с помощью игровой деятельности можно развивать чувство равновесия у детей, при этом они будут получать положительные эмоции и радость и незаметно для себя приобретать необходимые двигательные умения и навыки.</a:t>
            </a:r>
            <a:endParaRPr lang="ru-RU" sz="2800" b="1" dirty="0">
              <a:latin typeface="Times New Roman" pitchFamily="18" charset="0"/>
              <a:cs typeface="Times New Roman" pitchFamily="18" charset="0"/>
            </a:endParaRPr>
          </a:p>
        </p:txBody>
      </p:sp>
      <p:pic>
        <p:nvPicPr>
          <p:cNvPr id="3074" name="Picture 2" descr="C:\Users\Елена\Desktop\картинки бабы-яги\Kinderturnen1.png"/>
          <p:cNvPicPr>
            <a:picLocks noChangeAspect="1" noChangeArrowheads="1"/>
          </p:cNvPicPr>
          <p:nvPr/>
        </p:nvPicPr>
        <p:blipFill>
          <a:blip r:embed="rId2" cstate="email"/>
          <a:srcRect/>
          <a:stretch>
            <a:fillRect/>
          </a:stretch>
        </p:blipFill>
        <p:spPr bwMode="auto">
          <a:xfrm>
            <a:off x="2483767" y="3356993"/>
            <a:ext cx="4731257" cy="350100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899592" y="132202"/>
            <a:ext cx="7824934" cy="6725798"/>
          </a:xfrm>
          <a:prstGeom prst="rect">
            <a:avLst/>
          </a:prstGeom>
        </p:spPr>
      </p:pic>
      <p:sp>
        <p:nvSpPr>
          <p:cNvPr id="7" name="TextBox 6"/>
          <p:cNvSpPr txBox="1"/>
          <p:nvPr/>
        </p:nvSpPr>
        <p:spPr>
          <a:xfrm>
            <a:off x="1619672" y="2276872"/>
            <a:ext cx="6048672" cy="646331"/>
          </a:xfrm>
          <a:prstGeom prst="rect">
            <a:avLst/>
          </a:prstGeom>
          <a:noFill/>
        </p:spPr>
        <p:txBody>
          <a:bodyPr wrap="square" rtlCol="0">
            <a:spAutoFit/>
          </a:bodyPr>
          <a:lstStyle/>
          <a:p>
            <a:pPr algn="ctr"/>
            <a:r>
              <a:rPr lang="ru-RU" sz="3600" b="1" dirty="0" smtClean="0">
                <a:solidFill>
                  <a:schemeClr val="bg1"/>
                </a:solidFill>
                <a:latin typeface="Times New Roman" pitchFamily="18" charset="0"/>
                <a:cs typeface="Times New Roman" pitchFamily="18" charset="0"/>
              </a:rPr>
              <a:t>Спасибо за внимание!!!</a:t>
            </a:r>
            <a:endParaRPr lang="ru-RU" sz="36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077992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a:xfrm>
            <a:off x="539552" y="1340768"/>
            <a:ext cx="7772400" cy="2801600"/>
          </a:xfrm>
        </p:spPr>
        <p:txBody>
          <a:bodyPr>
            <a:noAutofit/>
          </a:bodyPr>
          <a:lstStyle/>
          <a:p>
            <a:r>
              <a:rPr lang="ru-RU" sz="2800" b="1" dirty="0" smtClean="0">
                <a:latin typeface="Times New Roman" pitchFamily="18" charset="0"/>
                <a:cs typeface="Times New Roman" pitchFamily="18" charset="0"/>
              </a:rPr>
              <a:t>Равновесие – это способность сохранять устойчивость тела и его отдельных звеньев.</a:t>
            </a:r>
          </a:p>
          <a:p>
            <a:endParaRPr lang="ru-RU" sz="2800" b="1"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Виды равновесия: </a:t>
            </a:r>
          </a:p>
          <a:p>
            <a:pPr marL="457200" indent="-457200"/>
            <a:r>
              <a:rPr lang="ru-RU" sz="2800" b="1" dirty="0" smtClean="0">
                <a:latin typeface="Times New Roman" pitchFamily="18" charset="0"/>
                <a:cs typeface="Times New Roman" pitchFamily="18" charset="0"/>
              </a:rPr>
              <a:t>1. статическое;</a:t>
            </a:r>
          </a:p>
          <a:p>
            <a:pPr marL="457200" indent="-457200"/>
            <a:r>
              <a:rPr lang="ru-RU" sz="2800" b="1" dirty="0" smtClean="0">
                <a:latin typeface="Times New Roman" pitchFamily="18" charset="0"/>
                <a:cs typeface="Times New Roman" pitchFamily="18" charset="0"/>
              </a:rPr>
              <a:t>2. динамическое.</a:t>
            </a:r>
          </a:p>
          <a:p>
            <a:r>
              <a:rPr lang="ru-RU" sz="2800" dirty="0" smtClean="0"/>
              <a:t> </a:t>
            </a:r>
            <a:endParaRPr lang="ru-RU" sz="2800" dirty="0"/>
          </a:p>
        </p:txBody>
      </p:sp>
      <p:pic>
        <p:nvPicPr>
          <p:cNvPr id="1026" name="Picture 2" descr="C:\Users\Елена\Documents\рабочие документы\презентация\i.jpe"/>
          <p:cNvPicPr>
            <a:picLocks noChangeAspect="1" noChangeArrowheads="1"/>
          </p:cNvPicPr>
          <p:nvPr/>
        </p:nvPicPr>
        <p:blipFill>
          <a:blip r:embed="rId2" cstate="email"/>
          <a:srcRect/>
          <a:stretch>
            <a:fillRect/>
          </a:stretch>
        </p:blipFill>
        <p:spPr bwMode="auto">
          <a:xfrm>
            <a:off x="4772952" y="2852936"/>
            <a:ext cx="3737040" cy="346320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Елена\Documents\рабочие документы\презентация\49858_html_m183dc2a.jpg"/>
          <p:cNvPicPr>
            <a:picLocks noChangeAspect="1" noChangeArrowheads="1"/>
          </p:cNvPicPr>
          <p:nvPr/>
        </p:nvPicPr>
        <p:blipFill>
          <a:blip r:embed="rId2" cstate="email"/>
          <a:srcRect/>
          <a:stretch>
            <a:fillRect/>
          </a:stretch>
        </p:blipFill>
        <p:spPr bwMode="auto">
          <a:xfrm>
            <a:off x="4932040" y="3645024"/>
            <a:ext cx="3811587" cy="2855913"/>
          </a:xfrm>
          <a:prstGeom prst="rect">
            <a:avLst/>
          </a:prstGeom>
          <a:noFill/>
        </p:spPr>
      </p:pic>
      <p:sp>
        <p:nvSpPr>
          <p:cNvPr id="7" name="TextBox 6"/>
          <p:cNvSpPr txBox="1"/>
          <p:nvPr/>
        </p:nvSpPr>
        <p:spPr>
          <a:xfrm>
            <a:off x="1331640" y="908720"/>
            <a:ext cx="6591035" cy="1815882"/>
          </a:xfrm>
          <a:prstGeom prst="rect">
            <a:avLst/>
          </a:prstGeom>
          <a:noFill/>
        </p:spPr>
        <p:txBody>
          <a:bodyPr wrap="none" rtlCol="0">
            <a:spAutoFit/>
          </a:bodyPr>
          <a:lstStyle/>
          <a:p>
            <a:r>
              <a:rPr lang="ru-RU" sz="2800" b="1" dirty="0" smtClean="0">
                <a:latin typeface="Times New Roman" pitchFamily="18" charset="0"/>
                <a:cs typeface="Times New Roman" pitchFamily="18" charset="0"/>
              </a:rPr>
              <a:t>Равновесие зависит от:</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-состояния вестибулярного аппарата;</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-состояния всех систем организма;</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-расположения общего центра тяжести</a:t>
            </a:r>
            <a:r>
              <a:rPr lang="ru-RU" sz="2800" dirty="0" smtClean="0">
                <a:latin typeface="Times New Roman" pitchFamily="18" charset="0"/>
                <a:cs typeface="Times New Roman" pitchFamily="18" charset="0"/>
              </a:rPr>
              <a:t>.</a:t>
            </a:r>
            <a:endParaRPr lang="ru-RU" sz="2800" dirty="0"/>
          </a:p>
        </p:txBody>
      </p:sp>
      <p:sp>
        <p:nvSpPr>
          <p:cNvPr id="10" name="TextBox 9"/>
          <p:cNvSpPr txBox="1"/>
          <p:nvPr/>
        </p:nvSpPr>
        <p:spPr>
          <a:xfrm>
            <a:off x="179512" y="3645024"/>
            <a:ext cx="4752528" cy="2677656"/>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Равновесие обеспечивается сложным сочетанием действия различных анализаторов – мышечного, вестибулярного, зрительного, кожного.</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Елена\Documents\рабочие документы\презентация\фото\DSCN4503.JPG"/>
          <p:cNvPicPr>
            <a:picLocks noChangeAspect="1" noChangeArrowheads="1"/>
          </p:cNvPicPr>
          <p:nvPr/>
        </p:nvPicPr>
        <p:blipFill>
          <a:blip r:embed="rId2" cstate="email"/>
          <a:srcRect/>
          <a:stretch>
            <a:fillRect/>
          </a:stretch>
        </p:blipFill>
        <p:spPr bwMode="auto">
          <a:xfrm>
            <a:off x="4716016" y="3429000"/>
            <a:ext cx="4067493" cy="3050964"/>
          </a:xfrm>
          <a:prstGeom prst="rect">
            <a:avLst/>
          </a:prstGeom>
          <a:noFill/>
        </p:spPr>
      </p:pic>
      <p:sp>
        <p:nvSpPr>
          <p:cNvPr id="6" name="TextBox 5"/>
          <p:cNvSpPr txBox="1"/>
          <p:nvPr/>
        </p:nvSpPr>
        <p:spPr>
          <a:xfrm>
            <a:off x="251520" y="476672"/>
            <a:ext cx="9144000" cy="2677656"/>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Начинать развитие равновесия следует со статических упражнений:</a:t>
            </a:r>
          </a:p>
          <a:p>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стойка на носках;</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стойка на одной ноге (на полу, на скамейке, на кубе);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стойка двумя ногами на одной линии.</a:t>
            </a:r>
            <a:endParaRPr lang="ru-RU" sz="2800" b="1"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email"/>
          <a:srcRect/>
          <a:stretch>
            <a:fillRect/>
          </a:stretch>
        </p:blipFill>
        <p:spPr bwMode="auto">
          <a:xfrm>
            <a:off x="251520" y="3429000"/>
            <a:ext cx="4104456" cy="30786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6"/>
          <p:cNvSpPr txBox="1">
            <a:spLocks/>
          </p:cNvSpPr>
          <p:nvPr/>
        </p:nvSpPr>
        <p:spPr>
          <a:xfrm>
            <a:off x="323528" y="1052736"/>
            <a:ext cx="8424936" cy="4248472"/>
          </a:xfrm>
          <a:prstGeom prst="rect">
            <a:avLst/>
          </a:prstGeom>
        </p:spPr>
        <p:txBody>
          <a:bodyPr vert="horz" lIns="45720" rIns="45720" anchor="t">
            <a:noAutofit/>
          </a:bodyPr>
          <a:lstStyle/>
          <a:p>
            <a:pPr lvl="0" algn="ctr">
              <a:spcBef>
                <a:spcPct val="20000"/>
              </a:spcBef>
              <a:buClr>
                <a:schemeClr val="accent3"/>
              </a:buClr>
              <a:buSzPct val="95000"/>
            </a:pPr>
            <a:r>
              <a:rPr kumimoji="0" lang="ru-RU" sz="2800" b="1" i="0" u="none" strike="noStrike" kern="1200" cap="none" spc="0" normalizeH="0" baseline="0" noProof="0" dirty="0" smtClean="0">
                <a:ln>
                  <a:noFill/>
                </a:ln>
                <a:solidFill>
                  <a:schemeClr val="tx1"/>
                </a:solidFill>
                <a:effectLst/>
                <a:uLnTx/>
                <a:uFillTx/>
                <a:latin typeface="+mn-lt"/>
                <a:ea typeface="+mn-ea"/>
                <a:cs typeface="+mn-cs"/>
              </a:rPr>
              <a:t>	</a:t>
            </a:r>
            <a:r>
              <a:rPr lang="ru-RU" sz="2800" b="1" dirty="0" smtClean="0">
                <a:latin typeface="Times New Roman" pitchFamily="18" charset="0"/>
                <a:cs typeface="Times New Roman" pitchFamily="18" charset="0"/>
              </a:rPr>
              <a:t>Для развития статического равновесия используют следующие методические приемы:</a:t>
            </a:r>
          </a:p>
          <a:p>
            <a:pPr lvl="0">
              <a:spcBef>
                <a:spcPct val="20000"/>
              </a:spcBef>
              <a:buClr>
                <a:schemeClr val="accent3"/>
              </a:buClr>
              <a:buSzPct val="95000"/>
            </a:pP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1. удлинение времени сохранения позы;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2.исключение зрительного анализатора;</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3.уменьшение площади опоры;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4. увеличение высоты опорной поверхности;</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4. введение неустойчивой опоры;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5. введение сопутствующих движений;</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6.создание противодействия (парные движения)</a:t>
            </a:r>
            <a:endParaRPr kumimoji="0" lang="ru-RU"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6"/>
          <p:cNvSpPr>
            <a:spLocks noGrp="1"/>
          </p:cNvSpPr>
          <p:nvPr>
            <p:ph type="body" idx="1"/>
          </p:nvPr>
        </p:nvSpPr>
        <p:spPr>
          <a:xfrm>
            <a:off x="395536" y="548680"/>
            <a:ext cx="8352928" cy="4248472"/>
          </a:xfrm>
        </p:spPr>
        <p:txBody>
          <a:bodyPr>
            <a:noAutofit/>
          </a:bodyPr>
          <a:lstStyle/>
          <a:p>
            <a:r>
              <a:rPr lang="ru-RU" sz="2800" b="1" dirty="0" smtClean="0"/>
              <a:t>	</a:t>
            </a:r>
            <a:r>
              <a:rPr lang="ru-RU" sz="2800" b="1" dirty="0" smtClean="0">
                <a:latin typeface="Times New Roman" pitchFamily="18" charset="0"/>
                <a:cs typeface="Times New Roman" pitchFamily="18" charset="0"/>
              </a:rPr>
              <a:t>Для развития динамического равновесия используют следующие методические приемы: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1.  упражнения с изменяющимися внешними условиями (рельеф, грунт, покрытие);</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2.  упражнения для вестибулярного аппарата (инвентарь, качели).</a:t>
            </a:r>
          </a:p>
        </p:txBody>
      </p:sp>
      <p:pic>
        <p:nvPicPr>
          <p:cNvPr id="3074" name="Picture 2" descr="C:\Users\Елена\Desktop\картинки бабы-яги\kids-on-vacation-2.png"/>
          <p:cNvPicPr>
            <a:picLocks noChangeAspect="1" noChangeArrowheads="1"/>
          </p:cNvPicPr>
          <p:nvPr/>
        </p:nvPicPr>
        <p:blipFill>
          <a:blip r:embed="rId2" cstate="email"/>
          <a:srcRect/>
          <a:stretch>
            <a:fillRect/>
          </a:stretch>
        </p:blipFill>
        <p:spPr bwMode="auto">
          <a:xfrm>
            <a:off x="3779912" y="3284984"/>
            <a:ext cx="4867276" cy="323373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548680"/>
            <a:ext cx="8892480" cy="5693866"/>
          </a:xfrm>
          <a:prstGeom prst="rect">
            <a:avLst/>
          </a:prstGeom>
          <a:noFill/>
        </p:spPr>
        <p:txBody>
          <a:bodyPr wrap="square" rtlCol="0">
            <a:spAutoFit/>
          </a:bodyPr>
          <a:lstStyle/>
          <a:p>
            <a:r>
              <a:rPr lang="ru-RU" sz="2800" dirty="0" smtClean="0"/>
              <a:t>	</a:t>
            </a:r>
            <a:r>
              <a:rPr lang="ru-RU" sz="2800" b="1" dirty="0" smtClean="0">
                <a:latin typeface="Times New Roman" pitchFamily="18" charset="0"/>
                <a:cs typeface="Times New Roman" pitchFamily="18" charset="0"/>
              </a:rPr>
              <a:t> Для развития динамического равновесия активно используют различные виды ходьбы и бега.</a:t>
            </a:r>
          </a:p>
          <a:p>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Ходьба – по кругу, по прямой, змейкой, на носках , с высоким подниманием бедра, с захлестом голени назад, выпадами, приставным шагом, скрестным шагом, веревочкой вперед и назад, в полуприседе и в полном приседе. Используют ходьбу с различными движениями руками.</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Бег – по кругу, челночный, с высоким подниманием бедра, с захлестом голени назад, с подъемом прямых ног вперед, в разных направлениях, врассыпную.</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9512" y="0"/>
            <a:ext cx="8640960" cy="5970865"/>
          </a:xfrm>
          <a:prstGeom prst="rect">
            <a:avLst/>
          </a:prstGeom>
          <a:noFill/>
        </p:spPr>
        <p:txBody>
          <a:bodyPr wrap="square" rtlCol="0">
            <a:spAutoFit/>
          </a:bodyPr>
          <a:lstStyle/>
          <a:p>
            <a:r>
              <a:rPr lang="ru-RU" sz="2800" dirty="0" smtClean="0"/>
              <a:t>	</a:t>
            </a:r>
          </a:p>
          <a:p>
            <a:pPr algn="ctr"/>
            <a:r>
              <a:rPr lang="ru-RU" sz="2800" b="1" dirty="0" smtClean="0">
                <a:latin typeface="Times New Roman" pitchFamily="18" charset="0"/>
                <a:cs typeface="Times New Roman" pitchFamily="18" charset="0"/>
              </a:rPr>
              <a:t>Для формирования динамического равновесия: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t>
            </a:r>
          </a:p>
          <a:p>
            <a:r>
              <a:rPr lang="ru-RU" sz="2800" b="1" dirty="0" smtClean="0">
                <a:latin typeface="Times New Roman" pitchFamily="18" charset="0"/>
                <a:cs typeface="Times New Roman" pitchFamily="18" charset="0"/>
              </a:rPr>
              <a:t>	так же применяют </a:t>
            </a:r>
            <a:r>
              <a:rPr lang="ru-RU" sz="2700" b="1" dirty="0" smtClean="0">
                <a:latin typeface="Times New Roman" pitchFamily="18" charset="0"/>
                <a:cs typeface="Times New Roman" pitchFamily="18" charset="0"/>
              </a:rPr>
              <a:t>ходьбу на носках, подскоки, перешагивания и целенаправленные двигательные задания с установкой на конкретный результат:</a:t>
            </a:r>
          </a:p>
          <a:p>
            <a:r>
              <a:rPr lang="ru-RU" sz="2700" b="1" dirty="0" smtClean="0">
                <a:latin typeface="Times New Roman" pitchFamily="18" charset="0"/>
                <a:cs typeface="Times New Roman" pitchFamily="18" charset="0"/>
              </a:rPr>
              <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пройти (пробежать, проскакать) по скамейке и сойти (спрыгнуть) с нее;</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пройти по скамейке, перешагивая через предметы;</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пройти по скамейке с предметом в руках; с мешочком на голове;</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пройти по снегу след в след;</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попасть снежком  в цель, стоя на снежном валу.</a:t>
            </a:r>
            <a:endParaRPr lang="ru-RU" sz="27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571</TotalTime>
  <Words>382</Words>
  <Application>Microsoft Office PowerPoint</Application>
  <PresentationFormat>Экран (4:3)</PresentationFormat>
  <Paragraphs>88</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чувства равновесия у детей дошкольного возраста в игровой деятельности</dc:title>
  <dc:creator>Елена</dc:creator>
  <cp:lastModifiedBy>Ivan</cp:lastModifiedBy>
  <cp:revision>109</cp:revision>
  <dcterms:created xsi:type="dcterms:W3CDTF">2016-11-15T20:51:37Z</dcterms:created>
  <dcterms:modified xsi:type="dcterms:W3CDTF">2017-01-15T11:12:38Z</dcterms:modified>
</cp:coreProperties>
</file>