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3" y="3810001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1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1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6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5" y="1109161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9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3" y="360247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1" y="440113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7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5" y="-2001"/>
            <a:ext cx="57627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– игрушка-подушка «Никтоша».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МБДОУ №18 «Светлячок»</a:t>
            </a:r>
          </a:p>
          <a:p>
            <a:r>
              <a:rPr lang="ru-RU" dirty="0" smtClean="0"/>
              <a:t>Г. Большой Камень, Приморского края, Рязанова В.В., воспитатель высшей квалификационной категории.</a:t>
            </a:r>
          </a:p>
          <a:p>
            <a:r>
              <a:rPr lang="ru-RU" dirty="0" smtClean="0"/>
              <a:t>2016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9499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Выполняем задания из карманчика подушечки – ищем звуки в словах…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996952"/>
            <a:ext cx="4038600" cy="3028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996952"/>
            <a:ext cx="4038600" cy="3028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6737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143000"/>
            <a:ext cx="8363272" cy="5454352"/>
          </a:xfrm>
        </p:spPr>
        <p:txBody>
          <a:bodyPr/>
          <a:lstStyle/>
          <a:p>
            <a:r>
              <a:rPr lang="ru-RU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мелкой моторики </a:t>
            </a:r>
            <a:r>
              <a:rPr lang="ru-RU" sz="2800" dirty="0" smtClean="0"/>
              <a:t>есть очень важная особенность. Она связана с нервной системой, зрением, вниманием, памятью и восприятием ребенка. Также ученые доказали, что развитие мелкой моторики и развитие речи очень тесно связаны. Поэтому при стимуляции моторных навыков пальцев рук речевой центр начинает активизироваться. </a:t>
            </a:r>
            <a:r>
              <a:rPr lang="ru-RU" sz="2800" dirty="0"/>
              <a:t>И</a:t>
            </a:r>
            <a:r>
              <a:rPr lang="ru-RU" sz="2800" dirty="0" smtClean="0"/>
              <a:t>менно поэтому для своевременного развития речи ребенка необходимо большое внимание уделить развитию мелкой моторики.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972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996952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199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3356992"/>
            <a:ext cx="8784976" cy="324036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Работая в группе компенсирующей направленности детей с тяжелыми нарушениями речи, уровень развития речи находится в прямой зависимости сформированности тонких движений пальцев рук. Наши дети редко делают что-то своими руками, а больше смотрят и слушают, потому что современные игрушки, предметы и вещи устроены максимально удобно, но неэффективно для развития моторики. Итак, если будут развиваться пальцы рук, будет развиваться речь и мышление ребенка. Поэтому у меня возникла идея создания необычного тренажера для мелкой моторики рук – подушка «Никтоша». Главное, чтобы изготовленная мною подушка «Никтоша» приносила детям только положительные эмоции.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332656"/>
            <a:ext cx="4179044" cy="3134283"/>
          </a:xfrm>
        </p:spPr>
      </p:pic>
    </p:spTree>
    <p:extLst>
      <p:ext uri="{BB962C8B-B14F-4D97-AF65-F5344CB8AC3E}">
        <p14:creationId xmlns:p14="http://schemas.microsoft.com/office/powerpoint/2010/main" xmlns="" val="3929852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80920" cy="2592288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развитие мелкой моторики пальцев рук у детей с тяжелыми нарушениями речи и с ограниченными возможностями здоровья.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2780928"/>
            <a:ext cx="5934579" cy="3614504"/>
          </a:xfrm>
        </p:spPr>
      </p:pic>
    </p:spTree>
    <p:extLst>
      <p:ext uri="{BB962C8B-B14F-4D97-AF65-F5344CB8AC3E}">
        <p14:creationId xmlns:p14="http://schemas.microsoft.com/office/powerpoint/2010/main" xmlns="" val="2162308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36904" cy="129614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endParaRPr lang="ru-RU" sz="5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147248" cy="4945736"/>
          </a:xfrm>
        </p:spPr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ru-RU" dirty="0" smtClean="0"/>
              <a:t>Развитие произвольного внимания, зрительно-моторной координации, тренировка зрительных функций: прослеживание, фиксация, цветоразличение.</a:t>
            </a:r>
          </a:p>
          <a:p>
            <a:pPr marL="624078" indent="-514350">
              <a:buAutoNum type="arabicPeriod"/>
            </a:pPr>
            <a:r>
              <a:rPr lang="ru-RU" dirty="0" smtClean="0"/>
              <a:t>Развитие координации движений, усидчивости, фантазии и произвольности психических процессов, аудиального, визуального и кинестетического восприятия.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827004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1080120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19256" cy="465770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/>
              <a:t>3. Оказание релаксационного, механического воздействия на нервные окончания, расположенные на кончиках пальцев.</a:t>
            </a:r>
          </a:p>
          <a:p>
            <a:pPr marL="109728" indent="0">
              <a:buNone/>
            </a:pPr>
            <a:r>
              <a:rPr lang="ru-RU" dirty="0" smtClean="0"/>
              <a:t>4. Развитие волевой сферы через способность к сосредоточению.</a:t>
            </a:r>
          </a:p>
          <a:p>
            <a:pPr marL="109728" indent="0">
              <a:buNone/>
            </a:pPr>
            <a:r>
              <a:rPr lang="ru-RU" dirty="0" smtClean="0"/>
              <a:t>5. Автоматизация звуков у детей.</a:t>
            </a:r>
          </a:p>
          <a:p>
            <a:pPr marL="109728" indent="0">
              <a:buNone/>
            </a:pPr>
            <a:r>
              <a:rPr lang="ru-RU" dirty="0" smtClean="0"/>
              <a:t>6. Воспитание умения вслушиваться в речь, выполнения задания точно по указанию.</a:t>
            </a:r>
          </a:p>
          <a:p>
            <a:pPr marL="109728" indent="0">
              <a:buNone/>
            </a:pPr>
            <a:r>
              <a:rPr lang="ru-RU" dirty="0" smtClean="0"/>
              <a:t>7. Воспитание бережного отношения к игрушками, изготовленным своими руками.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891427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904656" cy="1008112"/>
          </a:xfrm>
        </p:spPr>
        <p:txBody>
          <a:bodyPr>
            <a:normAutofit/>
          </a:bodyPr>
          <a:lstStyle/>
          <a:p>
            <a:r>
              <a:rPr lang="ru-RU" sz="4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ИГРОВОЙ МОМЕНТ</a:t>
            </a:r>
            <a:endParaRPr lang="ru-RU" sz="4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5536" y="1340769"/>
            <a:ext cx="4100264" cy="5434620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sz="1800" i="1" dirty="0" smtClean="0"/>
              <a:t>«Ах, ты моя душечка, мягкая подушечка!»  </a:t>
            </a:r>
          </a:p>
          <a:p>
            <a:pPr marL="109728" indent="0">
              <a:buNone/>
            </a:pPr>
            <a:endParaRPr lang="ru-RU" sz="1800" i="1" dirty="0"/>
          </a:p>
          <a:p>
            <a:pPr marL="109728" indent="0">
              <a:buNone/>
            </a:pPr>
            <a:r>
              <a:rPr lang="ru-RU" sz="1800" i="1" dirty="0" smtClean="0"/>
              <a:t>Принесла я узелок,</a:t>
            </a:r>
          </a:p>
          <a:p>
            <a:pPr marL="109728" indent="0">
              <a:buNone/>
            </a:pPr>
            <a:r>
              <a:rPr lang="ru-RU" sz="1800" i="1" dirty="0" smtClean="0"/>
              <a:t>В узелке- коробок,</a:t>
            </a:r>
          </a:p>
          <a:p>
            <a:pPr marL="109728" indent="0">
              <a:buNone/>
            </a:pPr>
            <a:r>
              <a:rPr lang="ru-RU" sz="1800" i="1" dirty="0" smtClean="0"/>
              <a:t>В коробочке игрушка</a:t>
            </a:r>
          </a:p>
          <a:p>
            <a:pPr marL="109728" indent="0">
              <a:buNone/>
            </a:pPr>
            <a:r>
              <a:rPr lang="ru-RU" sz="1800" i="1" dirty="0" smtClean="0"/>
              <a:t>Волшебная подушка.</a:t>
            </a:r>
          </a:p>
          <a:p>
            <a:pPr marL="109728" indent="0">
              <a:buNone/>
            </a:pPr>
            <a:r>
              <a:rPr lang="ru-RU" sz="1800" i="1" dirty="0" smtClean="0"/>
              <a:t>Ах, ты, моя душечка, мягкая подушечка!</a:t>
            </a:r>
          </a:p>
          <a:p>
            <a:pPr marL="109728" indent="0">
              <a:buNone/>
            </a:pPr>
            <a:r>
              <a:rPr lang="ru-RU" sz="1800" i="1" dirty="0" smtClean="0"/>
              <a:t>Мы ее достали, </a:t>
            </a:r>
          </a:p>
          <a:p>
            <a:pPr marL="109728" indent="0">
              <a:buNone/>
            </a:pPr>
            <a:r>
              <a:rPr lang="ru-RU" sz="1800" i="1" dirty="0" smtClean="0"/>
              <a:t>Спрашивать стали:</a:t>
            </a:r>
          </a:p>
          <a:p>
            <a:pPr marL="109728" indent="0">
              <a:buNone/>
            </a:pPr>
            <a:r>
              <a:rPr lang="ru-RU" sz="1800" i="1" dirty="0" smtClean="0"/>
              <a:t>Как подушечка тебя зовут, да в какую игру берут?</a:t>
            </a:r>
          </a:p>
          <a:p>
            <a:pPr marL="109728" indent="0">
              <a:buNone/>
            </a:pPr>
            <a:r>
              <a:rPr lang="ru-RU" sz="1800" i="1" dirty="0" smtClean="0"/>
              <a:t>А подушка отвечает: </a:t>
            </a:r>
          </a:p>
          <a:p>
            <a:pPr marL="109728" indent="0">
              <a:buNone/>
            </a:pPr>
            <a:r>
              <a:rPr lang="ru-RU" sz="1800" i="1" dirty="0" smtClean="0"/>
              <a:t>«Я подушка необычная, </a:t>
            </a:r>
          </a:p>
          <a:p>
            <a:pPr marL="109728" indent="0">
              <a:buNone/>
            </a:pPr>
            <a:r>
              <a:rPr lang="ru-RU" sz="1800" i="1" dirty="0"/>
              <a:t>К</a:t>
            </a:r>
            <a:r>
              <a:rPr lang="ru-RU" sz="1800" i="1" dirty="0" smtClean="0"/>
              <a:t> превращениям привычная. </a:t>
            </a:r>
          </a:p>
          <a:p>
            <a:pPr marL="109728" indent="0">
              <a:buNone/>
            </a:pPr>
            <a:r>
              <a:rPr lang="ru-RU" sz="1800" i="1" dirty="0" smtClean="0"/>
              <a:t>У меня, у подушки, есть ушки, </a:t>
            </a:r>
          </a:p>
          <a:p>
            <a:pPr marL="109728" indent="0">
              <a:buNone/>
            </a:pPr>
            <a:r>
              <a:rPr lang="ru-RU" sz="1800" i="1" dirty="0" smtClean="0"/>
              <a:t>На ушках сережки</a:t>
            </a:r>
          </a:p>
          <a:p>
            <a:pPr marL="109728" indent="0">
              <a:buNone/>
            </a:pPr>
            <a:r>
              <a:rPr lang="ru-RU" sz="1800" i="1" dirty="0" smtClean="0"/>
              <a:t>Сережки не простые,</a:t>
            </a:r>
          </a:p>
          <a:p>
            <a:pPr marL="109728" indent="0">
              <a:buNone/>
            </a:pPr>
            <a:r>
              <a:rPr lang="ru-RU" sz="1800" i="1" dirty="0" smtClean="0"/>
              <a:t>Застежки цветные</a:t>
            </a:r>
            <a:r>
              <a:rPr lang="ru-RU" sz="1800" dirty="0" smtClean="0"/>
              <a:t>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340769"/>
            <a:ext cx="4172272" cy="5434620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sz="1800" i="1" dirty="0" smtClean="0"/>
              <a:t>Губки не обычные, накладные</a:t>
            </a:r>
          </a:p>
          <a:p>
            <a:pPr marL="109728" indent="0">
              <a:buNone/>
            </a:pPr>
            <a:r>
              <a:rPr lang="ru-RU" sz="1800" i="1" dirty="0" smtClean="0"/>
              <a:t>Могут улыбнуться, а могут и взгрустнуться.</a:t>
            </a:r>
          </a:p>
          <a:p>
            <a:pPr marL="109728" indent="0">
              <a:buNone/>
            </a:pPr>
            <a:r>
              <a:rPr lang="ru-RU" sz="1800" i="1" dirty="0" smtClean="0"/>
              <a:t>Волосы цветные, шерстяные,</a:t>
            </a:r>
          </a:p>
          <a:p>
            <a:pPr marL="109728" indent="0">
              <a:buNone/>
            </a:pPr>
            <a:r>
              <a:rPr lang="ru-RU" sz="1800" i="1" dirty="0" smtClean="0"/>
              <a:t>Мы косички заплетаем,</a:t>
            </a:r>
          </a:p>
          <a:p>
            <a:pPr marL="109728" indent="0">
              <a:buNone/>
            </a:pPr>
            <a:r>
              <a:rPr lang="ru-RU" sz="1800" i="1" dirty="0" smtClean="0"/>
              <a:t>Бантики разные вплетаем,</a:t>
            </a:r>
          </a:p>
          <a:p>
            <a:pPr marL="109728" indent="0">
              <a:buNone/>
            </a:pPr>
            <a:r>
              <a:rPr lang="ru-RU" sz="1800" i="1" dirty="0" smtClean="0"/>
              <a:t>Цвета запоминаем,</a:t>
            </a:r>
          </a:p>
          <a:p>
            <a:pPr marL="109728" indent="0">
              <a:buNone/>
            </a:pPr>
            <a:r>
              <a:rPr lang="ru-RU" sz="1800" i="1" dirty="0" smtClean="0"/>
              <a:t>Мелкую моторику развиваем.</a:t>
            </a:r>
          </a:p>
          <a:p>
            <a:pPr marL="109728" indent="0">
              <a:buNone/>
            </a:pPr>
            <a:r>
              <a:rPr lang="ru-RU" sz="1800" i="1" dirty="0" smtClean="0"/>
              <a:t>А еще у меня есть ручки.</a:t>
            </a:r>
          </a:p>
          <a:p>
            <a:pPr marL="109728" indent="0">
              <a:buNone/>
            </a:pPr>
            <a:r>
              <a:rPr lang="ru-RU" sz="1800" i="1" dirty="0" smtClean="0"/>
              <a:t>На ручках перчатки.</a:t>
            </a:r>
          </a:p>
          <a:p>
            <a:pPr marL="109728" indent="0">
              <a:buNone/>
            </a:pPr>
            <a:r>
              <a:rPr lang="ru-RU" sz="1800" i="1" dirty="0" smtClean="0"/>
              <a:t>Пальчики мы считаем</a:t>
            </a:r>
          </a:p>
          <a:p>
            <a:pPr marL="109728" indent="0">
              <a:buNone/>
            </a:pPr>
            <a:r>
              <a:rPr lang="ru-RU" sz="1800" i="1" dirty="0" smtClean="0"/>
              <a:t>И пальчиковую гимнастику повторяем</a:t>
            </a:r>
            <a:r>
              <a:rPr lang="ru-RU" i="1" dirty="0" smtClean="0"/>
              <a:t>.</a:t>
            </a:r>
          </a:p>
          <a:p>
            <a:pPr marL="109728" indent="0">
              <a:buNone/>
            </a:pPr>
            <a:r>
              <a:rPr lang="ru-RU" sz="1800" i="1" dirty="0" smtClean="0"/>
              <a:t>А вот, какие волшебные кармашки.</a:t>
            </a:r>
          </a:p>
          <a:p>
            <a:pPr marL="109728" indent="0">
              <a:buNone/>
            </a:pPr>
            <a:r>
              <a:rPr lang="ru-RU" sz="1800" i="1" dirty="0" smtClean="0"/>
              <a:t>Я могу их открывать, закрывать.</a:t>
            </a:r>
          </a:p>
          <a:p>
            <a:pPr marL="109728" indent="0">
              <a:buNone/>
            </a:pPr>
            <a:r>
              <a:rPr lang="ru-RU" sz="1800" i="1" dirty="0" smtClean="0"/>
              <a:t>Картинки, сюрпризы всем показать.</a:t>
            </a:r>
          </a:p>
          <a:p>
            <a:pPr marL="109728" indent="0">
              <a:buNone/>
            </a:pPr>
            <a:r>
              <a:rPr lang="ru-RU" sz="1800" i="1" dirty="0" smtClean="0"/>
              <a:t>Могут у меня вырасти ножки.</a:t>
            </a:r>
          </a:p>
          <a:p>
            <a:pPr marL="109728" indent="0">
              <a:buNone/>
            </a:pPr>
            <a:r>
              <a:rPr lang="ru-RU" sz="1800" i="1" dirty="0" smtClean="0"/>
              <a:t>А на ножках сапожки.</a:t>
            </a:r>
          </a:p>
          <a:p>
            <a:pPr marL="109728" indent="0">
              <a:buNone/>
            </a:pPr>
            <a:r>
              <a:rPr lang="ru-RU" sz="1800" i="1" dirty="0" smtClean="0"/>
              <a:t>В сапожках, я могу плясать</a:t>
            </a:r>
          </a:p>
          <a:p>
            <a:pPr marL="109728" indent="0">
              <a:buNone/>
            </a:pPr>
            <a:r>
              <a:rPr lang="ru-RU" sz="1800" i="1" dirty="0" smtClean="0"/>
              <a:t>И потом гулять бежать.»</a:t>
            </a:r>
          </a:p>
          <a:p>
            <a:pPr marL="109728" indent="0">
              <a:buNone/>
            </a:pPr>
            <a:endParaRPr lang="ru-RU" sz="1800" i="1" dirty="0" smtClean="0"/>
          </a:p>
          <a:p>
            <a:pPr marL="109728" indent="0">
              <a:buNone/>
            </a:pPr>
            <a:r>
              <a:rPr lang="ru-RU" sz="1800" b="1" i="1" dirty="0" smtClean="0"/>
              <a:t>В.В. Рязанова (2016)</a:t>
            </a:r>
          </a:p>
        </p:txBody>
      </p:sp>
    </p:spTree>
    <p:extLst>
      <p:ext uri="{BB962C8B-B14F-4D97-AF65-F5344CB8AC3E}">
        <p14:creationId xmlns:p14="http://schemas.microsoft.com/office/powerpoint/2010/main" xmlns="" val="118728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Играя с подушечкой, дети фантазируют…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916832"/>
            <a:ext cx="5168115" cy="3876086"/>
          </a:xfr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844825"/>
            <a:ext cx="4100264" cy="493056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i="1" dirty="0" smtClean="0"/>
              <a:t>А может мне случится в птицу превратиться.</a:t>
            </a:r>
          </a:p>
          <a:p>
            <a:pPr marL="109728" indent="0">
              <a:buNone/>
            </a:pPr>
            <a:r>
              <a:rPr lang="ru-RU" i="1" dirty="0" smtClean="0"/>
              <a:t>Или в попугая.</a:t>
            </a:r>
          </a:p>
          <a:p>
            <a:pPr marL="109728" indent="0">
              <a:buNone/>
            </a:pPr>
            <a:r>
              <a:rPr lang="ru-RU" i="1" dirty="0" smtClean="0"/>
              <a:t>Точно я не знаю…</a:t>
            </a:r>
          </a:p>
          <a:p>
            <a:pPr marL="109728" indent="0">
              <a:buNone/>
            </a:pPr>
            <a:r>
              <a:rPr lang="ru-RU" i="1" dirty="0" smtClean="0"/>
              <a:t>Пока же, я – «Никтоша», но тоже хорошая.</a:t>
            </a:r>
          </a:p>
          <a:p>
            <a:pPr marL="109728" indent="0">
              <a:buNone/>
            </a:pPr>
            <a:r>
              <a:rPr lang="ru-RU" i="1" dirty="0" smtClean="0"/>
              <a:t>Стали мы с подушечкой  играть, </a:t>
            </a:r>
          </a:p>
          <a:p>
            <a:pPr marL="109728" indent="0">
              <a:buNone/>
            </a:pPr>
            <a:r>
              <a:rPr lang="ru-RU" i="1" dirty="0" smtClean="0"/>
              <a:t>В птиц-зверей ее превращать, </a:t>
            </a:r>
          </a:p>
          <a:p>
            <a:pPr marL="109728" indent="0">
              <a:buNone/>
            </a:pPr>
            <a:r>
              <a:rPr lang="ru-RU" i="1" dirty="0" smtClean="0"/>
              <a:t>Фантазию у детей развивать.</a:t>
            </a:r>
          </a:p>
          <a:p>
            <a:pPr marL="109728" indent="0">
              <a:buNone/>
            </a:pPr>
            <a:r>
              <a:rPr lang="ru-RU" b="1" i="1" dirty="0" smtClean="0"/>
              <a:t>И вас теперь хотим убедить, такую подушечку смастерить!!!</a:t>
            </a:r>
          </a:p>
        </p:txBody>
      </p:sp>
    </p:spTree>
    <p:extLst>
      <p:ext uri="{BB962C8B-B14F-4D97-AF65-F5344CB8AC3E}">
        <p14:creationId xmlns:p14="http://schemas.microsoft.com/office/powerpoint/2010/main" xmlns="" val="33720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075240" cy="72008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Учимся плести косички…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484785"/>
            <a:ext cx="7776863" cy="4896544"/>
          </a:xfrm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1975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66800"/>
          </a:xfrm>
        </p:spPr>
        <p:txBody>
          <a:bodyPr/>
          <a:lstStyle/>
          <a:p>
            <a:r>
              <a:rPr lang="ru-RU" dirty="0" smtClean="0"/>
              <a:t>Учимся завязывать бантики…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196752"/>
            <a:ext cx="7056784" cy="5292588"/>
          </a:xfrm>
        </p:spPr>
      </p:pic>
    </p:spTree>
    <p:extLst>
      <p:ext uri="{BB962C8B-B14F-4D97-AF65-F5344CB8AC3E}">
        <p14:creationId xmlns:p14="http://schemas.microsoft.com/office/powerpoint/2010/main" xmlns="" val="391301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141</TotalTime>
  <Words>586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Презентация – игрушка-подушка «Никтоша».</vt:lpstr>
      <vt:lpstr>Работая в группе компенсирующей направленности детей с тяжелыми нарушениями речи, уровень развития речи находится в прямой зависимости сформированности тонких движений пальцев рук. Наши дети редко делают что-то своими руками, а больше смотрят и слушают, потому что современные игрушки, предметы и вещи устроены максимально удобно, но неэффективно для развития моторики. Итак, если будут развиваться пальцы рук, будет развиваться речь и мышление ребенка. Поэтому у меня возникла идея создания необычного тренажера для мелкой моторики рук – подушка «Никтоша». Главное, чтобы изготовленная мною подушка «Никтоша» приносила детям только положительные эмоции.</vt:lpstr>
      <vt:lpstr>ЦЕЛЬ: развитие мелкой моторики пальцев рук у детей с тяжелыми нарушениями речи и с ограниченными возможностями здоровья.</vt:lpstr>
      <vt:lpstr>ЗАДАЧИ</vt:lpstr>
      <vt:lpstr>ЗАДАЧИ</vt:lpstr>
      <vt:lpstr>ИГРОВОЙ МОМЕНТ</vt:lpstr>
      <vt:lpstr>Играя с подушечкой, дети фантазируют…</vt:lpstr>
      <vt:lpstr>Учимся плести косички…</vt:lpstr>
      <vt:lpstr>Учимся завязывать бантики…</vt:lpstr>
      <vt:lpstr>Выполняем задания из карманчика подушечки – ищем звуки в словах…</vt:lpstr>
      <vt:lpstr>У мелкой моторики есть очень важная особенность. Она связана с нервной системой, зрением, вниманием, памятью и восприятием ребенка. Также ученые доказали, что развитие мелкой моторики и развитие речи очень тесно связаны. Поэтому при стимуляции моторных навыков пальцев рук речевой центр начинает активизироваться. Именно поэтому для своевременного развития речи ребенка необходимо большое внимание уделить развитию мелкой моторики.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– игрушка-подушка «Никтоша».</dc:title>
  <dc:creator>User</dc:creator>
  <cp:lastModifiedBy>Пользователь</cp:lastModifiedBy>
  <cp:revision>16</cp:revision>
  <dcterms:created xsi:type="dcterms:W3CDTF">2016-11-01T06:45:38Z</dcterms:created>
  <dcterms:modified xsi:type="dcterms:W3CDTF">2017-01-15T15:19:23Z</dcterms:modified>
</cp:coreProperties>
</file>