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6" r:id="rId1"/>
    <p:sldMasterId id="2147483888" r:id="rId2"/>
    <p:sldMasterId id="2147483918" r:id="rId3"/>
  </p:sldMasterIdLst>
  <p:sldIdLst>
    <p:sldId id="256" r:id="rId4"/>
    <p:sldId id="258" r:id="rId5"/>
    <p:sldId id="259" r:id="rId6"/>
    <p:sldId id="260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 varScale="1">
        <p:scale>
          <a:sx n="53" d="100"/>
          <a:sy n="53" d="100"/>
        </p:scale>
        <p:origin x="71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6332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801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31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4393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9009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5853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135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4659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10993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6191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996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9103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1858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0479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0700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781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0178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1593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5273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7448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8876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732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29376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6648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7880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788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4662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72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4441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5833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0907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0546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02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2840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10002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986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5852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68418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366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067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3997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9517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526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5528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979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716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  <p:sldLayoutId id="214748373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50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6609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  <p:sldLayoutId id="2147483931" r:id="rId13"/>
    <p:sldLayoutId id="2147483932" r:id="rId14"/>
    <p:sldLayoutId id="2147483933" r:id="rId15"/>
    <p:sldLayoutId id="2147483934" r:id="rId16"/>
    <p:sldLayoutId id="214748393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7094" y="2286000"/>
            <a:ext cx="8834717" cy="2191870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Санитарно-эпидемиологические требования в ДОУ.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1892" y="5537198"/>
            <a:ext cx="6815669" cy="132080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2291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2425" y="94129"/>
            <a:ext cx="8915399" cy="127747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Требования 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6176" y="1129553"/>
            <a:ext cx="11618259" cy="555363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4000" b="1" dirty="0" smtClean="0"/>
              <a:t>-Помещениям, оборудованию и содержанию</a:t>
            </a:r>
          </a:p>
          <a:p>
            <a:pPr algn="l"/>
            <a:r>
              <a:rPr lang="ru-RU" sz="4000" b="1" dirty="0" smtClean="0"/>
              <a:t>-Освещению помещений</a:t>
            </a:r>
          </a:p>
          <a:p>
            <a:pPr algn="l"/>
            <a:r>
              <a:rPr lang="ru-RU" sz="4000" b="1" dirty="0" smtClean="0"/>
              <a:t>-Отоплению и вентиляции</a:t>
            </a:r>
          </a:p>
          <a:p>
            <a:pPr algn="l"/>
            <a:r>
              <a:rPr lang="ru-RU" sz="4000" b="1" dirty="0" smtClean="0"/>
              <a:t>-Водоснабжению и канализации</a:t>
            </a:r>
          </a:p>
          <a:p>
            <a:pPr algn="l"/>
            <a:r>
              <a:rPr lang="ru-RU" sz="4000" b="1" dirty="0" smtClean="0"/>
              <a:t>-Организации питания</a:t>
            </a:r>
          </a:p>
          <a:p>
            <a:pPr algn="l"/>
            <a:r>
              <a:rPr lang="ru-RU" sz="4000" b="1" dirty="0" smtClean="0"/>
              <a:t>-Приему детей</a:t>
            </a:r>
          </a:p>
          <a:p>
            <a:pPr algn="l"/>
            <a:r>
              <a:rPr lang="ru-RU" sz="4000" b="1" dirty="0" smtClean="0"/>
              <a:t>-Организации режима дня</a:t>
            </a:r>
          </a:p>
          <a:p>
            <a:pPr algn="l"/>
            <a:r>
              <a:rPr lang="ru-RU" sz="4000" b="1" dirty="0" smtClean="0"/>
              <a:t>-Организации физического воспитания</a:t>
            </a:r>
          </a:p>
          <a:p>
            <a:pPr algn="l"/>
            <a:r>
              <a:rPr lang="ru-RU" sz="4000" b="1" dirty="0" smtClean="0"/>
              <a:t>-Личной гигиене персонала</a:t>
            </a:r>
          </a:p>
          <a:p>
            <a:pPr algn="l"/>
            <a:r>
              <a:rPr lang="ru-RU" sz="4000" b="1" dirty="0" smtClean="0"/>
              <a:t>-Условиям размещения ДОО</a:t>
            </a:r>
          </a:p>
          <a:p>
            <a:pPr algn="l"/>
            <a:r>
              <a:rPr lang="ru-RU" sz="4000" b="1" dirty="0" smtClean="0"/>
              <a:t>-Оборудованию и содержанию территории.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17724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1" y="770965"/>
            <a:ext cx="10321635" cy="590692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Количество детей в группах </a:t>
            </a:r>
            <a:br>
              <a:rPr lang="ru-RU" sz="4000" dirty="0" smtClean="0"/>
            </a:br>
            <a:r>
              <a:rPr lang="ru-RU" sz="4000" dirty="0" smtClean="0"/>
              <a:t>дошкольной образовательной</a:t>
            </a:r>
            <a:br>
              <a:rPr lang="ru-RU" sz="4000" dirty="0" smtClean="0"/>
            </a:br>
            <a:r>
              <a:rPr lang="ru-RU" sz="4000" dirty="0" smtClean="0"/>
              <a:t> организации общеразвивающей </a:t>
            </a:r>
            <a:br>
              <a:rPr lang="ru-RU" sz="4000" dirty="0" smtClean="0"/>
            </a:br>
            <a:r>
              <a:rPr lang="ru-RU" sz="4000" dirty="0" smtClean="0"/>
              <a:t>направленности </a:t>
            </a:r>
            <a:r>
              <a:rPr lang="ru-RU" sz="4000" dirty="0"/>
              <a:t> </a:t>
            </a:r>
            <a:r>
              <a:rPr lang="ru-RU" sz="4000" dirty="0" smtClean="0"/>
              <a:t>определяется </a:t>
            </a:r>
            <a:br>
              <a:rPr lang="ru-RU" sz="4000" dirty="0" smtClean="0"/>
            </a:br>
            <a:r>
              <a:rPr lang="ru-RU" sz="4000" dirty="0" smtClean="0"/>
              <a:t>исходя из расчета площади </a:t>
            </a:r>
            <a:br>
              <a:rPr lang="ru-RU" sz="4000" dirty="0" smtClean="0"/>
            </a:br>
            <a:r>
              <a:rPr lang="ru-RU" sz="4000" dirty="0" smtClean="0"/>
              <a:t>групповой комнаты- для групп раннего </a:t>
            </a:r>
            <a:br>
              <a:rPr lang="ru-RU" sz="4000" dirty="0" smtClean="0"/>
            </a:br>
            <a:r>
              <a:rPr lang="ru-RU" sz="4000" dirty="0" smtClean="0"/>
              <a:t>возраста (до 3  лет) не менее 2,5 м2  на одного</a:t>
            </a:r>
            <a:br>
              <a:rPr lang="ru-RU" sz="4000" dirty="0" smtClean="0"/>
            </a:br>
            <a:r>
              <a:rPr lang="ru-RU" sz="4000" dirty="0" smtClean="0"/>
              <a:t> ребенка</a:t>
            </a:r>
            <a:r>
              <a:rPr lang="ru-RU" sz="4000" dirty="0"/>
              <a:t> </a:t>
            </a:r>
            <a:r>
              <a:rPr lang="ru-RU" sz="4000" dirty="0" smtClean="0"/>
              <a:t>и для дошкольного возраста (от 3 до 7 </a:t>
            </a:r>
            <a:br>
              <a:rPr lang="ru-RU" sz="4000" dirty="0" smtClean="0"/>
            </a:br>
            <a:r>
              <a:rPr lang="ru-RU" sz="4000" dirty="0" smtClean="0"/>
              <a:t>лет)- не менее 2,0 м2  на одного ребенка,</a:t>
            </a:r>
            <a:br>
              <a:rPr lang="ru-RU" sz="4000" dirty="0" smtClean="0"/>
            </a:br>
            <a:r>
              <a:rPr lang="ru-RU" sz="4000" dirty="0" smtClean="0"/>
              <a:t>фактически </a:t>
            </a:r>
            <a:r>
              <a:rPr lang="ru-RU" sz="4000" dirty="0"/>
              <a:t> </a:t>
            </a:r>
            <a:r>
              <a:rPr lang="ru-RU" sz="4000" dirty="0" smtClean="0"/>
              <a:t>находящегося в группе.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83332" y="130204"/>
            <a:ext cx="9144000" cy="754025"/>
          </a:xfrm>
        </p:spPr>
        <p:txBody>
          <a:bodyPr/>
          <a:lstStyle/>
          <a:p>
            <a:pPr algn="r"/>
            <a:r>
              <a:rPr lang="ru-RU" dirty="0" smtClean="0"/>
              <a:t>Пункт 1.9.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968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1" y="1613647"/>
            <a:ext cx="11618258" cy="524435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-Для детей с тяжелыми нарушениями речи -6 и 10 детей;</a:t>
            </a:r>
            <a:br>
              <a:rPr lang="ru-RU" sz="2800" dirty="0" smtClean="0"/>
            </a:br>
            <a:r>
              <a:rPr lang="ru-RU" sz="2800" dirty="0" smtClean="0"/>
              <a:t>-Для детей с фонетико-фонематическими  нарушениями  в речи  и  возрасте  старше  3  лет-  12  детей;</a:t>
            </a:r>
            <a:br>
              <a:rPr lang="ru-RU" sz="2800" dirty="0" smtClean="0"/>
            </a:br>
            <a:r>
              <a:rPr lang="ru-RU" sz="2800" dirty="0" smtClean="0"/>
              <a:t>-Для глухих детей – 6 детей для обеих возрастных групп;</a:t>
            </a:r>
            <a:br>
              <a:rPr lang="ru-RU" sz="2800" dirty="0" smtClean="0"/>
            </a:br>
            <a:r>
              <a:rPr lang="ru-RU" sz="2800" dirty="0" smtClean="0"/>
              <a:t>-Для слабослышащих детей -6 и 8 детей;</a:t>
            </a:r>
            <a:br>
              <a:rPr lang="ru-RU" sz="2800" dirty="0" smtClean="0"/>
            </a:br>
            <a:r>
              <a:rPr lang="ru-RU" sz="2800" dirty="0" smtClean="0"/>
              <a:t>-Для слепых детей- 6 детей для обеих возрастных  групп;</a:t>
            </a:r>
            <a:br>
              <a:rPr lang="ru-RU" sz="2800" dirty="0" smtClean="0"/>
            </a:br>
            <a:r>
              <a:rPr lang="ru-RU" sz="2800" dirty="0" smtClean="0"/>
              <a:t>-Для слабовидящих детей,  для  детей   с  </a:t>
            </a:r>
            <a:r>
              <a:rPr lang="ru-RU" sz="2800" dirty="0" err="1" smtClean="0"/>
              <a:t>амблиопией</a:t>
            </a:r>
            <a:r>
              <a:rPr lang="ru-RU" sz="2800" dirty="0" smtClean="0"/>
              <a:t>, косоглазием – 6 и 10 детей;</a:t>
            </a:r>
            <a:br>
              <a:rPr lang="ru-RU" sz="2800" dirty="0" smtClean="0"/>
            </a:br>
            <a:r>
              <a:rPr lang="ru-RU" sz="2800" dirty="0" smtClean="0"/>
              <a:t>-Для детей с нарушением опорно-двигательного   аппарата- 6 и 8 детей;</a:t>
            </a:r>
            <a:br>
              <a:rPr lang="ru-RU" sz="2800" dirty="0" smtClean="0"/>
            </a:br>
            <a:r>
              <a:rPr lang="ru-RU" sz="2800" dirty="0" smtClean="0"/>
              <a:t>-Для детей с задержкой психического развития- 6 и 10 детей;</a:t>
            </a:r>
            <a:br>
              <a:rPr lang="ru-RU" sz="2800" dirty="0" smtClean="0"/>
            </a:br>
            <a:r>
              <a:rPr lang="ru-RU" sz="2800" dirty="0" smtClean="0"/>
              <a:t>-Для детей с  умственной отсталостью легкой степени- 6 и 10 детей;</a:t>
            </a:r>
            <a:br>
              <a:rPr lang="ru-RU" sz="2800" dirty="0" smtClean="0"/>
            </a:br>
            <a:r>
              <a:rPr lang="ru-RU" sz="2800" dirty="0" smtClean="0"/>
              <a:t>-Для детей с умственной отсталостью умеренной,  тяжелой  в  возрасте  старше 3 лет- 8 детей;</a:t>
            </a:r>
            <a:br>
              <a:rPr lang="ru-RU" sz="2800" dirty="0" smtClean="0"/>
            </a:br>
            <a:r>
              <a:rPr lang="ru-RU" sz="2800" dirty="0" smtClean="0"/>
              <a:t>-Для детей с  аутизмом только в возрасте  старше 3 лет – 5 детей;</a:t>
            </a:r>
            <a:br>
              <a:rPr lang="ru-RU" sz="2800" dirty="0" smtClean="0"/>
            </a:br>
            <a:r>
              <a:rPr lang="ru-RU" sz="2800" dirty="0" smtClean="0"/>
              <a:t>-Для детей со сложным дефектом – 5 детей для обеих возрастных групп;</a:t>
            </a:r>
            <a:br>
              <a:rPr lang="ru-RU" sz="2800" dirty="0" smtClean="0"/>
            </a:br>
            <a:r>
              <a:rPr lang="ru-RU" sz="2800" dirty="0" smtClean="0"/>
              <a:t>-Для детей с иными ограниченными возможностями  здоровья- 10 и 15 детей.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2729" y="0"/>
            <a:ext cx="11322423" cy="143883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Пункт 1.11.</a:t>
            </a:r>
          </a:p>
          <a:p>
            <a:r>
              <a:rPr lang="ru-RU" dirty="0" smtClean="0"/>
              <a:t>Рекомендуемое количество детей в группе компенсирующей направленности для детей 3 лет и старше 3 лет ,соответственно, не должно превышать 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379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5285" y="1062317"/>
            <a:ext cx="6084150" cy="5795683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Допускается в качестве </a:t>
            </a:r>
            <a:r>
              <a:rPr lang="ru-RU" sz="3600" dirty="0" err="1" smtClean="0"/>
              <a:t>солнцеза</a:t>
            </a:r>
            <a:r>
              <a:rPr lang="ru-RU" sz="3600" dirty="0" smtClean="0"/>
              <a:t>-</a:t>
            </a:r>
            <a:br>
              <a:rPr lang="ru-RU" sz="3600" dirty="0" smtClean="0"/>
            </a:br>
            <a:r>
              <a:rPr lang="ru-RU" sz="3600" dirty="0" err="1" smtClean="0"/>
              <a:t>щитных</a:t>
            </a:r>
            <a:r>
              <a:rPr lang="ru-RU" sz="3600" dirty="0" smtClean="0"/>
              <a:t> устройств использовать</a:t>
            </a:r>
            <a:br>
              <a:rPr lang="ru-RU" sz="3600" dirty="0" smtClean="0"/>
            </a:br>
            <a:r>
              <a:rPr lang="ru-RU" sz="3600" dirty="0" smtClean="0"/>
              <a:t>шторы светлых тонов со </a:t>
            </a:r>
            <a:r>
              <a:rPr lang="ru-RU" sz="3600" dirty="0" err="1" smtClean="0"/>
              <a:t>светопро</a:t>
            </a:r>
            <a:r>
              <a:rPr lang="ru-RU" sz="3600" dirty="0" smtClean="0"/>
              <a:t>-</a:t>
            </a:r>
            <a:br>
              <a:rPr lang="ru-RU" sz="3600" dirty="0" smtClean="0"/>
            </a:br>
            <a:r>
              <a:rPr lang="ru-RU" sz="3600" dirty="0" err="1" smtClean="0"/>
              <a:t>никающими</a:t>
            </a:r>
            <a:r>
              <a:rPr lang="ru-RU" sz="3600" dirty="0" smtClean="0"/>
              <a:t> свойствами. Конструкция</a:t>
            </a:r>
            <a:br>
              <a:rPr lang="ru-RU" sz="3600" dirty="0" smtClean="0"/>
            </a:br>
            <a:r>
              <a:rPr lang="ru-RU" sz="3600" dirty="0" smtClean="0"/>
              <a:t>регулируемых солнцезащитных устройств</a:t>
            </a:r>
            <a:br>
              <a:rPr lang="ru-RU" sz="3600" dirty="0" smtClean="0"/>
            </a:br>
            <a:r>
              <a:rPr lang="ru-RU" sz="3600" dirty="0" smtClean="0"/>
              <a:t>в исходном положении не должна  </a:t>
            </a:r>
            <a:br>
              <a:rPr lang="ru-RU" sz="3600" dirty="0" smtClean="0"/>
            </a:br>
            <a:r>
              <a:rPr lang="ru-RU" sz="3600" dirty="0" smtClean="0"/>
              <a:t>уменьшать светоактивную площадь </a:t>
            </a:r>
            <a:br>
              <a:rPr lang="ru-RU" sz="3600" dirty="0" smtClean="0"/>
            </a:br>
            <a:r>
              <a:rPr lang="ru-RU" sz="3600" dirty="0" smtClean="0"/>
              <a:t>оконного проема. Зашторивание</a:t>
            </a:r>
            <a:br>
              <a:rPr lang="ru-RU" sz="3600" dirty="0" smtClean="0"/>
            </a:br>
            <a:r>
              <a:rPr lang="ru-RU" sz="3600" dirty="0" smtClean="0"/>
              <a:t>окон в спальных помещениях допускается</a:t>
            </a:r>
            <a:br>
              <a:rPr lang="ru-RU" sz="3600" dirty="0" smtClean="0"/>
            </a:br>
            <a:r>
              <a:rPr lang="ru-RU" sz="3600" dirty="0" smtClean="0"/>
              <a:t>лишь во время сна детей, в остальное </a:t>
            </a:r>
            <a:br>
              <a:rPr lang="ru-RU" sz="3600" dirty="0" smtClean="0"/>
            </a:br>
            <a:r>
              <a:rPr lang="ru-RU" sz="3600" dirty="0" smtClean="0"/>
              <a:t>время шторы должны быть раздвинуты</a:t>
            </a:r>
            <a:br>
              <a:rPr lang="ru-RU" sz="3600" dirty="0" smtClean="0"/>
            </a:br>
            <a:r>
              <a:rPr lang="ru-RU" sz="3600" dirty="0" smtClean="0"/>
              <a:t>в целях обеспечения  инсоляции помещения.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8285" y="183992"/>
            <a:ext cx="9144000" cy="87832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Требования к естественному и искусственному освещению помещений.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330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2388" y="712695"/>
            <a:ext cx="6710083" cy="582257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Формы двигательной деятельности:</a:t>
            </a:r>
            <a:br>
              <a:rPr lang="ru-RU" sz="3200" dirty="0" smtClean="0"/>
            </a:br>
            <a:r>
              <a:rPr lang="ru-RU" sz="3200" dirty="0" smtClean="0"/>
              <a:t>-Утренняя гимнастика,</a:t>
            </a:r>
            <a:br>
              <a:rPr lang="ru-RU" sz="3200" dirty="0" smtClean="0"/>
            </a:br>
            <a:r>
              <a:rPr lang="ru-RU" sz="3200" dirty="0" smtClean="0"/>
              <a:t>-Занятия физической культурой в помещении </a:t>
            </a:r>
            <a:br>
              <a:rPr lang="ru-RU" sz="3200" dirty="0" smtClean="0"/>
            </a:br>
            <a:r>
              <a:rPr lang="ru-RU" sz="3200" dirty="0" smtClean="0"/>
              <a:t>и на воздухе,</a:t>
            </a:r>
            <a:br>
              <a:rPr lang="ru-RU" sz="3200" dirty="0" smtClean="0"/>
            </a:br>
            <a:r>
              <a:rPr lang="ru-RU" sz="3200" dirty="0" smtClean="0"/>
              <a:t>-Физкультурные минутки,</a:t>
            </a:r>
            <a:br>
              <a:rPr lang="ru-RU" sz="3200" dirty="0" smtClean="0"/>
            </a:br>
            <a:r>
              <a:rPr lang="ru-RU" sz="3200" dirty="0" smtClean="0"/>
              <a:t>-Подвижные игры,</a:t>
            </a:r>
            <a:br>
              <a:rPr lang="ru-RU" sz="3200" dirty="0" smtClean="0"/>
            </a:br>
            <a:r>
              <a:rPr lang="ru-RU" sz="3200" dirty="0" smtClean="0"/>
              <a:t>-Спортивные упражнения,</a:t>
            </a:r>
            <a:br>
              <a:rPr lang="ru-RU" sz="3200" dirty="0" smtClean="0"/>
            </a:br>
            <a:r>
              <a:rPr lang="ru-RU" sz="3200" dirty="0" smtClean="0"/>
              <a:t>-Ритмическая гимнастика,</a:t>
            </a:r>
            <a:br>
              <a:rPr lang="ru-RU" sz="3200" dirty="0" smtClean="0"/>
            </a:br>
            <a:r>
              <a:rPr lang="ru-RU" sz="3200" dirty="0" smtClean="0"/>
              <a:t>-Занятия на тренажерах,</a:t>
            </a:r>
            <a:br>
              <a:rPr lang="ru-RU" sz="3200" dirty="0" smtClean="0"/>
            </a:br>
            <a:r>
              <a:rPr lang="ru-RU" sz="3200" dirty="0" smtClean="0"/>
              <a:t>-Плавание и другие.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8626" y="237780"/>
            <a:ext cx="9144000" cy="754025"/>
          </a:xfrm>
        </p:spPr>
        <p:txBody>
          <a:bodyPr>
            <a:normAutofit fontScale="70000" lnSpcReduction="20000"/>
          </a:bodyPr>
          <a:lstStyle/>
          <a:p>
            <a:r>
              <a:rPr lang="ru-RU" sz="3600" dirty="0" smtClean="0"/>
              <a:t>Требования к организации физического воспитания.</a:t>
            </a:r>
          </a:p>
          <a:p>
            <a:pPr algn="r"/>
            <a:r>
              <a:rPr lang="ru-RU" dirty="0" smtClean="0"/>
              <a:t>Пункт 12.2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483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88342" y="2293257"/>
            <a:ext cx="6676571" cy="420167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-Игрушки моются ежедневно в конце дня</a:t>
            </a:r>
            <a:br>
              <a:rPr lang="ru-RU" sz="3200" dirty="0" smtClean="0"/>
            </a:br>
            <a:r>
              <a:rPr lang="ru-RU" sz="3200" dirty="0" smtClean="0"/>
              <a:t>в  промаркированных емкостях.</a:t>
            </a:r>
            <a:br>
              <a:rPr lang="ru-RU" sz="3200" dirty="0" smtClean="0"/>
            </a:br>
            <a:r>
              <a:rPr lang="ru-RU" sz="3200" dirty="0" smtClean="0"/>
              <a:t>-В группах для детей раннего возраста </a:t>
            </a:r>
            <a:br>
              <a:rPr lang="ru-RU" sz="3200" dirty="0" smtClean="0"/>
            </a:br>
            <a:r>
              <a:rPr lang="ru-RU" sz="3200" dirty="0" err="1" smtClean="0"/>
              <a:t>игрушкимоются</a:t>
            </a:r>
            <a:r>
              <a:rPr lang="ru-RU" sz="3200" dirty="0" smtClean="0"/>
              <a:t>  2 раза в день.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3132" y="251227"/>
            <a:ext cx="9144000" cy="1053138"/>
          </a:xfrm>
        </p:spPr>
        <p:txBody>
          <a:bodyPr>
            <a:noAutofit/>
          </a:bodyPr>
          <a:lstStyle/>
          <a:p>
            <a:r>
              <a:rPr lang="ru-RU" sz="2000" dirty="0" smtClean="0"/>
              <a:t>Требования к санитарному содержанию помещений дошкольных образовательных организаций. </a:t>
            </a:r>
          </a:p>
          <a:p>
            <a:pPr algn="r"/>
            <a:r>
              <a:rPr lang="ru-RU" sz="2000" dirty="0" smtClean="0"/>
              <a:t>Пункт 17.12.- пункт 12.14.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938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Глубина">
  <a:themeElements>
    <a:clrScheme name="Глубина">
      <a:dk1>
        <a:sysClr val="windowText" lastClr="000000"/>
      </a:dk1>
      <a:lt1>
        <a:sysClr val="window" lastClr="FFFFFF"/>
      </a:lt1>
      <a:dk2>
        <a:srgbClr val="4E3B30"/>
      </a:dk2>
      <a:lt2>
        <a:srgbClr val="FFDB82"/>
      </a:lt2>
      <a:accent1>
        <a:srgbClr val="F0A22E"/>
      </a:accent1>
      <a:accent2>
        <a:srgbClr val="E4D9B2"/>
      </a:accent2>
      <a:accent3>
        <a:srgbClr val="AA986C"/>
      </a:accent3>
      <a:accent4>
        <a:srgbClr val="8FB977"/>
      </a:accent4>
      <a:accent5>
        <a:srgbClr val="778F9F"/>
      </a:accent5>
      <a:accent6>
        <a:srgbClr val="8A6087"/>
      </a:accent6>
      <a:hlink>
        <a:srgbClr val="AD1F1F"/>
      </a:hlink>
      <a:folHlink>
        <a:srgbClr val="FFC42F"/>
      </a:folHlink>
    </a:clrScheme>
    <a:fontScheme name="Глубина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убина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C473073F-34A4-486A-BBA1-2A70AE921E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109</TotalTime>
  <Words>143</Words>
  <Application>Microsoft Office PowerPoint</Application>
  <PresentationFormat>Широкоэкранный</PresentationFormat>
  <Paragraphs>26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Arial</vt:lpstr>
      <vt:lpstr>Calibri</vt:lpstr>
      <vt:lpstr>Calibri Light</vt:lpstr>
      <vt:lpstr>Corbel</vt:lpstr>
      <vt:lpstr>Garamond</vt:lpstr>
      <vt:lpstr>Wingdings 2</vt:lpstr>
      <vt:lpstr>Натуральные материалы</vt:lpstr>
      <vt:lpstr>HDOfficeLightV0</vt:lpstr>
      <vt:lpstr>Глубина</vt:lpstr>
      <vt:lpstr>Санитарно-эпидемиологические требования в ДОУ.</vt:lpstr>
      <vt:lpstr>Требования к</vt:lpstr>
      <vt:lpstr>Количество детей в группах  дошкольной образовательной  организации общеразвивающей  направленности  определяется  исходя из расчета площади  групповой комнаты- для групп раннего  возраста (до 3  лет) не менее 2,5 м2  на одного  ребенка и для дошкольного возраста (от 3 до 7  лет)- не менее 2,0 м2  на одного ребенка, фактически  находящегося в группе. </vt:lpstr>
      <vt:lpstr>-Для детей с тяжелыми нарушениями речи -6 и 10 детей; -Для детей с фонетико-фонематическими  нарушениями  в речи  и  возрасте  старше  3  лет-  12  детей; -Для глухих детей – 6 детей для обеих возрастных групп; -Для слабослышащих детей -6 и 8 детей; -Для слепых детей- 6 детей для обеих возрастных  групп; -Для слабовидящих детей,  для  детей   с  амблиопией, косоглазием – 6 и 10 детей; -Для детей с нарушением опорно-двигательного   аппарата- 6 и 8 детей; -Для детей с задержкой психического развития- 6 и 10 детей; -Для детей с  умственной отсталостью легкой степени- 6 и 10 детей; -Для детей с умственной отсталостью умеренной,  тяжелой  в  возрасте  старше 3 лет- 8 детей; -Для детей с  аутизмом только в возрасте  старше 3 лет – 5 детей; -Для детей со сложным дефектом – 5 детей для обеих возрастных групп; -Для детей с иными ограниченными возможностями  здоровья- 10 и 15 детей.</vt:lpstr>
      <vt:lpstr>Допускается в качестве солнцеза- щитных устройств использовать шторы светлых тонов со светопро- никающими свойствами. Конструкция регулируемых солнцезащитных устройств в исходном положении не должна   уменьшать светоактивную площадь  оконного проема. Зашторивание окон в спальных помещениях допускается лишь во время сна детей, в остальное  время шторы должны быть раздвинуты в целях обеспечения  инсоляции помещения.</vt:lpstr>
      <vt:lpstr>Формы двигательной деятельности: -Утренняя гимнастика, -Занятия физической культурой в помещении  и на воздухе, -Физкультурные минутки, -Подвижные игры, -Спортивные упражнения, -Ритмическая гимнастика, -Занятия на тренажерах, -Плавание и другие.</vt:lpstr>
      <vt:lpstr>-Игрушки моются ежедневно в конце дня в  промаркированных емкостях. -В группах для детей раннего возраста  игрушкимоются  2 раза в день.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Санитарно-эпидемиологические требования в ДОУ.</dc:title>
  <dc:creator>панова полина</dc:creator>
  <cp:lastModifiedBy>панова полина</cp:lastModifiedBy>
  <cp:revision>14</cp:revision>
  <dcterms:created xsi:type="dcterms:W3CDTF">2016-04-25T17:09:09Z</dcterms:created>
  <dcterms:modified xsi:type="dcterms:W3CDTF">2017-01-15T18:25:49Z</dcterms:modified>
</cp:coreProperties>
</file>