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206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44" y="-1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221C-237E-4181-99FC-32BB9E059F7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5102-701A-4AFA-A60F-60F5D96E25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2962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221C-237E-4181-99FC-32BB9E059F7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5102-701A-4AFA-A60F-60F5D96E25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636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221C-237E-4181-99FC-32BB9E059F7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5102-701A-4AFA-A60F-60F5D96E25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1534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221C-237E-4181-99FC-32BB9E059F7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5102-701A-4AFA-A60F-60F5D96E25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4052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221C-237E-4181-99FC-32BB9E059F7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5102-701A-4AFA-A60F-60F5D96E25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8321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221C-237E-4181-99FC-32BB9E059F7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5102-701A-4AFA-A60F-60F5D96E25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9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221C-237E-4181-99FC-32BB9E059F7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5102-701A-4AFA-A60F-60F5D96E25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6249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221C-237E-4181-99FC-32BB9E059F7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5102-701A-4AFA-A60F-60F5D96E25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5358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221C-237E-4181-99FC-32BB9E059F7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5102-701A-4AFA-A60F-60F5D96E25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3449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221C-237E-4181-99FC-32BB9E059F7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5102-701A-4AFA-A60F-60F5D96E25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08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221C-237E-4181-99FC-32BB9E059F7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5102-701A-4AFA-A60F-60F5D96E25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821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C221C-237E-4181-99FC-32BB9E059F7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45102-701A-4AFA-A60F-60F5D96E25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6404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841772"/>
            <a:ext cx="8784976" cy="179070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Свойства логических операций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Для любых логических формул </a:t>
            </a:r>
            <a:r>
              <a:rPr lang="en-US" b="1" dirty="0" smtClean="0"/>
              <a:t>A, B, C </a:t>
            </a:r>
            <a:r>
              <a:rPr lang="ru-RU" b="1" dirty="0" smtClean="0"/>
              <a:t>истинны следующие неравенства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2800" b="1" dirty="0" smtClean="0"/>
              <a:t>9</a:t>
            </a:r>
            <a:r>
              <a:rPr lang="ru-RU" sz="2800" b="1" dirty="0" smtClean="0"/>
              <a:t>. Законы операций с 0 и 1</a:t>
            </a:r>
          </a:p>
          <a:p>
            <a:pPr marL="514350" indent="-514350">
              <a:buNone/>
            </a:pPr>
            <a:r>
              <a:rPr lang="en-US" sz="2800" dirty="0" smtClean="0"/>
              <a:t>- </a:t>
            </a:r>
            <a:r>
              <a:rPr lang="ru-RU" sz="2800" dirty="0" smtClean="0"/>
              <a:t>для логического умножения </a:t>
            </a:r>
          </a:p>
          <a:p>
            <a:pPr marL="514350" indent="-514350" algn="ctr">
              <a:buNone/>
            </a:pPr>
            <a:r>
              <a:rPr lang="en-US" sz="5400" dirty="0" smtClean="0"/>
              <a:t>A</a:t>
            </a:r>
            <a:r>
              <a:rPr lang="ru-RU" sz="5400" dirty="0" smtClean="0"/>
              <a:t> </a:t>
            </a:r>
            <a:r>
              <a:rPr lang="en-US" sz="5400" dirty="0" smtClean="0"/>
              <a:t>&amp; </a:t>
            </a:r>
            <a:r>
              <a:rPr lang="ru-RU" sz="5400" dirty="0" smtClean="0"/>
              <a:t>0</a:t>
            </a:r>
            <a:r>
              <a:rPr lang="en-US" sz="5400" dirty="0" smtClean="0"/>
              <a:t> = 0; A</a:t>
            </a:r>
            <a:r>
              <a:rPr lang="ru-RU" sz="5400" dirty="0" smtClean="0"/>
              <a:t> </a:t>
            </a:r>
            <a:r>
              <a:rPr lang="en-US" sz="5400" dirty="0" smtClean="0"/>
              <a:t>&amp; 1 = A</a:t>
            </a:r>
          </a:p>
          <a:p>
            <a:pPr marL="514350" indent="-514350">
              <a:buNone/>
            </a:pPr>
            <a:r>
              <a:rPr lang="en-US" sz="2800" dirty="0" smtClean="0"/>
              <a:t>- </a:t>
            </a:r>
            <a:r>
              <a:rPr lang="ru-RU" sz="2800" dirty="0" smtClean="0"/>
              <a:t>для логического сложения  </a:t>
            </a:r>
            <a:endParaRPr lang="en-US" sz="2800" dirty="0" smtClean="0"/>
          </a:p>
          <a:p>
            <a:pPr marL="514350" indent="-514350" algn="ctr">
              <a:buNone/>
            </a:pPr>
            <a:r>
              <a:rPr lang="en-US" sz="5400" dirty="0" smtClean="0"/>
              <a:t>A</a:t>
            </a:r>
            <a:r>
              <a:rPr lang="ru-RU" sz="5400" dirty="0" smtClean="0"/>
              <a:t> </a:t>
            </a:r>
            <a:r>
              <a:rPr lang="en-US" sz="5400" dirty="0" smtClean="0"/>
              <a:t>v </a:t>
            </a:r>
            <a:r>
              <a:rPr lang="ru-RU" sz="5400" dirty="0" smtClean="0"/>
              <a:t>0</a:t>
            </a:r>
            <a:r>
              <a:rPr lang="en-US" sz="5400" dirty="0" smtClean="0"/>
              <a:t> = A; A</a:t>
            </a:r>
            <a:r>
              <a:rPr lang="ru-RU" sz="5400" dirty="0" smtClean="0"/>
              <a:t> </a:t>
            </a:r>
            <a:r>
              <a:rPr lang="en-US" sz="5400" dirty="0" smtClean="0"/>
              <a:t>v 1 =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604" name="Group 172"/>
          <p:cNvGraphicFramePr>
            <a:graphicFrameLocks noGrp="1"/>
          </p:cNvGraphicFramePr>
          <p:nvPr/>
        </p:nvGraphicFramePr>
        <p:xfrm>
          <a:off x="468314" y="1059656"/>
          <a:ext cx="8351837" cy="2700342"/>
        </p:xfrm>
        <a:graphic>
          <a:graphicData uri="http://schemas.openxmlformats.org/drawingml/2006/table">
            <a:tbl>
              <a:tblPr/>
              <a:tblGrid>
                <a:gridCol w="571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13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7003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3661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16058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endParaRPr kumimoji="0" lang="ru-RU" sz="15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endParaRPr kumimoji="0" lang="ru-RU" sz="15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kumimoji="0" lang="ru-RU" sz="15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B&amp;C</a:t>
                      </a:r>
                      <a:endParaRPr kumimoji="0" lang="ru-RU" sz="15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 v (B &amp; C)</a:t>
                      </a:r>
                      <a:endParaRPr kumimoji="0" lang="ru-RU" sz="15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 v B</a:t>
                      </a:r>
                      <a:endParaRPr kumimoji="0" lang="ru-RU" sz="15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 v C</a:t>
                      </a:r>
                      <a:endParaRPr kumimoji="0" lang="ru-RU" sz="15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(A v B) &amp; (A v C)</a:t>
                      </a:r>
                      <a:endParaRPr kumimoji="0" lang="ru-RU" sz="15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18526" name="Text Box 102"/>
          <p:cNvSpPr txBox="1">
            <a:spLocks noChangeArrowheads="1"/>
          </p:cNvSpPr>
          <p:nvPr/>
        </p:nvSpPr>
        <p:spPr bwMode="auto">
          <a:xfrm>
            <a:off x="0" y="573882"/>
            <a:ext cx="91440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dirty="0" smtClean="0"/>
              <a:t>для </a:t>
            </a:r>
            <a:r>
              <a:rPr lang="ru-RU" sz="2000" dirty="0"/>
              <a:t>логического сложения: </a:t>
            </a:r>
            <a:r>
              <a:rPr lang="ru-RU" sz="2000" b="1" dirty="0" smtClean="0"/>
              <a:t>A</a:t>
            </a:r>
            <a:r>
              <a:rPr lang="en-US" sz="2000" b="1" dirty="0" smtClean="0"/>
              <a:t> </a:t>
            </a:r>
            <a:r>
              <a:rPr lang="en-US" sz="2000" b="1" dirty="0"/>
              <a:t>v</a:t>
            </a:r>
            <a:r>
              <a:rPr lang="ru-RU" sz="2000" b="1" dirty="0"/>
              <a:t> (B &amp; C)</a:t>
            </a:r>
            <a:r>
              <a:rPr lang="en-US" sz="2000" b="1" dirty="0"/>
              <a:t> </a:t>
            </a:r>
            <a:r>
              <a:rPr lang="ru-RU" sz="2000" b="1" dirty="0"/>
              <a:t>=</a:t>
            </a:r>
            <a:r>
              <a:rPr lang="en-US" sz="2000" b="1" dirty="0"/>
              <a:t> </a:t>
            </a:r>
            <a:r>
              <a:rPr lang="ru-RU" sz="2000" b="1" dirty="0"/>
              <a:t>(A </a:t>
            </a:r>
            <a:r>
              <a:rPr lang="en-US" sz="2000" b="1" dirty="0"/>
              <a:t>v</a:t>
            </a:r>
            <a:r>
              <a:rPr lang="ru-RU" sz="2000" b="1" dirty="0"/>
              <a:t> B)</a:t>
            </a:r>
            <a:r>
              <a:rPr lang="en-US" sz="2000" b="1" dirty="0"/>
              <a:t> </a:t>
            </a:r>
            <a:r>
              <a:rPr lang="ru-RU" sz="2000" b="1" dirty="0"/>
              <a:t>&amp;</a:t>
            </a:r>
            <a:r>
              <a:rPr lang="en-US" sz="2000" b="1" dirty="0"/>
              <a:t> </a:t>
            </a:r>
            <a:r>
              <a:rPr lang="ru-RU" sz="2000" b="1" dirty="0"/>
              <a:t>(A </a:t>
            </a:r>
            <a:r>
              <a:rPr lang="en-US" sz="2000" b="1" dirty="0"/>
              <a:t>v</a:t>
            </a:r>
            <a:r>
              <a:rPr lang="ru-RU" sz="2000" b="1" dirty="0"/>
              <a:t> C</a:t>
            </a:r>
            <a:r>
              <a:rPr lang="ru-RU" sz="2000" b="1" dirty="0" smtClean="0"/>
              <a:t>)</a:t>
            </a:r>
            <a:endParaRPr lang="ru-RU" sz="2000" b="1" dirty="0"/>
          </a:p>
        </p:txBody>
      </p:sp>
      <p:sp>
        <p:nvSpPr>
          <p:cNvPr id="18527" name="Заголовок 2"/>
          <p:cNvSpPr>
            <a:spLocks/>
          </p:cNvSpPr>
          <p:nvPr/>
        </p:nvSpPr>
        <p:spPr bwMode="auto">
          <a:xfrm>
            <a:off x="539552" y="267494"/>
            <a:ext cx="8388350" cy="27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000" b="1" dirty="0">
                <a:solidFill>
                  <a:srgbClr val="002060"/>
                </a:solidFill>
                <a:latin typeface="Calibri" pitchFamily="34" charset="0"/>
              </a:rPr>
              <a:t>Доказательство </a:t>
            </a:r>
            <a:r>
              <a:rPr lang="ru-RU" sz="3000" b="1" dirty="0" smtClean="0">
                <a:solidFill>
                  <a:srgbClr val="002060"/>
                </a:solidFill>
                <a:latin typeface="Calibri" pitchFamily="34" charset="0"/>
              </a:rPr>
              <a:t>распределительного закона</a:t>
            </a:r>
            <a:endParaRPr lang="ru-RU" sz="30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8561" name="Text Box 129"/>
          <p:cNvSpPr txBox="1">
            <a:spLocks noChangeArrowheads="1"/>
          </p:cNvSpPr>
          <p:nvPr/>
        </p:nvSpPr>
        <p:spPr bwMode="auto">
          <a:xfrm>
            <a:off x="539751" y="3975498"/>
            <a:ext cx="777716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/>
              <a:t>Умножаем </a:t>
            </a:r>
            <a:r>
              <a:rPr lang="ru-RU" sz="2200" b="1" i="1"/>
              <a:t>В</a:t>
            </a:r>
            <a:r>
              <a:rPr lang="ru-RU" sz="2200"/>
              <a:t> на </a:t>
            </a:r>
            <a:r>
              <a:rPr lang="ru-RU" sz="2200" b="1" i="1"/>
              <a:t>С</a:t>
            </a:r>
            <a:r>
              <a:rPr lang="ru-RU" sz="2200"/>
              <a:t> и выводим результат.</a:t>
            </a:r>
          </a:p>
        </p:txBody>
      </p:sp>
      <p:sp>
        <p:nvSpPr>
          <p:cNvPr id="18566" name="Text Box 134"/>
          <p:cNvSpPr txBox="1">
            <a:spLocks noChangeArrowheads="1"/>
          </p:cNvSpPr>
          <p:nvPr/>
        </p:nvSpPr>
        <p:spPr bwMode="auto">
          <a:xfrm>
            <a:off x="2627314" y="1329929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67" name="Text Box 135"/>
          <p:cNvSpPr txBox="1">
            <a:spLocks noChangeArrowheads="1"/>
          </p:cNvSpPr>
          <p:nvPr/>
        </p:nvSpPr>
        <p:spPr bwMode="auto">
          <a:xfrm>
            <a:off x="2627314" y="1653779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68" name="Text Box 136"/>
          <p:cNvSpPr txBox="1">
            <a:spLocks noChangeArrowheads="1"/>
          </p:cNvSpPr>
          <p:nvPr/>
        </p:nvSpPr>
        <p:spPr bwMode="auto">
          <a:xfrm>
            <a:off x="2627314" y="1977629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69" name="Text Box 137"/>
          <p:cNvSpPr txBox="1">
            <a:spLocks noChangeArrowheads="1"/>
          </p:cNvSpPr>
          <p:nvPr/>
        </p:nvSpPr>
        <p:spPr bwMode="auto">
          <a:xfrm>
            <a:off x="2627314" y="2571751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70" name="Text Box 138"/>
          <p:cNvSpPr txBox="1">
            <a:spLocks noChangeArrowheads="1"/>
          </p:cNvSpPr>
          <p:nvPr/>
        </p:nvSpPr>
        <p:spPr bwMode="auto">
          <a:xfrm>
            <a:off x="2627314" y="2895601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71" name="Text Box 139"/>
          <p:cNvSpPr txBox="1">
            <a:spLocks noChangeArrowheads="1"/>
          </p:cNvSpPr>
          <p:nvPr/>
        </p:nvSpPr>
        <p:spPr bwMode="auto">
          <a:xfrm>
            <a:off x="2627314" y="3165873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72" name="Text Box 140"/>
          <p:cNvSpPr txBox="1">
            <a:spLocks noChangeArrowheads="1"/>
          </p:cNvSpPr>
          <p:nvPr/>
        </p:nvSpPr>
        <p:spPr bwMode="auto">
          <a:xfrm>
            <a:off x="2627314" y="2247901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73" name="Text Box 141"/>
          <p:cNvSpPr txBox="1">
            <a:spLocks noChangeArrowheads="1"/>
          </p:cNvSpPr>
          <p:nvPr/>
        </p:nvSpPr>
        <p:spPr bwMode="auto">
          <a:xfrm>
            <a:off x="2627314" y="3436144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74" name="Text Box 142"/>
          <p:cNvSpPr txBox="1">
            <a:spLocks noChangeArrowheads="1"/>
          </p:cNvSpPr>
          <p:nvPr/>
        </p:nvSpPr>
        <p:spPr bwMode="auto">
          <a:xfrm>
            <a:off x="468313" y="3975498"/>
            <a:ext cx="777716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/>
              <a:t>Складываем </a:t>
            </a:r>
            <a:r>
              <a:rPr lang="ru-RU" sz="2200" b="1" i="1"/>
              <a:t>А</a:t>
            </a:r>
            <a:r>
              <a:rPr lang="ru-RU" sz="2200"/>
              <a:t> и </a:t>
            </a:r>
            <a:r>
              <a:rPr lang="ru-RU" sz="2200" b="1" i="1"/>
              <a:t>В</a:t>
            </a:r>
            <a:r>
              <a:rPr lang="en-US" sz="2200"/>
              <a:t> </a:t>
            </a:r>
            <a:r>
              <a:rPr lang="ru-RU" sz="2200"/>
              <a:t>и выводим результат.</a:t>
            </a:r>
          </a:p>
        </p:txBody>
      </p:sp>
      <p:sp>
        <p:nvSpPr>
          <p:cNvPr id="18575" name="Text Box 143"/>
          <p:cNvSpPr txBox="1">
            <a:spLocks noChangeArrowheads="1"/>
          </p:cNvSpPr>
          <p:nvPr/>
        </p:nvSpPr>
        <p:spPr bwMode="auto">
          <a:xfrm>
            <a:off x="3851275" y="1329929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76" name="Text Box 144"/>
          <p:cNvSpPr txBox="1">
            <a:spLocks noChangeArrowheads="1"/>
          </p:cNvSpPr>
          <p:nvPr/>
        </p:nvSpPr>
        <p:spPr bwMode="auto">
          <a:xfrm>
            <a:off x="3851275" y="1653779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78" name="Text Box 146"/>
          <p:cNvSpPr txBox="1">
            <a:spLocks noChangeArrowheads="1"/>
          </p:cNvSpPr>
          <p:nvPr/>
        </p:nvSpPr>
        <p:spPr bwMode="auto">
          <a:xfrm>
            <a:off x="3851275" y="1977629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79" name="Text Box 147"/>
          <p:cNvSpPr txBox="1">
            <a:spLocks noChangeArrowheads="1"/>
          </p:cNvSpPr>
          <p:nvPr/>
        </p:nvSpPr>
        <p:spPr bwMode="auto">
          <a:xfrm>
            <a:off x="3851275" y="224790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80" name="Text Box 148"/>
          <p:cNvSpPr txBox="1">
            <a:spLocks noChangeArrowheads="1"/>
          </p:cNvSpPr>
          <p:nvPr/>
        </p:nvSpPr>
        <p:spPr bwMode="auto">
          <a:xfrm>
            <a:off x="3851275" y="257175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81" name="Text Box 149"/>
          <p:cNvSpPr txBox="1">
            <a:spLocks noChangeArrowheads="1"/>
          </p:cNvSpPr>
          <p:nvPr/>
        </p:nvSpPr>
        <p:spPr bwMode="auto">
          <a:xfrm>
            <a:off x="3851275" y="289560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82" name="Text Box 150"/>
          <p:cNvSpPr txBox="1">
            <a:spLocks noChangeArrowheads="1"/>
          </p:cNvSpPr>
          <p:nvPr/>
        </p:nvSpPr>
        <p:spPr bwMode="auto">
          <a:xfrm>
            <a:off x="3851275" y="3165873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83" name="Text Box 151"/>
          <p:cNvSpPr txBox="1">
            <a:spLocks noChangeArrowheads="1"/>
          </p:cNvSpPr>
          <p:nvPr/>
        </p:nvSpPr>
        <p:spPr bwMode="auto">
          <a:xfrm>
            <a:off x="3851275" y="3489723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84" name="Text Box 152"/>
          <p:cNvSpPr txBox="1">
            <a:spLocks noChangeArrowheads="1"/>
          </p:cNvSpPr>
          <p:nvPr/>
        </p:nvSpPr>
        <p:spPr bwMode="auto">
          <a:xfrm>
            <a:off x="468313" y="3975498"/>
            <a:ext cx="777716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/>
              <a:t>Складываем </a:t>
            </a:r>
            <a:r>
              <a:rPr lang="ru-RU" sz="2200" b="1" i="1"/>
              <a:t>А</a:t>
            </a:r>
            <a:r>
              <a:rPr lang="ru-RU" sz="2200"/>
              <a:t> и (</a:t>
            </a:r>
            <a:r>
              <a:rPr lang="ru-RU" sz="2200" b="1" i="1"/>
              <a:t>В</a:t>
            </a:r>
            <a:r>
              <a:rPr lang="en-US" sz="2200" b="1"/>
              <a:t>&amp;</a:t>
            </a:r>
            <a:r>
              <a:rPr lang="ru-RU" sz="2200" b="1" i="1"/>
              <a:t>С</a:t>
            </a:r>
            <a:r>
              <a:rPr lang="en-US" sz="2200"/>
              <a:t>) </a:t>
            </a:r>
            <a:r>
              <a:rPr lang="ru-RU" sz="2200"/>
              <a:t>и выводим результат.</a:t>
            </a:r>
          </a:p>
        </p:txBody>
      </p:sp>
      <p:sp>
        <p:nvSpPr>
          <p:cNvPr id="18585" name="Text Box 153"/>
          <p:cNvSpPr txBox="1">
            <a:spLocks noChangeArrowheads="1"/>
          </p:cNvSpPr>
          <p:nvPr/>
        </p:nvSpPr>
        <p:spPr bwMode="auto">
          <a:xfrm>
            <a:off x="5076825" y="1329929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86" name="Text Box 154"/>
          <p:cNvSpPr txBox="1">
            <a:spLocks noChangeArrowheads="1"/>
          </p:cNvSpPr>
          <p:nvPr/>
        </p:nvSpPr>
        <p:spPr bwMode="auto">
          <a:xfrm>
            <a:off x="5076825" y="1653779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87" name="Text Box 155"/>
          <p:cNvSpPr txBox="1">
            <a:spLocks noChangeArrowheads="1"/>
          </p:cNvSpPr>
          <p:nvPr/>
        </p:nvSpPr>
        <p:spPr bwMode="auto">
          <a:xfrm>
            <a:off x="5076825" y="192405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88" name="Text Box 156"/>
          <p:cNvSpPr txBox="1">
            <a:spLocks noChangeArrowheads="1"/>
          </p:cNvSpPr>
          <p:nvPr/>
        </p:nvSpPr>
        <p:spPr bwMode="auto">
          <a:xfrm>
            <a:off x="5076825" y="224790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89" name="Text Box 157"/>
          <p:cNvSpPr txBox="1">
            <a:spLocks noChangeArrowheads="1"/>
          </p:cNvSpPr>
          <p:nvPr/>
        </p:nvSpPr>
        <p:spPr bwMode="auto">
          <a:xfrm>
            <a:off x="5076825" y="257175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90" name="Text Box 158"/>
          <p:cNvSpPr txBox="1">
            <a:spLocks noChangeArrowheads="1"/>
          </p:cNvSpPr>
          <p:nvPr/>
        </p:nvSpPr>
        <p:spPr bwMode="auto">
          <a:xfrm>
            <a:off x="5076825" y="289560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91" name="Text Box 159"/>
          <p:cNvSpPr txBox="1">
            <a:spLocks noChangeArrowheads="1"/>
          </p:cNvSpPr>
          <p:nvPr/>
        </p:nvSpPr>
        <p:spPr bwMode="auto">
          <a:xfrm>
            <a:off x="5076825" y="3165873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92" name="Text Box 160"/>
          <p:cNvSpPr txBox="1">
            <a:spLocks noChangeArrowheads="1"/>
          </p:cNvSpPr>
          <p:nvPr/>
        </p:nvSpPr>
        <p:spPr bwMode="auto">
          <a:xfrm>
            <a:off x="5076825" y="3436144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93" name="Text Box 161"/>
          <p:cNvSpPr txBox="1">
            <a:spLocks noChangeArrowheads="1"/>
          </p:cNvSpPr>
          <p:nvPr/>
        </p:nvSpPr>
        <p:spPr bwMode="auto">
          <a:xfrm>
            <a:off x="468313" y="3975498"/>
            <a:ext cx="777716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/>
              <a:t>Складываем </a:t>
            </a:r>
            <a:r>
              <a:rPr lang="ru-RU" sz="2200" b="1" i="1"/>
              <a:t>А</a:t>
            </a:r>
            <a:r>
              <a:rPr lang="ru-RU" sz="2200"/>
              <a:t> и </a:t>
            </a:r>
            <a:r>
              <a:rPr lang="en-US" sz="2200" b="1" i="1"/>
              <a:t>C</a:t>
            </a:r>
            <a:r>
              <a:rPr lang="en-US" sz="2200"/>
              <a:t> </a:t>
            </a:r>
            <a:r>
              <a:rPr lang="ru-RU" sz="2200"/>
              <a:t>и выводим результат.</a:t>
            </a:r>
          </a:p>
        </p:txBody>
      </p:sp>
      <p:sp>
        <p:nvSpPr>
          <p:cNvPr id="18594" name="Text Box 162"/>
          <p:cNvSpPr txBox="1">
            <a:spLocks noChangeArrowheads="1"/>
          </p:cNvSpPr>
          <p:nvPr/>
        </p:nvSpPr>
        <p:spPr bwMode="auto">
          <a:xfrm>
            <a:off x="6156325" y="1329929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95" name="Text Box 163"/>
          <p:cNvSpPr txBox="1">
            <a:spLocks noChangeArrowheads="1"/>
          </p:cNvSpPr>
          <p:nvPr/>
        </p:nvSpPr>
        <p:spPr bwMode="auto">
          <a:xfrm>
            <a:off x="6156325" y="1977629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96" name="Text Box 164"/>
          <p:cNvSpPr txBox="1">
            <a:spLocks noChangeArrowheads="1"/>
          </p:cNvSpPr>
          <p:nvPr/>
        </p:nvSpPr>
        <p:spPr bwMode="auto">
          <a:xfrm>
            <a:off x="6156325" y="1653779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97" name="Text Box 165"/>
          <p:cNvSpPr txBox="1">
            <a:spLocks noChangeArrowheads="1"/>
          </p:cNvSpPr>
          <p:nvPr/>
        </p:nvSpPr>
        <p:spPr bwMode="auto">
          <a:xfrm>
            <a:off x="6156325" y="224790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98" name="Text Box 166"/>
          <p:cNvSpPr txBox="1">
            <a:spLocks noChangeArrowheads="1"/>
          </p:cNvSpPr>
          <p:nvPr/>
        </p:nvSpPr>
        <p:spPr bwMode="auto">
          <a:xfrm>
            <a:off x="6156325" y="257175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99" name="Text Box 167"/>
          <p:cNvSpPr txBox="1">
            <a:spLocks noChangeArrowheads="1"/>
          </p:cNvSpPr>
          <p:nvPr/>
        </p:nvSpPr>
        <p:spPr bwMode="auto">
          <a:xfrm>
            <a:off x="6156325" y="289560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600" name="Text Box 168"/>
          <p:cNvSpPr txBox="1">
            <a:spLocks noChangeArrowheads="1"/>
          </p:cNvSpPr>
          <p:nvPr/>
        </p:nvSpPr>
        <p:spPr bwMode="auto">
          <a:xfrm>
            <a:off x="6156325" y="3165873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601" name="Text Box 169"/>
          <p:cNvSpPr txBox="1">
            <a:spLocks noChangeArrowheads="1"/>
          </p:cNvSpPr>
          <p:nvPr/>
        </p:nvSpPr>
        <p:spPr bwMode="auto">
          <a:xfrm>
            <a:off x="6156325" y="3436144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602" name="Text Box 170"/>
          <p:cNvSpPr txBox="1">
            <a:spLocks noChangeArrowheads="1"/>
          </p:cNvSpPr>
          <p:nvPr/>
        </p:nvSpPr>
        <p:spPr bwMode="auto">
          <a:xfrm>
            <a:off x="468313" y="3975498"/>
            <a:ext cx="777716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/>
              <a:t>Умножаем </a:t>
            </a:r>
            <a:r>
              <a:rPr lang="en-US" sz="2200"/>
              <a:t>(</a:t>
            </a:r>
            <a:r>
              <a:rPr lang="ru-RU" sz="2200" b="1" i="1"/>
              <a:t>А</a:t>
            </a:r>
            <a:r>
              <a:rPr lang="en-US" sz="2200" b="1"/>
              <a:t>v</a:t>
            </a:r>
            <a:r>
              <a:rPr lang="en-US" sz="2200" b="1" i="1"/>
              <a:t>B</a:t>
            </a:r>
            <a:r>
              <a:rPr lang="en-US" sz="2200"/>
              <a:t>) </a:t>
            </a:r>
            <a:r>
              <a:rPr lang="ru-RU" sz="2200"/>
              <a:t>на </a:t>
            </a:r>
            <a:r>
              <a:rPr lang="en-US" sz="2200"/>
              <a:t>(</a:t>
            </a:r>
            <a:r>
              <a:rPr lang="en-US" sz="2200" b="1" i="1"/>
              <a:t>A</a:t>
            </a:r>
            <a:r>
              <a:rPr lang="en-US" sz="2200" b="1"/>
              <a:t>v</a:t>
            </a:r>
            <a:r>
              <a:rPr lang="en-US" sz="2200" b="1" i="1"/>
              <a:t>C</a:t>
            </a:r>
            <a:r>
              <a:rPr lang="en-US" sz="2200"/>
              <a:t> )</a:t>
            </a:r>
            <a:r>
              <a:rPr lang="ru-RU" sz="2200"/>
              <a:t>и выводим результат.</a:t>
            </a:r>
          </a:p>
        </p:txBody>
      </p:sp>
      <p:sp>
        <p:nvSpPr>
          <p:cNvPr id="18605" name="Text Box 173"/>
          <p:cNvSpPr txBox="1">
            <a:spLocks noChangeArrowheads="1"/>
          </p:cNvSpPr>
          <p:nvPr/>
        </p:nvSpPr>
        <p:spPr bwMode="auto">
          <a:xfrm>
            <a:off x="7596189" y="1329929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606" name="Text Box 174"/>
          <p:cNvSpPr txBox="1">
            <a:spLocks noChangeArrowheads="1"/>
          </p:cNvSpPr>
          <p:nvPr/>
        </p:nvSpPr>
        <p:spPr bwMode="auto">
          <a:xfrm>
            <a:off x="7596189" y="1653779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607" name="Text Box 175"/>
          <p:cNvSpPr txBox="1">
            <a:spLocks noChangeArrowheads="1"/>
          </p:cNvSpPr>
          <p:nvPr/>
        </p:nvSpPr>
        <p:spPr bwMode="auto">
          <a:xfrm>
            <a:off x="7596189" y="1977629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608" name="Text Box 176"/>
          <p:cNvSpPr txBox="1">
            <a:spLocks noChangeArrowheads="1"/>
          </p:cNvSpPr>
          <p:nvPr/>
        </p:nvSpPr>
        <p:spPr bwMode="auto">
          <a:xfrm>
            <a:off x="7596189" y="2247901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609" name="Text Box 177"/>
          <p:cNvSpPr txBox="1">
            <a:spLocks noChangeArrowheads="1"/>
          </p:cNvSpPr>
          <p:nvPr/>
        </p:nvSpPr>
        <p:spPr bwMode="auto">
          <a:xfrm>
            <a:off x="7596189" y="2571751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610" name="Text Box 178"/>
          <p:cNvSpPr txBox="1">
            <a:spLocks noChangeArrowheads="1"/>
          </p:cNvSpPr>
          <p:nvPr/>
        </p:nvSpPr>
        <p:spPr bwMode="auto">
          <a:xfrm>
            <a:off x="7596189" y="2842023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611" name="Text Box 179"/>
          <p:cNvSpPr txBox="1">
            <a:spLocks noChangeArrowheads="1"/>
          </p:cNvSpPr>
          <p:nvPr/>
        </p:nvSpPr>
        <p:spPr bwMode="auto">
          <a:xfrm>
            <a:off x="7596189" y="3165873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612" name="Text Box 180"/>
          <p:cNvSpPr txBox="1">
            <a:spLocks noChangeArrowheads="1"/>
          </p:cNvSpPr>
          <p:nvPr/>
        </p:nvSpPr>
        <p:spPr bwMode="auto">
          <a:xfrm>
            <a:off x="7596189" y="3436144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614" name="Text Box 182"/>
          <p:cNvSpPr txBox="1">
            <a:spLocks noChangeArrowheads="1"/>
          </p:cNvSpPr>
          <p:nvPr/>
        </p:nvSpPr>
        <p:spPr bwMode="auto">
          <a:xfrm>
            <a:off x="468313" y="3975497"/>
            <a:ext cx="84248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>
              <a:spcBef>
                <a:spcPct val="50000"/>
              </a:spcBef>
            </a:pPr>
            <a:r>
              <a:rPr lang="ru-RU" sz="2200"/>
              <a:t>Равенство выделенных столбцов доказывает распределительный закон.</a:t>
            </a:r>
          </a:p>
        </p:txBody>
      </p:sp>
      <p:sp>
        <p:nvSpPr>
          <p:cNvPr id="18616" name="Rectangle 184"/>
          <p:cNvSpPr>
            <a:spLocks noChangeArrowheads="1"/>
          </p:cNvSpPr>
          <p:nvPr/>
        </p:nvSpPr>
        <p:spPr bwMode="auto">
          <a:xfrm>
            <a:off x="3203576" y="1059656"/>
            <a:ext cx="1655763" cy="2700338"/>
          </a:xfrm>
          <a:prstGeom prst="rect">
            <a:avLst/>
          </a:prstGeom>
          <a:noFill/>
          <a:ln w="92075" cmpd="sng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617" name="Rectangle 185"/>
          <p:cNvSpPr>
            <a:spLocks noChangeArrowheads="1"/>
          </p:cNvSpPr>
          <p:nvPr/>
        </p:nvSpPr>
        <p:spPr bwMode="auto">
          <a:xfrm>
            <a:off x="6659564" y="1059656"/>
            <a:ext cx="2160587" cy="2700338"/>
          </a:xfrm>
          <a:prstGeom prst="rect">
            <a:avLst/>
          </a:prstGeom>
          <a:noFill/>
          <a:ln w="92075" cmpd="sng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8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8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8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8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8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8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8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8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18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8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8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8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8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18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18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18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18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18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18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000"/>
                                        <p:tgtEl>
                                          <p:spTgt spid="18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0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18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1000"/>
                                        <p:tgtEl>
                                          <p:spTgt spid="18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18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18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18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18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0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1000"/>
                                        <p:tgtEl>
                                          <p:spTgt spid="18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1000"/>
                                        <p:tgtEl>
                                          <p:spTgt spid="18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0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1000"/>
                                        <p:tgtEl>
                                          <p:spTgt spid="18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1000"/>
                                        <p:tgtEl>
                                          <p:spTgt spid="18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000"/>
                            </p:stCondLst>
                            <p:childTnLst>
                              <p:par>
                                <p:cTn id="1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8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700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1000"/>
                                        <p:tgtEl>
                                          <p:spTgt spid="18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1000"/>
                                        <p:tgtEl>
                                          <p:spTgt spid="18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1000"/>
                                        <p:tgtEl>
                                          <p:spTgt spid="18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1000"/>
                                        <p:tgtEl>
                                          <p:spTgt spid="18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000"/>
                            </p:stCondLst>
                            <p:childTnLst>
                              <p:par>
                                <p:cTn id="1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1000"/>
                                        <p:tgtEl>
                                          <p:spTgt spid="18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400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1000"/>
                                        <p:tgtEl>
                                          <p:spTgt spid="18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000"/>
                            </p:stCondLst>
                            <p:childTnLst>
                              <p:par>
                                <p:cTn id="1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1000"/>
                                        <p:tgtEl>
                                          <p:spTgt spid="1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6000"/>
                            </p:stCondLst>
                            <p:childTnLst>
                              <p:par>
                                <p:cTn id="1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1000"/>
                                        <p:tgtEl>
                                          <p:spTgt spid="1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7000"/>
                            </p:stCondLst>
                            <p:childTnLst>
                              <p:par>
                                <p:cTn id="1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1000"/>
                                        <p:tgtEl>
                                          <p:spTgt spid="1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1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2000"/>
                                        <p:tgtEl>
                                          <p:spTgt spid="1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200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61" grpId="0"/>
      <p:bldP spid="18561" grpId="1"/>
      <p:bldP spid="18566" grpId="0"/>
      <p:bldP spid="18567" grpId="0"/>
      <p:bldP spid="18568" grpId="0"/>
      <p:bldP spid="18569" grpId="0"/>
      <p:bldP spid="18570" grpId="0"/>
      <p:bldP spid="18571" grpId="0"/>
      <p:bldP spid="18572" grpId="0"/>
      <p:bldP spid="18573" grpId="0"/>
      <p:bldP spid="18574" grpId="0"/>
      <p:bldP spid="18574" grpId="1"/>
      <p:bldP spid="18575" grpId="0"/>
      <p:bldP spid="18576" grpId="0"/>
      <p:bldP spid="18578" grpId="0"/>
      <p:bldP spid="18579" grpId="0"/>
      <p:bldP spid="18580" grpId="0"/>
      <p:bldP spid="18581" grpId="0"/>
      <p:bldP spid="18582" grpId="0"/>
      <p:bldP spid="18583" grpId="0"/>
      <p:bldP spid="18584" grpId="0"/>
      <p:bldP spid="18584" grpId="1"/>
      <p:bldP spid="18585" grpId="0"/>
      <p:bldP spid="18586" grpId="0"/>
      <p:bldP spid="18587" grpId="0"/>
      <p:bldP spid="18588" grpId="0"/>
      <p:bldP spid="18589" grpId="0"/>
      <p:bldP spid="18590" grpId="0"/>
      <p:bldP spid="18591" grpId="0"/>
      <p:bldP spid="18592" grpId="0"/>
      <p:bldP spid="18593" grpId="0"/>
      <p:bldP spid="18593" grpId="1"/>
      <p:bldP spid="18594" grpId="0"/>
      <p:bldP spid="18595" grpId="0"/>
      <p:bldP spid="18596" grpId="0"/>
      <p:bldP spid="18597" grpId="0"/>
      <p:bldP spid="18598" grpId="0"/>
      <p:bldP spid="18599" grpId="0"/>
      <p:bldP spid="18600" grpId="0"/>
      <p:bldP spid="18601" grpId="0"/>
      <p:bldP spid="18602" grpId="0"/>
      <p:bldP spid="18602" grpId="1"/>
      <p:bldP spid="18605" grpId="0"/>
      <p:bldP spid="18606" grpId="0"/>
      <p:bldP spid="18607" grpId="0"/>
      <p:bldP spid="18608" grpId="0"/>
      <p:bldP spid="18609" grpId="0"/>
      <p:bldP spid="18610" grpId="0"/>
      <p:bldP spid="18611" grpId="0"/>
      <p:bldP spid="18612" grpId="0"/>
      <p:bldP spid="18614" grpId="0"/>
      <p:bldP spid="18616" grpId="0" animBg="1"/>
      <p:bldP spid="186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84" name="Text Box 152"/>
          <p:cNvSpPr txBox="1">
            <a:spLocks noChangeArrowheads="1"/>
          </p:cNvSpPr>
          <p:nvPr/>
        </p:nvSpPr>
        <p:spPr bwMode="auto">
          <a:xfrm>
            <a:off x="468313" y="3975498"/>
            <a:ext cx="777716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dirty="0" smtClean="0"/>
              <a:t>Умножаем </a:t>
            </a:r>
            <a:r>
              <a:rPr lang="ru-RU" sz="2200" b="1" i="1" dirty="0" smtClean="0"/>
              <a:t>А</a:t>
            </a:r>
            <a:r>
              <a:rPr lang="ru-RU" sz="2200" dirty="0" smtClean="0"/>
              <a:t> на (</a:t>
            </a:r>
            <a:r>
              <a:rPr lang="ru-RU" sz="2200" b="1" i="1" dirty="0" smtClean="0"/>
              <a:t>В</a:t>
            </a:r>
            <a:r>
              <a:rPr lang="en-US" sz="2200" b="1" dirty="0" smtClean="0"/>
              <a:t>v</a:t>
            </a:r>
            <a:r>
              <a:rPr lang="ru-RU" sz="2200" b="1" i="1" dirty="0" smtClean="0"/>
              <a:t>С</a:t>
            </a:r>
            <a:r>
              <a:rPr lang="ru-RU" sz="2200" dirty="0" smtClean="0"/>
              <a:t>) и выводим результат. </a:t>
            </a:r>
            <a:endParaRPr lang="ru-RU" sz="2200" dirty="0"/>
          </a:p>
        </p:txBody>
      </p:sp>
      <p:sp>
        <p:nvSpPr>
          <p:cNvPr id="18593" name="Text Box 161"/>
          <p:cNvSpPr txBox="1">
            <a:spLocks noChangeArrowheads="1"/>
          </p:cNvSpPr>
          <p:nvPr/>
        </p:nvSpPr>
        <p:spPr bwMode="auto">
          <a:xfrm>
            <a:off x="468313" y="3975498"/>
            <a:ext cx="77771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/>
              <a:t>Умножаем </a:t>
            </a:r>
            <a:r>
              <a:rPr lang="ru-RU" sz="2400" b="1" i="1" dirty="0" smtClean="0"/>
              <a:t>А</a:t>
            </a:r>
            <a:r>
              <a:rPr lang="ru-RU" sz="2400" dirty="0" smtClean="0"/>
              <a:t> на </a:t>
            </a:r>
            <a:r>
              <a:rPr lang="en-US" sz="2400" b="1" i="1" dirty="0" smtClean="0"/>
              <a:t>C</a:t>
            </a:r>
            <a:r>
              <a:rPr lang="en-US" sz="2400" dirty="0" smtClean="0"/>
              <a:t> </a:t>
            </a:r>
            <a:r>
              <a:rPr lang="ru-RU" sz="2400" dirty="0" smtClean="0"/>
              <a:t>и выводим результат. </a:t>
            </a:r>
            <a:endParaRPr lang="ru-RU" sz="2400" dirty="0"/>
          </a:p>
        </p:txBody>
      </p:sp>
      <p:sp>
        <p:nvSpPr>
          <p:cNvPr id="18602" name="Text Box 170"/>
          <p:cNvSpPr txBox="1">
            <a:spLocks noChangeArrowheads="1"/>
          </p:cNvSpPr>
          <p:nvPr/>
        </p:nvSpPr>
        <p:spPr bwMode="auto">
          <a:xfrm>
            <a:off x="468313" y="3975498"/>
            <a:ext cx="777716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dirty="0" smtClean="0"/>
              <a:t>Складываем (</a:t>
            </a:r>
            <a:r>
              <a:rPr lang="ru-RU" sz="2200" b="1" i="1" dirty="0" smtClean="0"/>
              <a:t>А</a:t>
            </a:r>
            <a:r>
              <a:rPr lang="ru-RU" sz="2200" b="1" dirty="0" smtClean="0"/>
              <a:t>&amp;</a:t>
            </a:r>
            <a:r>
              <a:rPr lang="en-US" sz="2200" b="1" i="1" dirty="0" smtClean="0"/>
              <a:t>B</a:t>
            </a:r>
            <a:r>
              <a:rPr lang="ru-RU" sz="2200" dirty="0" smtClean="0"/>
              <a:t>) и (</a:t>
            </a:r>
            <a:r>
              <a:rPr lang="en-US" sz="2200" b="1" i="1" dirty="0" smtClean="0"/>
              <a:t>A</a:t>
            </a:r>
            <a:r>
              <a:rPr lang="ru-RU" sz="2200" b="1" dirty="0" smtClean="0"/>
              <a:t>&amp;</a:t>
            </a:r>
            <a:r>
              <a:rPr lang="en-US" sz="2200" b="1" i="1" dirty="0" smtClean="0"/>
              <a:t>C</a:t>
            </a:r>
            <a:r>
              <a:rPr lang="ru-RU" sz="2200" dirty="0" smtClean="0"/>
              <a:t> )и выводим результат. </a:t>
            </a:r>
            <a:endParaRPr lang="ru-RU" sz="2200" dirty="0"/>
          </a:p>
        </p:txBody>
      </p:sp>
      <p:sp>
        <p:nvSpPr>
          <p:cNvPr id="18614" name="Text Box 182"/>
          <p:cNvSpPr txBox="1">
            <a:spLocks noChangeArrowheads="1"/>
          </p:cNvSpPr>
          <p:nvPr/>
        </p:nvSpPr>
        <p:spPr bwMode="auto">
          <a:xfrm>
            <a:off x="468313" y="3975497"/>
            <a:ext cx="84248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>
              <a:spcBef>
                <a:spcPct val="50000"/>
              </a:spcBef>
            </a:pPr>
            <a:r>
              <a:rPr lang="ru-RU" sz="2200" dirty="0" smtClean="0"/>
              <a:t>Равенство выделенных столбцов доказывает распределительный </a:t>
            </a:r>
            <a:r>
              <a:rPr lang="ru-RU" sz="2200" dirty="0"/>
              <a:t>закон.</a:t>
            </a:r>
          </a:p>
        </p:txBody>
      </p:sp>
      <p:sp>
        <p:nvSpPr>
          <p:cNvPr id="18574" name="Text Box 142"/>
          <p:cNvSpPr txBox="1">
            <a:spLocks noChangeArrowheads="1"/>
          </p:cNvSpPr>
          <p:nvPr/>
        </p:nvSpPr>
        <p:spPr bwMode="auto">
          <a:xfrm>
            <a:off x="468313" y="3975498"/>
            <a:ext cx="777716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dirty="0" smtClean="0"/>
              <a:t>Умножаем </a:t>
            </a:r>
            <a:r>
              <a:rPr lang="ru-RU" sz="2200" b="1" i="1" dirty="0" smtClean="0"/>
              <a:t>А</a:t>
            </a:r>
            <a:r>
              <a:rPr lang="ru-RU" sz="2200" dirty="0" smtClean="0"/>
              <a:t> на </a:t>
            </a:r>
            <a:r>
              <a:rPr lang="ru-RU" sz="2200" b="1" i="1" dirty="0" smtClean="0"/>
              <a:t>В</a:t>
            </a:r>
            <a:r>
              <a:rPr lang="ru-RU" sz="2200" dirty="0" smtClean="0"/>
              <a:t> и выводим результат. </a:t>
            </a:r>
            <a:endParaRPr lang="ru-RU" sz="2200" dirty="0"/>
          </a:p>
        </p:txBody>
      </p:sp>
      <p:graphicFrame>
        <p:nvGraphicFramePr>
          <p:cNvPr id="18604" name="Group 172"/>
          <p:cNvGraphicFramePr>
            <a:graphicFrameLocks noGrp="1"/>
          </p:cNvGraphicFramePr>
          <p:nvPr/>
        </p:nvGraphicFramePr>
        <p:xfrm>
          <a:off x="468314" y="1059656"/>
          <a:ext cx="8351837" cy="2700342"/>
        </p:xfrm>
        <a:graphic>
          <a:graphicData uri="http://schemas.openxmlformats.org/drawingml/2006/table">
            <a:tbl>
              <a:tblPr/>
              <a:tblGrid>
                <a:gridCol w="571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13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7003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3661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16058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endParaRPr kumimoji="0" lang="ru-RU" sz="1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endParaRPr kumimoji="0" lang="ru-RU" sz="15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kumimoji="0" lang="ru-RU" sz="15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 v C</a:t>
                      </a:r>
                      <a:endParaRPr kumimoji="0" lang="ru-RU" sz="1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 &amp; (B v C)</a:t>
                      </a:r>
                      <a:endParaRPr kumimoji="0" lang="ru-RU" sz="1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 &amp; B</a:t>
                      </a:r>
                      <a:endParaRPr kumimoji="0" lang="ru-RU" sz="1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 &amp; C</a:t>
                      </a:r>
                      <a:endParaRPr kumimoji="0" lang="ru-RU" sz="1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(A &amp; B) v (A &amp; C)</a:t>
                      </a:r>
                      <a:endParaRPr kumimoji="0" lang="ru-RU" sz="1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18526" name="Text Box 102"/>
          <p:cNvSpPr txBox="1">
            <a:spLocks noChangeArrowheads="1"/>
          </p:cNvSpPr>
          <p:nvPr/>
        </p:nvSpPr>
        <p:spPr bwMode="auto">
          <a:xfrm>
            <a:off x="0" y="573882"/>
            <a:ext cx="91440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dirty="0" smtClean="0"/>
              <a:t>для </a:t>
            </a:r>
            <a:r>
              <a:rPr lang="ru-RU" sz="2000" dirty="0"/>
              <a:t>логического </a:t>
            </a:r>
            <a:r>
              <a:rPr lang="ru-RU" sz="2000" dirty="0" smtClean="0"/>
              <a:t>умножения: </a:t>
            </a:r>
            <a:r>
              <a:rPr lang="ru-RU" sz="2000" b="1" dirty="0" smtClean="0"/>
              <a:t>A</a:t>
            </a:r>
            <a:r>
              <a:rPr lang="en-US" sz="2000" b="1" dirty="0" smtClean="0"/>
              <a:t> &amp;</a:t>
            </a:r>
            <a:r>
              <a:rPr lang="ru-RU" sz="2000" b="1" dirty="0" smtClean="0"/>
              <a:t> </a:t>
            </a:r>
            <a:r>
              <a:rPr lang="ru-RU" sz="2000" b="1" dirty="0"/>
              <a:t>(B </a:t>
            </a:r>
            <a:r>
              <a:rPr lang="en-US" sz="2000" b="1" dirty="0" smtClean="0"/>
              <a:t>v</a:t>
            </a:r>
            <a:r>
              <a:rPr lang="ru-RU" sz="2000" b="1" dirty="0" smtClean="0"/>
              <a:t> </a:t>
            </a:r>
            <a:r>
              <a:rPr lang="ru-RU" sz="2000" b="1" dirty="0"/>
              <a:t>C)</a:t>
            </a:r>
            <a:r>
              <a:rPr lang="en-US" sz="2000" b="1" dirty="0"/>
              <a:t> </a:t>
            </a:r>
            <a:r>
              <a:rPr lang="ru-RU" sz="2000" b="1" dirty="0"/>
              <a:t>=</a:t>
            </a:r>
            <a:r>
              <a:rPr lang="en-US" sz="2000" b="1" dirty="0"/>
              <a:t> </a:t>
            </a:r>
            <a:r>
              <a:rPr lang="ru-RU" sz="2000" b="1" dirty="0"/>
              <a:t>(A </a:t>
            </a:r>
            <a:r>
              <a:rPr lang="en-US" sz="2000" b="1" dirty="0" smtClean="0"/>
              <a:t>&amp;</a:t>
            </a:r>
            <a:r>
              <a:rPr lang="ru-RU" sz="2000" b="1" dirty="0" smtClean="0"/>
              <a:t> </a:t>
            </a:r>
            <a:r>
              <a:rPr lang="ru-RU" sz="2000" b="1" dirty="0"/>
              <a:t>B)</a:t>
            </a:r>
            <a:r>
              <a:rPr lang="en-US" sz="2000" b="1" dirty="0"/>
              <a:t> </a:t>
            </a:r>
            <a:r>
              <a:rPr lang="en-US" sz="2000" b="1" dirty="0" smtClean="0"/>
              <a:t>v </a:t>
            </a:r>
            <a:r>
              <a:rPr lang="ru-RU" sz="2000" b="1" dirty="0"/>
              <a:t>(A </a:t>
            </a:r>
            <a:r>
              <a:rPr lang="en-US" sz="2000" b="1" dirty="0" smtClean="0"/>
              <a:t>&amp;</a:t>
            </a:r>
            <a:r>
              <a:rPr lang="ru-RU" sz="2000" b="1" dirty="0" smtClean="0"/>
              <a:t> </a:t>
            </a:r>
            <a:r>
              <a:rPr lang="en-US" sz="2000" b="1" dirty="0" smtClean="0"/>
              <a:t>C</a:t>
            </a:r>
            <a:r>
              <a:rPr lang="ru-RU" sz="2000" b="1" dirty="0" smtClean="0"/>
              <a:t>)</a:t>
            </a:r>
            <a:endParaRPr lang="ru-RU" sz="2000" b="1" dirty="0"/>
          </a:p>
        </p:txBody>
      </p:sp>
      <p:sp>
        <p:nvSpPr>
          <p:cNvPr id="18527" name="Заголовок 2"/>
          <p:cNvSpPr>
            <a:spLocks/>
          </p:cNvSpPr>
          <p:nvPr/>
        </p:nvSpPr>
        <p:spPr bwMode="auto">
          <a:xfrm>
            <a:off x="539552" y="267494"/>
            <a:ext cx="8388350" cy="27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000" b="1" dirty="0">
                <a:solidFill>
                  <a:srgbClr val="002060"/>
                </a:solidFill>
                <a:latin typeface="Calibri" pitchFamily="34" charset="0"/>
              </a:rPr>
              <a:t>Доказательство </a:t>
            </a:r>
            <a:r>
              <a:rPr lang="ru-RU" sz="3000" b="1" dirty="0" smtClean="0">
                <a:solidFill>
                  <a:srgbClr val="002060"/>
                </a:solidFill>
                <a:latin typeface="Calibri" pitchFamily="34" charset="0"/>
              </a:rPr>
              <a:t>распределительного закона</a:t>
            </a:r>
            <a:endParaRPr lang="ru-RU" sz="30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8561" name="Text Box 129"/>
          <p:cNvSpPr txBox="1">
            <a:spLocks noChangeArrowheads="1"/>
          </p:cNvSpPr>
          <p:nvPr/>
        </p:nvSpPr>
        <p:spPr bwMode="auto">
          <a:xfrm>
            <a:off x="539751" y="3975498"/>
            <a:ext cx="777716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dirty="0" smtClean="0"/>
              <a:t>Складываем </a:t>
            </a:r>
            <a:r>
              <a:rPr lang="ru-RU" sz="2200" b="1" i="1" dirty="0" smtClean="0"/>
              <a:t>В</a:t>
            </a:r>
            <a:r>
              <a:rPr lang="ru-RU" sz="2200" dirty="0" smtClean="0"/>
              <a:t> и </a:t>
            </a:r>
            <a:r>
              <a:rPr lang="ru-RU" sz="2200" b="1" i="1" dirty="0" smtClean="0"/>
              <a:t>С</a:t>
            </a:r>
            <a:r>
              <a:rPr lang="ru-RU" sz="2200" dirty="0" smtClean="0"/>
              <a:t> и выводим результат</a:t>
            </a:r>
            <a:endParaRPr lang="ru-RU" sz="2200" dirty="0"/>
          </a:p>
        </p:txBody>
      </p:sp>
      <p:sp>
        <p:nvSpPr>
          <p:cNvPr id="18566" name="Text Box 134"/>
          <p:cNvSpPr txBox="1">
            <a:spLocks noChangeArrowheads="1"/>
          </p:cNvSpPr>
          <p:nvPr/>
        </p:nvSpPr>
        <p:spPr bwMode="auto">
          <a:xfrm>
            <a:off x="2627314" y="1329929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67" name="Text Box 135"/>
          <p:cNvSpPr txBox="1">
            <a:spLocks noChangeArrowheads="1"/>
          </p:cNvSpPr>
          <p:nvPr/>
        </p:nvSpPr>
        <p:spPr bwMode="auto">
          <a:xfrm>
            <a:off x="2627314" y="1653779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1</a:t>
            </a:r>
            <a:endParaRPr lang="ru-RU" sz="2000" dirty="0"/>
          </a:p>
        </p:txBody>
      </p:sp>
      <p:sp>
        <p:nvSpPr>
          <p:cNvPr id="18568" name="Text Box 136"/>
          <p:cNvSpPr txBox="1">
            <a:spLocks noChangeArrowheads="1"/>
          </p:cNvSpPr>
          <p:nvPr/>
        </p:nvSpPr>
        <p:spPr bwMode="auto">
          <a:xfrm>
            <a:off x="2627314" y="1977629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1</a:t>
            </a:r>
            <a:endParaRPr lang="ru-RU" sz="2000" dirty="0"/>
          </a:p>
        </p:txBody>
      </p:sp>
      <p:sp>
        <p:nvSpPr>
          <p:cNvPr id="18569" name="Text Box 137"/>
          <p:cNvSpPr txBox="1">
            <a:spLocks noChangeArrowheads="1"/>
          </p:cNvSpPr>
          <p:nvPr/>
        </p:nvSpPr>
        <p:spPr bwMode="auto">
          <a:xfrm>
            <a:off x="2627314" y="2571751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0</a:t>
            </a:r>
            <a:endParaRPr lang="ru-RU" sz="2000" dirty="0"/>
          </a:p>
        </p:txBody>
      </p:sp>
      <p:sp>
        <p:nvSpPr>
          <p:cNvPr id="18570" name="Text Box 138"/>
          <p:cNvSpPr txBox="1">
            <a:spLocks noChangeArrowheads="1"/>
          </p:cNvSpPr>
          <p:nvPr/>
        </p:nvSpPr>
        <p:spPr bwMode="auto">
          <a:xfrm>
            <a:off x="2627314" y="2895601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1</a:t>
            </a:r>
            <a:endParaRPr lang="ru-RU" sz="2000" dirty="0"/>
          </a:p>
        </p:txBody>
      </p:sp>
      <p:sp>
        <p:nvSpPr>
          <p:cNvPr id="18571" name="Text Box 139"/>
          <p:cNvSpPr txBox="1">
            <a:spLocks noChangeArrowheads="1"/>
          </p:cNvSpPr>
          <p:nvPr/>
        </p:nvSpPr>
        <p:spPr bwMode="auto">
          <a:xfrm>
            <a:off x="2627314" y="3165873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1</a:t>
            </a:r>
            <a:endParaRPr lang="ru-RU" sz="2000" dirty="0"/>
          </a:p>
        </p:txBody>
      </p:sp>
      <p:sp>
        <p:nvSpPr>
          <p:cNvPr id="18572" name="Text Box 140"/>
          <p:cNvSpPr txBox="1">
            <a:spLocks noChangeArrowheads="1"/>
          </p:cNvSpPr>
          <p:nvPr/>
        </p:nvSpPr>
        <p:spPr bwMode="auto">
          <a:xfrm>
            <a:off x="2627314" y="2247901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73" name="Text Box 141"/>
          <p:cNvSpPr txBox="1">
            <a:spLocks noChangeArrowheads="1"/>
          </p:cNvSpPr>
          <p:nvPr/>
        </p:nvSpPr>
        <p:spPr bwMode="auto">
          <a:xfrm>
            <a:off x="2627314" y="3436144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1</a:t>
            </a:r>
            <a:endParaRPr lang="ru-RU" sz="2000" dirty="0"/>
          </a:p>
        </p:txBody>
      </p:sp>
      <p:sp>
        <p:nvSpPr>
          <p:cNvPr id="18575" name="Text Box 143"/>
          <p:cNvSpPr txBox="1">
            <a:spLocks noChangeArrowheads="1"/>
          </p:cNvSpPr>
          <p:nvPr/>
        </p:nvSpPr>
        <p:spPr bwMode="auto">
          <a:xfrm>
            <a:off x="3851275" y="1329929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/>
              <a:t>0</a:t>
            </a:r>
          </a:p>
        </p:txBody>
      </p:sp>
      <p:sp>
        <p:nvSpPr>
          <p:cNvPr id="18576" name="Text Box 144"/>
          <p:cNvSpPr txBox="1">
            <a:spLocks noChangeArrowheads="1"/>
          </p:cNvSpPr>
          <p:nvPr/>
        </p:nvSpPr>
        <p:spPr bwMode="auto">
          <a:xfrm>
            <a:off x="3851275" y="1653779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78" name="Text Box 146"/>
          <p:cNvSpPr txBox="1">
            <a:spLocks noChangeArrowheads="1"/>
          </p:cNvSpPr>
          <p:nvPr/>
        </p:nvSpPr>
        <p:spPr bwMode="auto">
          <a:xfrm>
            <a:off x="3851275" y="1977629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79" name="Text Box 147"/>
          <p:cNvSpPr txBox="1">
            <a:spLocks noChangeArrowheads="1"/>
          </p:cNvSpPr>
          <p:nvPr/>
        </p:nvSpPr>
        <p:spPr bwMode="auto">
          <a:xfrm>
            <a:off x="3851275" y="224790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0</a:t>
            </a:r>
            <a:endParaRPr lang="ru-RU" sz="2000" dirty="0"/>
          </a:p>
        </p:txBody>
      </p:sp>
      <p:sp>
        <p:nvSpPr>
          <p:cNvPr id="18580" name="Text Box 148"/>
          <p:cNvSpPr txBox="1">
            <a:spLocks noChangeArrowheads="1"/>
          </p:cNvSpPr>
          <p:nvPr/>
        </p:nvSpPr>
        <p:spPr bwMode="auto">
          <a:xfrm>
            <a:off x="3851275" y="257175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0</a:t>
            </a:r>
            <a:endParaRPr lang="ru-RU" sz="2000" dirty="0"/>
          </a:p>
        </p:txBody>
      </p:sp>
      <p:sp>
        <p:nvSpPr>
          <p:cNvPr id="18581" name="Text Box 149"/>
          <p:cNvSpPr txBox="1">
            <a:spLocks noChangeArrowheads="1"/>
          </p:cNvSpPr>
          <p:nvPr/>
        </p:nvSpPr>
        <p:spPr bwMode="auto">
          <a:xfrm>
            <a:off x="3851275" y="289560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82" name="Text Box 150"/>
          <p:cNvSpPr txBox="1">
            <a:spLocks noChangeArrowheads="1"/>
          </p:cNvSpPr>
          <p:nvPr/>
        </p:nvSpPr>
        <p:spPr bwMode="auto">
          <a:xfrm>
            <a:off x="3851275" y="3165873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83" name="Text Box 151"/>
          <p:cNvSpPr txBox="1">
            <a:spLocks noChangeArrowheads="1"/>
          </p:cNvSpPr>
          <p:nvPr/>
        </p:nvSpPr>
        <p:spPr bwMode="auto">
          <a:xfrm>
            <a:off x="3851275" y="3489723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85" name="Text Box 153"/>
          <p:cNvSpPr txBox="1">
            <a:spLocks noChangeArrowheads="1"/>
          </p:cNvSpPr>
          <p:nvPr/>
        </p:nvSpPr>
        <p:spPr bwMode="auto">
          <a:xfrm>
            <a:off x="5076825" y="1329929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/>
              <a:t>0</a:t>
            </a:r>
          </a:p>
        </p:txBody>
      </p:sp>
      <p:sp>
        <p:nvSpPr>
          <p:cNvPr id="18586" name="Text Box 154"/>
          <p:cNvSpPr txBox="1">
            <a:spLocks noChangeArrowheads="1"/>
          </p:cNvSpPr>
          <p:nvPr/>
        </p:nvSpPr>
        <p:spPr bwMode="auto">
          <a:xfrm>
            <a:off x="5076825" y="1653779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87" name="Text Box 155"/>
          <p:cNvSpPr txBox="1">
            <a:spLocks noChangeArrowheads="1"/>
          </p:cNvSpPr>
          <p:nvPr/>
        </p:nvSpPr>
        <p:spPr bwMode="auto">
          <a:xfrm>
            <a:off x="5076825" y="192405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0</a:t>
            </a:r>
            <a:endParaRPr lang="ru-RU" sz="2000" dirty="0"/>
          </a:p>
        </p:txBody>
      </p:sp>
      <p:sp>
        <p:nvSpPr>
          <p:cNvPr id="18588" name="Text Box 156"/>
          <p:cNvSpPr txBox="1">
            <a:spLocks noChangeArrowheads="1"/>
          </p:cNvSpPr>
          <p:nvPr/>
        </p:nvSpPr>
        <p:spPr bwMode="auto">
          <a:xfrm>
            <a:off x="5076825" y="224790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0</a:t>
            </a:r>
            <a:endParaRPr lang="ru-RU" sz="2000" dirty="0"/>
          </a:p>
        </p:txBody>
      </p:sp>
      <p:sp>
        <p:nvSpPr>
          <p:cNvPr id="18589" name="Text Box 157"/>
          <p:cNvSpPr txBox="1">
            <a:spLocks noChangeArrowheads="1"/>
          </p:cNvSpPr>
          <p:nvPr/>
        </p:nvSpPr>
        <p:spPr bwMode="auto">
          <a:xfrm>
            <a:off x="5076825" y="257175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0</a:t>
            </a:r>
            <a:endParaRPr lang="ru-RU" sz="2000" dirty="0"/>
          </a:p>
        </p:txBody>
      </p:sp>
      <p:sp>
        <p:nvSpPr>
          <p:cNvPr id="18590" name="Text Box 158"/>
          <p:cNvSpPr txBox="1">
            <a:spLocks noChangeArrowheads="1"/>
          </p:cNvSpPr>
          <p:nvPr/>
        </p:nvSpPr>
        <p:spPr bwMode="auto">
          <a:xfrm>
            <a:off x="5076825" y="289560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0</a:t>
            </a:r>
            <a:endParaRPr lang="ru-RU" sz="2000" dirty="0"/>
          </a:p>
        </p:txBody>
      </p:sp>
      <p:sp>
        <p:nvSpPr>
          <p:cNvPr id="18591" name="Text Box 159"/>
          <p:cNvSpPr txBox="1">
            <a:spLocks noChangeArrowheads="1"/>
          </p:cNvSpPr>
          <p:nvPr/>
        </p:nvSpPr>
        <p:spPr bwMode="auto">
          <a:xfrm>
            <a:off x="5076825" y="3165873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92" name="Text Box 160"/>
          <p:cNvSpPr txBox="1">
            <a:spLocks noChangeArrowheads="1"/>
          </p:cNvSpPr>
          <p:nvPr/>
        </p:nvSpPr>
        <p:spPr bwMode="auto">
          <a:xfrm>
            <a:off x="5076825" y="3436144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94" name="Text Box 162"/>
          <p:cNvSpPr txBox="1">
            <a:spLocks noChangeArrowheads="1"/>
          </p:cNvSpPr>
          <p:nvPr/>
        </p:nvSpPr>
        <p:spPr bwMode="auto">
          <a:xfrm>
            <a:off x="6156325" y="1329929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/>
              <a:t>0</a:t>
            </a:r>
          </a:p>
        </p:txBody>
      </p:sp>
      <p:sp>
        <p:nvSpPr>
          <p:cNvPr id="18595" name="Text Box 163"/>
          <p:cNvSpPr txBox="1">
            <a:spLocks noChangeArrowheads="1"/>
          </p:cNvSpPr>
          <p:nvPr/>
        </p:nvSpPr>
        <p:spPr bwMode="auto">
          <a:xfrm>
            <a:off x="6156325" y="1977629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596" name="Text Box 164"/>
          <p:cNvSpPr txBox="1">
            <a:spLocks noChangeArrowheads="1"/>
          </p:cNvSpPr>
          <p:nvPr/>
        </p:nvSpPr>
        <p:spPr bwMode="auto">
          <a:xfrm>
            <a:off x="6156325" y="1653779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0</a:t>
            </a:r>
            <a:endParaRPr lang="ru-RU" sz="2000" dirty="0"/>
          </a:p>
        </p:txBody>
      </p:sp>
      <p:sp>
        <p:nvSpPr>
          <p:cNvPr id="18597" name="Text Box 165"/>
          <p:cNvSpPr txBox="1">
            <a:spLocks noChangeArrowheads="1"/>
          </p:cNvSpPr>
          <p:nvPr/>
        </p:nvSpPr>
        <p:spPr bwMode="auto">
          <a:xfrm>
            <a:off x="6156325" y="224790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598" name="Text Box 166"/>
          <p:cNvSpPr txBox="1">
            <a:spLocks noChangeArrowheads="1"/>
          </p:cNvSpPr>
          <p:nvPr/>
        </p:nvSpPr>
        <p:spPr bwMode="auto">
          <a:xfrm>
            <a:off x="6156325" y="257175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0</a:t>
            </a:r>
            <a:endParaRPr lang="ru-RU" sz="2000" dirty="0"/>
          </a:p>
        </p:txBody>
      </p:sp>
      <p:sp>
        <p:nvSpPr>
          <p:cNvPr id="18599" name="Text Box 167"/>
          <p:cNvSpPr txBox="1">
            <a:spLocks noChangeArrowheads="1"/>
          </p:cNvSpPr>
          <p:nvPr/>
        </p:nvSpPr>
        <p:spPr bwMode="auto">
          <a:xfrm>
            <a:off x="6156325" y="2895601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600" name="Text Box 168"/>
          <p:cNvSpPr txBox="1">
            <a:spLocks noChangeArrowheads="1"/>
          </p:cNvSpPr>
          <p:nvPr/>
        </p:nvSpPr>
        <p:spPr bwMode="auto">
          <a:xfrm>
            <a:off x="6156325" y="3165873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601" name="Text Box 169"/>
          <p:cNvSpPr txBox="1">
            <a:spLocks noChangeArrowheads="1"/>
          </p:cNvSpPr>
          <p:nvPr/>
        </p:nvSpPr>
        <p:spPr bwMode="auto">
          <a:xfrm>
            <a:off x="6156325" y="3436144"/>
            <a:ext cx="2873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605" name="Text Box 173"/>
          <p:cNvSpPr txBox="1">
            <a:spLocks noChangeArrowheads="1"/>
          </p:cNvSpPr>
          <p:nvPr/>
        </p:nvSpPr>
        <p:spPr bwMode="auto">
          <a:xfrm>
            <a:off x="7596189" y="1329929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606" name="Text Box 174"/>
          <p:cNvSpPr txBox="1">
            <a:spLocks noChangeArrowheads="1"/>
          </p:cNvSpPr>
          <p:nvPr/>
        </p:nvSpPr>
        <p:spPr bwMode="auto">
          <a:xfrm>
            <a:off x="7596189" y="1653779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607" name="Text Box 175"/>
          <p:cNvSpPr txBox="1">
            <a:spLocks noChangeArrowheads="1"/>
          </p:cNvSpPr>
          <p:nvPr/>
        </p:nvSpPr>
        <p:spPr bwMode="auto">
          <a:xfrm>
            <a:off x="7596189" y="1977629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18608" name="Text Box 176"/>
          <p:cNvSpPr txBox="1">
            <a:spLocks noChangeArrowheads="1"/>
          </p:cNvSpPr>
          <p:nvPr/>
        </p:nvSpPr>
        <p:spPr bwMode="auto">
          <a:xfrm>
            <a:off x="7596189" y="2247901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0</a:t>
            </a:r>
            <a:endParaRPr lang="ru-RU" sz="2000" dirty="0"/>
          </a:p>
        </p:txBody>
      </p:sp>
      <p:sp>
        <p:nvSpPr>
          <p:cNvPr id="18609" name="Text Box 177"/>
          <p:cNvSpPr txBox="1">
            <a:spLocks noChangeArrowheads="1"/>
          </p:cNvSpPr>
          <p:nvPr/>
        </p:nvSpPr>
        <p:spPr bwMode="auto">
          <a:xfrm>
            <a:off x="7596189" y="2571751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0</a:t>
            </a:r>
            <a:endParaRPr lang="ru-RU" sz="2000" dirty="0"/>
          </a:p>
        </p:txBody>
      </p:sp>
      <p:sp>
        <p:nvSpPr>
          <p:cNvPr id="18610" name="Text Box 178"/>
          <p:cNvSpPr txBox="1">
            <a:spLocks noChangeArrowheads="1"/>
          </p:cNvSpPr>
          <p:nvPr/>
        </p:nvSpPr>
        <p:spPr bwMode="auto">
          <a:xfrm>
            <a:off x="7596189" y="2842023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611" name="Text Box 179"/>
          <p:cNvSpPr txBox="1">
            <a:spLocks noChangeArrowheads="1"/>
          </p:cNvSpPr>
          <p:nvPr/>
        </p:nvSpPr>
        <p:spPr bwMode="auto">
          <a:xfrm>
            <a:off x="7596189" y="3165873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612" name="Text Box 180"/>
          <p:cNvSpPr txBox="1">
            <a:spLocks noChangeArrowheads="1"/>
          </p:cNvSpPr>
          <p:nvPr/>
        </p:nvSpPr>
        <p:spPr bwMode="auto">
          <a:xfrm>
            <a:off x="7596189" y="3436144"/>
            <a:ext cx="2873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18616" name="Rectangle 184"/>
          <p:cNvSpPr>
            <a:spLocks noChangeArrowheads="1"/>
          </p:cNvSpPr>
          <p:nvPr/>
        </p:nvSpPr>
        <p:spPr bwMode="auto">
          <a:xfrm>
            <a:off x="3203576" y="1059656"/>
            <a:ext cx="1655763" cy="2700338"/>
          </a:xfrm>
          <a:prstGeom prst="rect">
            <a:avLst/>
          </a:prstGeom>
          <a:noFill/>
          <a:ln w="92075" cmpd="sng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617" name="Rectangle 185"/>
          <p:cNvSpPr>
            <a:spLocks noChangeArrowheads="1"/>
          </p:cNvSpPr>
          <p:nvPr/>
        </p:nvSpPr>
        <p:spPr bwMode="auto">
          <a:xfrm>
            <a:off x="6659564" y="1059656"/>
            <a:ext cx="2160587" cy="2700338"/>
          </a:xfrm>
          <a:prstGeom prst="rect">
            <a:avLst/>
          </a:prstGeom>
          <a:noFill/>
          <a:ln w="92075" cmpd="sng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8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8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8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8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8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8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8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8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18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8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8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8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8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18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18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18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18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18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18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000"/>
                                        <p:tgtEl>
                                          <p:spTgt spid="18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0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18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1000"/>
                                        <p:tgtEl>
                                          <p:spTgt spid="18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18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18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18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18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0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1000"/>
                                        <p:tgtEl>
                                          <p:spTgt spid="18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1000"/>
                                        <p:tgtEl>
                                          <p:spTgt spid="18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0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1000"/>
                                        <p:tgtEl>
                                          <p:spTgt spid="18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1000"/>
                                        <p:tgtEl>
                                          <p:spTgt spid="18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000"/>
                            </p:stCondLst>
                            <p:childTnLst>
                              <p:par>
                                <p:cTn id="1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8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700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1000"/>
                                        <p:tgtEl>
                                          <p:spTgt spid="18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1000"/>
                                        <p:tgtEl>
                                          <p:spTgt spid="18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1000"/>
                                        <p:tgtEl>
                                          <p:spTgt spid="18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1000"/>
                                        <p:tgtEl>
                                          <p:spTgt spid="18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000"/>
                            </p:stCondLst>
                            <p:childTnLst>
                              <p:par>
                                <p:cTn id="1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1000"/>
                                        <p:tgtEl>
                                          <p:spTgt spid="18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400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1000"/>
                                        <p:tgtEl>
                                          <p:spTgt spid="18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000"/>
                            </p:stCondLst>
                            <p:childTnLst>
                              <p:par>
                                <p:cTn id="1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1000"/>
                                        <p:tgtEl>
                                          <p:spTgt spid="1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6000"/>
                            </p:stCondLst>
                            <p:childTnLst>
                              <p:par>
                                <p:cTn id="1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1000"/>
                                        <p:tgtEl>
                                          <p:spTgt spid="1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7000"/>
                            </p:stCondLst>
                            <p:childTnLst>
                              <p:par>
                                <p:cTn id="1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1000"/>
                                        <p:tgtEl>
                                          <p:spTgt spid="1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1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2000"/>
                                        <p:tgtEl>
                                          <p:spTgt spid="1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200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84" grpId="0"/>
      <p:bldP spid="18584" grpId="1"/>
      <p:bldP spid="18593" grpId="0"/>
      <p:bldP spid="18593" grpId="1"/>
      <p:bldP spid="18602" grpId="0"/>
      <p:bldP spid="18602" grpId="1"/>
      <p:bldP spid="18614" grpId="0"/>
      <p:bldP spid="18574" grpId="0"/>
      <p:bldP spid="18574" grpId="1"/>
      <p:bldP spid="18561" grpId="0"/>
      <p:bldP spid="18561" grpId="1"/>
      <p:bldP spid="18566" grpId="0"/>
      <p:bldP spid="18567" grpId="0"/>
      <p:bldP spid="18568" grpId="0"/>
      <p:bldP spid="18569" grpId="0"/>
      <p:bldP spid="18570" grpId="0"/>
      <p:bldP spid="18571" grpId="0"/>
      <p:bldP spid="18572" grpId="0"/>
      <p:bldP spid="18573" grpId="0"/>
      <p:bldP spid="18575" grpId="0"/>
      <p:bldP spid="18576" grpId="0"/>
      <p:bldP spid="18578" grpId="0"/>
      <p:bldP spid="18579" grpId="0"/>
      <p:bldP spid="18580" grpId="0"/>
      <p:bldP spid="18581" grpId="0"/>
      <p:bldP spid="18582" grpId="0"/>
      <p:bldP spid="18583" grpId="0"/>
      <p:bldP spid="18585" grpId="0"/>
      <p:bldP spid="18586" grpId="0"/>
      <p:bldP spid="18587" grpId="0"/>
      <p:bldP spid="18588" grpId="0"/>
      <p:bldP spid="18589" grpId="0"/>
      <p:bldP spid="18590" grpId="0"/>
      <p:bldP spid="18591" grpId="0"/>
      <p:bldP spid="18592" grpId="0"/>
      <p:bldP spid="18594" grpId="0"/>
      <p:bldP spid="18595" grpId="0"/>
      <p:bldP spid="18596" grpId="0"/>
      <p:bldP spid="18597" grpId="0"/>
      <p:bldP spid="18598" grpId="0"/>
      <p:bldP spid="18599" grpId="0"/>
      <p:bldP spid="18600" grpId="0"/>
      <p:bldP spid="18601" grpId="0"/>
      <p:bldP spid="18605" grpId="0"/>
      <p:bldP spid="18606" grpId="0"/>
      <p:bldP spid="18607" grpId="0"/>
      <p:bldP spid="18608" grpId="0"/>
      <p:bldP spid="18609" grpId="0"/>
      <p:bldP spid="18610" grpId="0"/>
      <p:bldP spid="18611" grpId="0"/>
      <p:bldP spid="18612" grpId="0"/>
      <p:bldP spid="18616" grpId="0" animBg="1"/>
      <p:bldP spid="186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Для любых логических формул </a:t>
            </a:r>
            <a:r>
              <a:rPr lang="en-US" b="1" dirty="0" smtClean="0"/>
              <a:t>A, B, C </a:t>
            </a:r>
            <a:r>
              <a:rPr lang="ru-RU" b="1" dirty="0" smtClean="0"/>
              <a:t>истинны следующие неравенства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800" b="1" dirty="0" smtClean="0"/>
              <a:t>1. Закон двойного отрицания</a:t>
            </a:r>
          </a:p>
          <a:p>
            <a:pPr marL="514350" indent="-514350">
              <a:buNone/>
            </a:pPr>
            <a:endParaRPr lang="ru-RU" sz="2800" dirty="0" smtClean="0"/>
          </a:p>
          <a:p>
            <a:pPr marL="514350" indent="-514350" algn="ctr">
              <a:buNone/>
            </a:pPr>
            <a:r>
              <a:rPr lang="ru-RU" sz="5400" dirty="0" smtClean="0"/>
              <a:t>¬¬</a:t>
            </a:r>
            <a:r>
              <a:rPr lang="en-US" sz="5400" dirty="0" smtClean="0"/>
              <a:t>A=A</a:t>
            </a:r>
            <a:endParaRPr lang="ru-RU" sz="5400" dirty="0" smtClean="0"/>
          </a:p>
          <a:p>
            <a:pPr marL="514350" indent="-514350" algn="ctr">
              <a:buNone/>
            </a:pPr>
            <a:endParaRPr lang="ru-RU" sz="2800" dirty="0" smtClean="0"/>
          </a:p>
          <a:p>
            <a:pPr marL="514350" indent="-514350" algn="ctr">
              <a:buNone/>
            </a:pPr>
            <a:r>
              <a:rPr lang="ru-RU" sz="2800" dirty="0" smtClean="0"/>
              <a:t>Двойное отрицание исключает отрицание.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Для любых логических формул </a:t>
            </a:r>
            <a:r>
              <a:rPr lang="en-US" b="1" dirty="0" smtClean="0"/>
              <a:t>A, B, C </a:t>
            </a:r>
            <a:r>
              <a:rPr lang="ru-RU" b="1" dirty="0" smtClean="0"/>
              <a:t>истинны следующие неравенства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800" b="1" dirty="0" smtClean="0"/>
              <a:t>2. Закон повторения</a:t>
            </a:r>
          </a:p>
          <a:p>
            <a:pPr marL="514350" indent="-514350">
              <a:buNone/>
            </a:pPr>
            <a:r>
              <a:rPr lang="en-US" sz="2800" dirty="0" smtClean="0"/>
              <a:t>- </a:t>
            </a:r>
            <a:r>
              <a:rPr lang="ru-RU" sz="2800" dirty="0" smtClean="0"/>
              <a:t>для логического умножения  </a:t>
            </a:r>
            <a:endParaRPr lang="en-US" sz="2800" dirty="0" smtClean="0"/>
          </a:p>
          <a:p>
            <a:pPr marL="514350" indent="-514350" algn="ctr">
              <a:buNone/>
            </a:pPr>
            <a:r>
              <a:rPr lang="en-US" sz="5400" dirty="0" smtClean="0"/>
              <a:t>A &amp; A = A</a:t>
            </a:r>
            <a:r>
              <a:rPr lang="ru-RU" sz="5400" dirty="0" smtClean="0"/>
              <a:t> </a:t>
            </a:r>
            <a:endParaRPr lang="en-US" sz="5400" dirty="0" smtClean="0"/>
          </a:p>
          <a:p>
            <a:pPr marL="514350" indent="-514350">
              <a:buNone/>
            </a:pPr>
            <a:r>
              <a:rPr lang="en-US" sz="2800" dirty="0" smtClean="0"/>
              <a:t>- </a:t>
            </a:r>
            <a:r>
              <a:rPr lang="ru-RU" sz="2800" dirty="0" smtClean="0"/>
              <a:t>для логического сложения  </a:t>
            </a:r>
            <a:endParaRPr lang="en-US" sz="2800" dirty="0" smtClean="0"/>
          </a:p>
          <a:p>
            <a:pPr marL="514350" indent="-514350" algn="ctr">
              <a:buNone/>
            </a:pPr>
            <a:r>
              <a:rPr lang="en-US" sz="5400" dirty="0" smtClean="0"/>
              <a:t>A v A = A</a:t>
            </a:r>
            <a:r>
              <a:rPr lang="ru-RU" sz="54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Для любых логических формул </a:t>
            </a:r>
            <a:r>
              <a:rPr lang="en-US" b="1" dirty="0" smtClean="0"/>
              <a:t>A, B, C </a:t>
            </a:r>
            <a:r>
              <a:rPr lang="ru-RU" b="1" dirty="0" smtClean="0"/>
              <a:t>истинны следующие неравенства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2800" b="1" dirty="0" smtClean="0"/>
              <a:t>3</a:t>
            </a:r>
            <a:r>
              <a:rPr lang="ru-RU" sz="2800" b="1" dirty="0" smtClean="0"/>
              <a:t>. Коммутативный (переместительный) закон</a:t>
            </a:r>
          </a:p>
          <a:p>
            <a:pPr marL="514350" indent="-514350">
              <a:buNone/>
            </a:pPr>
            <a:r>
              <a:rPr lang="en-US" sz="2800" dirty="0" smtClean="0"/>
              <a:t>- </a:t>
            </a:r>
            <a:r>
              <a:rPr lang="ru-RU" sz="2800" dirty="0" smtClean="0"/>
              <a:t>для логического умножения </a:t>
            </a:r>
          </a:p>
          <a:p>
            <a:pPr marL="514350" indent="-514350" algn="ctr">
              <a:buNone/>
            </a:pPr>
            <a:r>
              <a:rPr lang="ru-RU" sz="2800" dirty="0" smtClean="0"/>
              <a:t> </a:t>
            </a:r>
            <a:r>
              <a:rPr lang="en-US" sz="5400" dirty="0" smtClean="0"/>
              <a:t>A &amp; B = B</a:t>
            </a:r>
            <a:r>
              <a:rPr lang="ru-RU" sz="5400" dirty="0" smtClean="0"/>
              <a:t> </a:t>
            </a:r>
            <a:r>
              <a:rPr lang="en-US" sz="5400" dirty="0" smtClean="0"/>
              <a:t>&amp;</a:t>
            </a:r>
            <a:r>
              <a:rPr lang="ru-RU" sz="5400" dirty="0" smtClean="0"/>
              <a:t> </a:t>
            </a:r>
            <a:r>
              <a:rPr lang="en-US" sz="5400" dirty="0" smtClean="0"/>
              <a:t>A</a:t>
            </a:r>
            <a:r>
              <a:rPr lang="ru-RU" sz="5400" dirty="0" smtClean="0"/>
              <a:t> </a:t>
            </a:r>
            <a:endParaRPr lang="en-US" sz="5400" dirty="0" smtClean="0"/>
          </a:p>
          <a:p>
            <a:pPr marL="514350" indent="-514350">
              <a:buNone/>
            </a:pPr>
            <a:r>
              <a:rPr lang="en-US" sz="2800" dirty="0" smtClean="0"/>
              <a:t>- </a:t>
            </a:r>
            <a:r>
              <a:rPr lang="ru-RU" sz="2800" dirty="0" smtClean="0"/>
              <a:t>для логического сложения  </a:t>
            </a:r>
            <a:endParaRPr lang="en-US" sz="2800" dirty="0" smtClean="0"/>
          </a:p>
          <a:p>
            <a:pPr marL="514350" indent="-514350" algn="ctr">
              <a:buNone/>
            </a:pPr>
            <a:r>
              <a:rPr lang="en-US" sz="5400" dirty="0" smtClean="0"/>
              <a:t>A v B = B</a:t>
            </a:r>
            <a:r>
              <a:rPr lang="ru-RU" sz="5400" dirty="0" smtClean="0"/>
              <a:t> </a:t>
            </a:r>
            <a:r>
              <a:rPr lang="en-US" sz="5400" dirty="0" smtClean="0"/>
              <a:t> v A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Для любых логических формул </a:t>
            </a:r>
            <a:r>
              <a:rPr lang="en-US" b="1" dirty="0" smtClean="0"/>
              <a:t>A, B, C </a:t>
            </a:r>
            <a:r>
              <a:rPr lang="ru-RU" b="1" dirty="0" smtClean="0"/>
              <a:t>истинны следующие неравенства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2800" b="1" dirty="0" smtClean="0"/>
              <a:t>4</a:t>
            </a:r>
            <a:r>
              <a:rPr lang="ru-RU" sz="2800" b="1" dirty="0" smtClean="0"/>
              <a:t>. Ассоциативный (сочетательный) закон</a:t>
            </a:r>
          </a:p>
          <a:p>
            <a:pPr marL="514350" indent="-514350">
              <a:buNone/>
            </a:pPr>
            <a:r>
              <a:rPr lang="en-US" sz="2800" dirty="0" smtClean="0"/>
              <a:t>- </a:t>
            </a:r>
            <a:r>
              <a:rPr lang="ru-RU" sz="2800" dirty="0" smtClean="0"/>
              <a:t>для логического умножения </a:t>
            </a:r>
          </a:p>
          <a:p>
            <a:pPr marL="514350" indent="-514350" algn="ctr">
              <a:buNone/>
            </a:pPr>
            <a:r>
              <a:rPr lang="ru-RU" sz="5400" dirty="0" smtClean="0"/>
              <a:t>(</a:t>
            </a:r>
            <a:r>
              <a:rPr lang="en-US" sz="5400" dirty="0" smtClean="0"/>
              <a:t>A &amp; B</a:t>
            </a:r>
            <a:r>
              <a:rPr lang="ru-RU" sz="5400" dirty="0" smtClean="0"/>
              <a:t>) </a:t>
            </a:r>
            <a:r>
              <a:rPr lang="en-US" sz="5400" dirty="0" smtClean="0"/>
              <a:t>&amp; C = A &amp; (B &amp; C)</a:t>
            </a:r>
          </a:p>
          <a:p>
            <a:pPr marL="514350" indent="-514350">
              <a:buNone/>
            </a:pPr>
            <a:r>
              <a:rPr lang="en-US" sz="2800" dirty="0" smtClean="0"/>
              <a:t>- </a:t>
            </a:r>
            <a:r>
              <a:rPr lang="ru-RU" sz="2800" dirty="0" smtClean="0"/>
              <a:t>для логического сложения  </a:t>
            </a:r>
            <a:endParaRPr lang="en-US" sz="2800" dirty="0" smtClean="0"/>
          </a:p>
          <a:p>
            <a:pPr marL="514350" indent="-514350" algn="ctr">
              <a:buNone/>
            </a:pPr>
            <a:r>
              <a:rPr lang="en-US" sz="5400" dirty="0" smtClean="0"/>
              <a:t>(A v B)</a:t>
            </a:r>
            <a:r>
              <a:rPr lang="ru-RU" sz="5400" dirty="0" smtClean="0"/>
              <a:t> </a:t>
            </a:r>
            <a:r>
              <a:rPr lang="en-US" sz="5400" dirty="0" smtClean="0"/>
              <a:t>v C = A v (B v 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Для любых логических формул </a:t>
            </a:r>
            <a:r>
              <a:rPr lang="en-US" b="1" dirty="0" smtClean="0"/>
              <a:t>A, B, C </a:t>
            </a:r>
            <a:r>
              <a:rPr lang="ru-RU" b="1" dirty="0" smtClean="0"/>
              <a:t>истинны следующие неравенства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normAutofit fontScale="92500"/>
          </a:bodyPr>
          <a:lstStyle/>
          <a:p>
            <a:pPr marL="514350" indent="-514350">
              <a:buNone/>
            </a:pPr>
            <a:r>
              <a:rPr lang="en-US" sz="2800" b="1" dirty="0" smtClean="0"/>
              <a:t>5</a:t>
            </a:r>
            <a:r>
              <a:rPr lang="ru-RU" sz="2800" b="1" dirty="0" smtClean="0"/>
              <a:t>. Дистрибутивный (распределительный) закон</a:t>
            </a:r>
          </a:p>
          <a:p>
            <a:pPr marL="514350" indent="-514350">
              <a:buNone/>
            </a:pPr>
            <a:r>
              <a:rPr lang="en-US" sz="2800" dirty="0" smtClean="0"/>
              <a:t>- </a:t>
            </a:r>
            <a:r>
              <a:rPr lang="ru-RU" sz="2800" dirty="0" smtClean="0"/>
              <a:t>для логического умножения </a:t>
            </a:r>
          </a:p>
          <a:p>
            <a:pPr marL="514350" indent="-514350" algn="ctr">
              <a:buNone/>
            </a:pPr>
            <a:r>
              <a:rPr lang="en-US" sz="5400" dirty="0" smtClean="0"/>
              <a:t>A &amp; (B</a:t>
            </a:r>
            <a:r>
              <a:rPr lang="ru-RU" sz="5400" dirty="0" smtClean="0"/>
              <a:t> </a:t>
            </a:r>
            <a:r>
              <a:rPr lang="en-US" sz="5400" dirty="0" smtClean="0"/>
              <a:t>v C) = (A &amp; B) v (A &amp; C)</a:t>
            </a:r>
          </a:p>
          <a:p>
            <a:pPr marL="514350" indent="-514350">
              <a:buNone/>
            </a:pPr>
            <a:r>
              <a:rPr lang="en-US" sz="2800" dirty="0" smtClean="0"/>
              <a:t>- </a:t>
            </a:r>
            <a:r>
              <a:rPr lang="ru-RU" sz="2800" dirty="0" smtClean="0"/>
              <a:t>для логического сложения  </a:t>
            </a:r>
            <a:endParaRPr lang="en-US" sz="2800" dirty="0" smtClean="0"/>
          </a:p>
          <a:p>
            <a:pPr marL="514350" indent="-514350" algn="ctr">
              <a:buNone/>
            </a:pPr>
            <a:r>
              <a:rPr lang="en-US" sz="5400" dirty="0" smtClean="0"/>
              <a:t>A v (B</a:t>
            </a:r>
            <a:r>
              <a:rPr lang="ru-RU" sz="5400" dirty="0" smtClean="0"/>
              <a:t> </a:t>
            </a:r>
            <a:r>
              <a:rPr lang="en-US" sz="5400" dirty="0" smtClean="0"/>
              <a:t>&amp; C) = (A v B) &amp; (A v 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Для любых логических формул </a:t>
            </a:r>
            <a:r>
              <a:rPr lang="en-US" b="1" dirty="0" smtClean="0"/>
              <a:t>A, B, C </a:t>
            </a:r>
            <a:r>
              <a:rPr lang="ru-RU" b="1" dirty="0" smtClean="0"/>
              <a:t>истинны следующие неравенства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2800" b="1" dirty="0" smtClean="0"/>
              <a:t>6</a:t>
            </a:r>
            <a:r>
              <a:rPr lang="ru-RU" sz="2800" b="1" dirty="0" smtClean="0"/>
              <a:t>. Законы поглощения</a:t>
            </a:r>
          </a:p>
          <a:p>
            <a:pPr marL="514350" indent="-514350">
              <a:buNone/>
            </a:pPr>
            <a:r>
              <a:rPr lang="en-US" sz="2800" dirty="0" smtClean="0"/>
              <a:t>- </a:t>
            </a:r>
            <a:r>
              <a:rPr lang="ru-RU" sz="2800" dirty="0" smtClean="0"/>
              <a:t>для логического умножения </a:t>
            </a:r>
          </a:p>
          <a:p>
            <a:pPr marL="514350" indent="-514350" algn="ctr">
              <a:buNone/>
            </a:pPr>
            <a:r>
              <a:rPr lang="en-US" sz="5400" dirty="0" smtClean="0"/>
              <a:t>A &amp; (A</a:t>
            </a:r>
            <a:r>
              <a:rPr lang="ru-RU" sz="5400" dirty="0" smtClean="0"/>
              <a:t> </a:t>
            </a:r>
            <a:r>
              <a:rPr lang="en-US" sz="5400" dirty="0" smtClean="0"/>
              <a:t>v C) = A</a:t>
            </a:r>
          </a:p>
          <a:p>
            <a:pPr marL="514350" indent="-514350">
              <a:buNone/>
            </a:pPr>
            <a:r>
              <a:rPr lang="en-US" sz="2800" dirty="0" smtClean="0"/>
              <a:t>- </a:t>
            </a:r>
            <a:r>
              <a:rPr lang="ru-RU" sz="2800" dirty="0" smtClean="0"/>
              <a:t>для логического сложения  </a:t>
            </a:r>
            <a:endParaRPr lang="en-US" sz="2800" dirty="0" smtClean="0"/>
          </a:p>
          <a:p>
            <a:pPr marL="514350" indent="-514350" algn="ctr">
              <a:buNone/>
            </a:pPr>
            <a:r>
              <a:rPr lang="en-US" sz="5400" dirty="0" smtClean="0"/>
              <a:t>A v (A</a:t>
            </a:r>
            <a:r>
              <a:rPr lang="ru-RU" sz="5400" dirty="0" smtClean="0"/>
              <a:t> </a:t>
            </a:r>
            <a:r>
              <a:rPr lang="en-US" sz="5400" dirty="0" smtClean="0"/>
              <a:t>&amp; C) =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Для любых логических формул </a:t>
            </a:r>
            <a:r>
              <a:rPr lang="en-US" b="1" dirty="0" smtClean="0"/>
              <a:t>A, B, C </a:t>
            </a:r>
            <a:r>
              <a:rPr lang="ru-RU" b="1" dirty="0" smtClean="0"/>
              <a:t>истинны следующие неравенства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800" b="1" dirty="0" smtClean="0"/>
              <a:t>7. Законы общей инверсии (законы де Моргана)</a:t>
            </a:r>
          </a:p>
          <a:p>
            <a:pPr marL="514350" indent="-514350">
              <a:buNone/>
            </a:pPr>
            <a:r>
              <a:rPr lang="en-US" sz="2800" dirty="0" smtClean="0"/>
              <a:t>- </a:t>
            </a:r>
            <a:r>
              <a:rPr lang="ru-RU" sz="2800" dirty="0" smtClean="0"/>
              <a:t>для логического умножения </a:t>
            </a:r>
          </a:p>
          <a:p>
            <a:pPr marL="514350" indent="-514350" algn="ctr">
              <a:buNone/>
            </a:pPr>
            <a:r>
              <a:rPr lang="ru-RU" sz="5400" dirty="0" smtClean="0"/>
              <a:t>¬</a:t>
            </a:r>
            <a:r>
              <a:rPr lang="en-US" sz="5400" dirty="0" smtClean="0"/>
              <a:t>(A</a:t>
            </a:r>
            <a:r>
              <a:rPr lang="ru-RU" sz="5400" dirty="0" smtClean="0"/>
              <a:t> </a:t>
            </a:r>
            <a:r>
              <a:rPr lang="en-US" sz="5400" dirty="0" smtClean="0"/>
              <a:t>&amp; B) = </a:t>
            </a:r>
            <a:r>
              <a:rPr lang="ru-RU" sz="5400" dirty="0" smtClean="0"/>
              <a:t>¬</a:t>
            </a:r>
            <a:r>
              <a:rPr lang="en-US" sz="5400" dirty="0" smtClean="0"/>
              <a:t>A v </a:t>
            </a:r>
            <a:r>
              <a:rPr lang="ru-RU" sz="5400" dirty="0" smtClean="0"/>
              <a:t>¬</a:t>
            </a:r>
            <a:r>
              <a:rPr lang="en-US" sz="5400" dirty="0" smtClean="0"/>
              <a:t>B</a:t>
            </a:r>
          </a:p>
          <a:p>
            <a:pPr marL="514350" indent="-514350">
              <a:buNone/>
            </a:pPr>
            <a:r>
              <a:rPr lang="en-US" sz="2800" dirty="0" smtClean="0"/>
              <a:t>- </a:t>
            </a:r>
            <a:r>
              <a:rPr lang="ru-RU" sz="2800" dirty="0" smtClean="0"/>
              <a:t>для логического сложения  </a:t>
            </a:r>
            <a:endParaRPr lang="en-US" sz="2800" dirty="0" smtClean="0"/>
          </a:p>
          <a:p>
            <a:pPr marL="514350" indent="-514350" algn="ctr">
              <a:buNone/>
            </a:pPr>
            <a:r>
              <a:rPr lang="ru-RU" sz="5400" dirty="0" smtClean="0"/>
              <a:t>¬</a:t>
            </a:r>
            <a:r>
              <a:rPr lang="en-US" sz="5400" dirty="0" smtClean="0"/>
              <a:t>(A</a:t>
            </a:r>
            <a:r>
              <a:rPr lang="ru-RU" sz="5400" dirty="0" smtClean="0"/>
              <a:t> </a:t>
            </a:r>
            <a:r>
              <a:rPr lang="en-US" sz="5400" dirty="0" smtClean="0"/>
              <a:t>v C) = </a:t>
            </a:r>
            <a:r>
              <a:rPr lang="ru-RU" sz="5400" dirty="0" smtClean="0"/>
              <a:t>¬</a:t>
            </a:r>
            <a:r>
              <a:rPr lang="en-US" sz="5400" dirty="0" smtClean="0"/>
              <a:t>A &amp; </a:t>
            </a:r>
            <a:r>
              <a:rPr lang="ru-RU" sz="5400" dirty="0" smtClean="0"/>
              <a:t>¬</a:t>
            </a:r>
            <a:r>
              <a:rPr lang="en-US" sz="5400" dirty="0" smtClean="0"/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Для любых логических формул </a:t>
            </a:r>
            <a:r>
              <a:rPr lang="en-US" b="1" dirty="0" smtClean="0"/>
              <a:t>A, B, C </a:t>
            </a:r>
            <a:r>
              <a:rPr lang="ru-RU" b="1" dirty="0" smtClean="0"/>
              <a:t>истинны следующие неравенства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2800" b="1" dirty="0" smtClean="0"/>
              <a:t>8</a:t>
            </a:r>
            <a:r>
              <a:rPr lang="ru-RU" sz="2800" b="1" dirty="0" smtClean="0"/>
              <a:t>. Законы исключения третьего</a:t>
            </a:r>
          </a:p>
          <a:p>
            <a:pPr marL="514350" indent="-514350">
              <a:buNone/>
            </a:pPr>
            <a:r>
              <a:rPr lang="en-US" sz="2800" dirty="0" smtClean="0"/>
              <a:t>- </a:t>
            </a:r>
            <a:r>
              <a:rPr lang="ru-RU" sz="2800" dirty="0" smtClean="0"/>
              <a:t>для логического умножения </a:t>
            </a:r>
          </a:p>
          <a:p>
            <a:pPr marL="514350" indent="-514350" algn="ctr">
              <a:buNone/>
            </a:pPr>
            <a:r>
              <a:rPr lang="en-US" sz="5400" dirty="0" smtClean="0"/>
              <a:t>A</a:t>
            </a:r>
            <a:r>
              <a:rPr lang="ru-RU" sz="5400" dirty="0" smtClean="0"/>
              <a:t> </a:t>
            </a:r>
            <a:r>
              <a:rPr lang="en-US" sz="5400" dirty="0" smtClean="0"/>
              <a:t>&amp; </a:t>
            </a:r>
            <a:r>
              <a:rPr lang="ru-RU" sz="5400" dirty="0" smtClean="0"/>
              <a:t>¬</a:t>
            </a:r>
            <a:r>
              <a:rPr lang="en-US" sz="5400" dirty="0" smtClean="0"/>
              <a:t>A = 0</a:t>
            </a:r>
          </a:p>
          <a:p>
            <a:pPr marL="514350" indent="-514350">
              <a:buNone/>
            </a:pPr>
            <a:r>
              <a:rPr lang="en-US" sz="2800" dirty="0" smtClean="0"/>
              <a:t>- </a:t>
            </a:r>
            <a:r>
              <a:rPr lang="ru-RU" sz="2800" dirty="0" smtClean="0"/>
              <a:t>для логического сложения  </a:t>
            </a:r>
            <a:endParaRPr lang="en-US" sz="2800" dirty="0" smtClean="0"/>
          </a:p>
          <a:p>
            <a:pPr marL="514350" indent="-514350" algn="ctr">
              <a:buNone/>
            </a:pPr>
            <a:r>
              <a:rPr lang="en-US" sz="5400" dirty="0" smtClean="0"/>
              <a:t>A</a:t>
            </a:r>
            <a:r>
              <a:rPr lang="ru-RU" sz="5400" dirty="0" smtClean="0"/>
              <a:t> </a:t>
            </a:r>
            <a:r>
              <a:rPr lang="en-US" sz="5400" dirty="0" smtClean="0"/>
              <a:t>v </a:t>
            </a:r>
            <a:r>
              <a:rPr lang="ru-RU" sz="5400" dirty="0" smtClean="0"/>
              <a:t>¬</a:t>
            </a:r>
            <a:r>
              <a:rPr lang="en-US" sz="5400" dirty="0" smtClean="0"/>
              <a:t>A =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Другая 4">
      <a:dk1>
        <a:srgbClr val="00206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2060"/>
      </a:hlink>
      <a:folHlink>
        <a:srgbClr val="0070C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Тема2" id="{5455287A-5E8D-47FE-9C80-5EBCA43FFEDA}" vid="{FA4AE6F5-72D6-4920-A1BC-16E2B067B3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370</TotalTime>
  <Words>759</Words>
  <Application>Microsoft Office PowerPoint</Application>
  <PresentationFormat>Экран (16:9)</PresentationFormat>
  <Paragraphs>215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Тема2</vt:lpstr>
      <vt:lpstr>Свойства логических операций</vt:lpstr>
      <vt:lpstr>Для любых логических формул A, B, C истинны следующие неравенства</vt:lpstr>
      <vt:lpstr>Для любых логических формул A, B, C истинны следующие неравенства</vt:lpstr>
      <vt:lpstr>Для любых логических формул A, B, C истинны следующие неравенства</vt:lpstr>
      <vt:lpstr>Для любых логических формул A, B, C истинны следующие неравенства</vt:lpstr>
      <vt:lpstr>Для любых логических формул A, B, C истинны следующие неравенства</vt:lpstr>
      <vt:lpstr>Для любых логических формул A, B, C истинны следующие неравенства</vt:lpstr>
      <vt:lpstr>Для любых логических формул A, B, C истинны следующие неравенства</vt:lpstr>
      <vt:lpstr>Для любых логических формул A, B, C истинны следующие неравенства</vt:lpstr>
      <vt:lpstr>Для любых логических формул A, B, C истинны следующие неравенства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Логические элементы</dc:title>
  <dc:creator>Valentin</dc:creator>
  <cp:lastModifiedBy>User</cp:lastModifiedBy>
  <cp:revision>44</cp:revision>
  <dcterms:created xsi:type="dcterms:W3CDTF">2015-10-08T06:12:29Z</dcterms:created>
  <dcterms:modified xsi:type="dcterms:W3CDTF">2016-11-25T21:53:27Z</dcterms:modified>
</cp:coreProperties>
</file>