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31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31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18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843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27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54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860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435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847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629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958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BACCF-0EF8-4922-ADFE-ABDCD1CF1369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222F1-794E-4743-B87D-ECE762386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48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+mn-lt"/>
                <a:cs typeface="Times New Roman" panose="02020603050405020304" pitchFamily="18" charset="0"/>
              </a:rPr>
              <a:t>1.Эпиграф </a:t>
            </a:r>
            <a:r>
              <a:rPr lang="ru-RU" sz="3100" b="1" dirty="0">
                <a:latin typeface="+mn-lt"/>
                <a:cs typeface="Times New Roman" panose="02020603050405020304" pitchFamily="18" charset="0"/>
              </a:rPr>
              <a:t>к поэме </a:t>
            </a:r>
            <a:r>
              <a:rPr lang="ru-RU" sz="3100" b="1" dirty="0" err="1">
                <a:latin typeface="+mn-lt"/>
                <a:cs typeface="Times New Roman" panose="02020603050405020304" pitchFamily="18" charset="0"/>
              </a:rPr>
              <a:t>М.Ю.Лермонтова</a:t>
            </a:r>
            <a:r>
              <a:rPr lang="ru-RU" sz="3100" b="1" dirty="0">
                <a:latin typeface="+mn-lt"/>
                <a:cs typeface="Times New Roman" panose="02020603050405020304" pitchFamily="18" charset="0"/>
              </a:rPr>
              <a:t> «Мцыри» взят из:</a:t>
            </a:r>
            <a:r>
              <a:rPr lang="ru-RU" sz="3100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+mn-lt"/>
                <a:cs typeface="Times New Roman" panose="02020603050405020304" pitchFamily="18" charset="0"/>
              </a:rPr>
            </a:br>
            <a:r>
              <a:rPr lang="ru-RU" sz="3100" dirty="0">
                <a:latin typeface="+mn-lt"/>
                <a:cs typeface="Times New Roman" panose="02020603050405020304" pitchFamily="18" charset="0"/>
              </a:rPr>
              <a:t>А) былин                  В) древнерусских летописей</a:t>
            </a:r>
            <a:br>
              <a:rPr lang="ru-RU" sz="3100" dirty="0">
                <a:latin typeface="+mn-lt"/>
                <a:cs typeface="Times New Roman" panose="02020603050405020304" pitchFamily="18" charset="0"/>
              </a:rPr>
            </a:br>
            <a:r>
              <a:rPr lang="ru-RU" sz="3100" dirty="0">
                <a:latin typeface="+mn-lt"/>
                <a:cs typeface="Times New Roman" panose="02020603050405020304" pitchFamily="18" charset="0"/>
              </a:rPr>
              <a:t>    Б) Библии                  Г) стихотворения </a:t>
            </a:r>
            <a:r>
              <a:rPr lang="ru-RU" sz="3100" dirty="0" smtClean="0">
                <a:latin typeface="+mn-lt"/>
                <a:cs typeface="Times New Roman" panose="02020603050405020304" pitchFamily="18" charset="0"/>
              </a:rPr>
              <a:t>Горация</a:t>
            </a:r>
            <a:br>
              <a:rPr lang="ru-RU" sz="3100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3100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+mn-lt"/>
                <a:cs typeface="Times New Roman" panose="02020603050405020304" pitchFamily="18" charset="0"/>
              </a:rPr>
            </a:br>
            <a:r>
              <a:rPr lang="ru-RU" sz="3100" dirty="0">
                <a:latin typeface="+mn-lt"/>
                <a:cs typeface="Times New Roman" panose="02020603050405020304" pitchFamily="18" charset="0"/>
              </a:rPr>
              <a:t> </a:t>
            </a:r>
            <a:r>
              <a:rPr lang="ru-RU" sz="3100" b="1" dirty="0">
                <a:latin typeface="+mn-lt"/>
                <a:cs typeface="Times New Roman" panose="02020603050405020304" pitchFamily="18" charset="0"/>
              </a:rPr>
              <a:t>2 . В чём заключается смысл эпиграфа?</a:t>
            </a:r>
            <a:r>
              <a:rPr lang="ru-RU" sz="3100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+mn-lt"/>
                <a:cs typeface="Times New Roman" panose="02020603050405020304" pitchFamily="18" charset="0"/>
              </a:rPr>
            </a:br>
            <a:r>
              <a:rPr lang="ru-RU" sz="3100" dirty="0">
                <a:latin typeface="+mn-lt"/>
                <a:cs typeface="Times New Roman" panose="02020603050405020304" pitchFamily="18" charset="0"/>
              </a:rPr>
              <a:t>    А) восстание против судьбы, против Бога</a:t>
            </a:r>
            <a:br>
              <a:rPr lang="ru-RU" sz="3100" dirty="0">
                <a:latin typeface="+mn-lt"/>
                <a:cs typeface="Times New Roman" panose="02020603050405020304" pitchFamily="18" charset="0"/>
              </a:rPr>
            </a:br>
            <a:r>
              <a:rPr lang="ru-RU" sz="3100" dirty="0">
                <a:latin typeface="+mn-lt"/>
                <a:cs typeface="Times New Roman" panose="02020603050405020304" pitchFamily="18" charset="0"/>
              </a:rPr>
              <a:t>    Б) раскаяние, бесконечное смирение</a:t>
            </a:r>
            <a:br>
              <a:rPr lang="ru-RU" sz="3100" dirty="0">
                <a:latin typeface="+mn-lt"/>
                <a:cs typeface="Times New Roman" panose="02020603050405020304" pitchFamily="18" charset="0"/>
              </a:rPr>
            </a:br>
            <a:r>
              <a:rPr lang="ru-RU" sz="3100" dirty="0">
                <a:latin typeface="+mn-lt"/>
                <a:cs typeface="Times New Roman" panose="02020603050405020304" pitchFamily="18" charset="0"/>
              </a:rPr>
              <a:t>   В) защита прав человека на </a:t>
            </a:r>
            <a:r>
              <a:rPr lang="ru-RU" sz="3100" dirty="0" smtClean="0">
                <a:latin typeface="+mn-lt"/>
                <a:cs typeface="Times New Roman" panose="02020603050405020304" pitchFamily="18" charset="0"/>
              </a:rPr>
              <a:t>свободу</a:t>
            </a:r>
            <a:br>
              <a:rPr lang="ru-RU" sz="3100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3100" dirty="0" smtClean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3100" b="1" dirty="0">
                <a:latin typeface="+mn-lt"/>
                <a:cs typeface="Times New Roman" panose="02020603050405020304" pitchFamily="18" charset="0"/>
              </a:rPr>
              <a:t>3 . Определите жанр произведения.</a:t>
            </a:r>
            <a:r>
              <a:rPr lang="ru-RU" sz="3100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+mn-lt"/>
                <a:cs typeface="Times New Roman" panose="02020603050405020304" pitchFamily="18" charset="0"/>
              </a:rPr>
            </a:br>
            <a:r>
              <a:rPr lang="ru-RU" sz="3100" dirty="0">
                <a:latin typeface="+mn-lt"/>
                <a:cs typeface="Times New Roman" panose="02020603050405020304" pitchFamily="18" charset="0"/>
              </a:rPr>
              <a:t>   А) баллада                     В) поэма-исповедь</a:t>
            </a:r>
            <a:br>
              <a:rPr lang="ru-RU" sz="3100" dirty="0">
                <a:latin typeface="+mn-lt"/>
                <a:cs typeface="Times New Roman" panose="02020603050405020304" pitchFamily="18" charset="0"/>
              </a:rPr>
            </a:br>
            <a:r>
              <a:rPr lang="ru-RU" sz="3100" dirty="0">
                <a:latin typeface="+mn-lt"/>
                <a:cs typeface="Times New Roman" panose="02020603050405020304" pitchFamily="18" charset="0"/>
              </a:rPr>
              <a:t>   Б) элегия                         Г) притча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1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cs typeface="Times New Roman" panose="02020603050405020304" pitchFamily="18" charset="0"/>
              </a:rPr>
              <a:t>4. Что можно назвать символом свободы в поэме?</a:t>
            </a:r>
            <a:endParaRPr lang="ru-RU" sz="2400" dirty="0">
              <a:cs typeface="Times New Roman" panose="02020603050405020304" pitchFamily="18" charset="0"/>
            </a:endParaRPr>
          </a:p>
          <a:p>
            <a:r>
              <a:rPr lang="ru-RU" sz="2400" dirty="0">
                <a:cs typeface="Times New Roman" panose="02020603050405020304" pitchFamily="18" charset="0"/>
              </a:rPr>
              <a:t>   А) степь                                   В) барса</a:t>
            </a:r>
          </a:p>
          <a:p>
            <a:r>
              <a:rPr lang="ru-RU" sz="2400" dirty="0">
                <a:cs typeface="Times New Roman" panose="02020603050405020304" pitchFamily="18" charset="0"/>
              </a:rPr>
              <a:t>   Б) Кавказ                                  Г) девушку-грузинку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3953" y="1532985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</a:t>
            </a:r>
            <a:r>
              <a:rPr lang="ru-RU" sz="2400" b="1" dirty="0"/>
              <a:t>5.  Какова роль описаний природы в поэме «Мцыри»?</a:t>
            </a:r>
            <a:endParaRPr lang="ru-RU" sz="2400" dirty="0"/>
          </a:p>
          <a:p>
            <a:r>
              <a:rPr lang="ru-RU" sz="2400" dirty="0"/>
              <a:t>   А) природа противопоставлена монастырю как свобода неволе</a:t>
            </a:r>
          </a:p>
          <a:p>
            <a:r>
              <a:rPr lang="ru-RU" sz="2400" dirty="0"/>
              <a:t>   Б) природа противопоставлена герою, вступает с ним в борьбу</a:t>
            </a:r>
          </a:p>
          <a:p>
            <a:r>
              <a:rPr lang="ru-RU" sz="2400" dirty="0"/>
              <a:t>   В) природа обманывает героя, вновь направляя его к монастырю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3953" y="3152975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</a:t>
            </a:r>
            <a:endParaRPr lang="ru-RU" sz="2400" dirty="0" smtClean="0"/>
          </a:p>
          <a:p>
            <a:r>
              <a:rPr lang="ru-RU" sz="2400" b="1" dirty="0" smtClean="0"/>
              <a:t>6</a:t>
            </a:r>
            <a:r>
              <a:rPr lang="ru-RU" sz="2400" b="1" dirty="0"/>
              <a:t>. Какой момент в сюжете поэмы является центральным?</a:t>
            </a:r>
            <a:endParaRPr lang="ru-RU" sz="2400" dirty="0"/>
          </a:p>
          <a:p>
            <a:r>
              <a:rPr lang="ru-RU" sz="2400" dirty="0"/>
              <a:t>   А) побег из монастыря                     В) бой с барсом</a:t>
            </a:r>
          </a:p>
          <a:p>
            <a:r>
              <a:rPr lang="ru-RU" sz="2400" dirty="0"/>
              <a:t>   Б) встреча с грузинкой                     Г) гибель Мцыри</a:t>
            </a:r>
          </a:p>
          <a:p>
            <a:endParaRPr lang="ru-RU" sz="24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06193" y="4725144"/>
            <a:ext cx="85325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7. К какому жанру относится поэма Лермонтова?</a:t>
            </a:r>
            <a:endParaRPr lang="ru-RU" sz="2400" dirty="0" smtClean="0"/>
          </a:p>
          <a:p>
            <a:r>
              <a:rPr lang="ru-RU" sz="2400" dirty="0" smtClean="0"/>
              <a:t>А) психологическая поэма</a:t>
            </a:r>
          </a:p>
          <a:p>
            <a:r>
              <a:rPr lang="ru-RU" sz="2400" dirty="0" smtClean="0"/>
              <a:t>Б) героическая поэма</a:t>
            </a:r>
          </a:p>
          <a:p>
            <a:r>
              <a:rPr lang="ru-RU" sz="2400" dirty="0" smtClean="0"/>
              <a:t>В) романтическая поэма</a:t>
            </a:r>
          </a:p>
          <a:p>
            <a:r>
              <a:rPr lang="ru-RU" sz="2400" dirty="0" smtClean="0"/>
              <a:t>Г) эпическая поэма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49534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239" y="16869"/>
            <a:ext cx="84249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400" b="1" dirty="0"/>
              <a:t>8</a:t>
            </a:r>
            <a:r>
              <a:rPr lang="ru-RU" sz="2400" b="1" dirty="0" smtClean="0"/>
              <a:t>.Выделите </a:t>
            </a:r>
            <a:r>
              <a:rPr lang="ru-RU" sz="2400" b="1" dirty="0"/>
              <a:t>черты романтизма в поэме:</a:t>
            </a:r>
          </a:p>
          <a:p>
            <a:r>
              <a:rPr lang="ru-RU" sz="2400" dirty="0"/>
              <a:t>а) бурная, неистовая природа; б) гибель героя; в) герой одинок и не понят миром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г) введение сна героя в сюжет поэмы; д) мотив борьбы, мятежа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dirty="0"/>
              <a:t>9</a:t>
            </a:r>
            <a:r>
              <a:rPr lang="ru-RU" sz="2400" b="1" dirty="0" smtClean="0"/>
              <a:t>. </a:t>
            </a:r>
            <a:r>
              <a:rPr lang="ru-RU" sz="2400" b="1" dirty="0"/>
              <a:t>Главной философской проблемой поэмы является проблема:</a:t>
            </a:r>
          </a:p>
          <a:p>
            <a:r>
              <a:rPr lang="ru-RU" sz="2400" dirty="0"/>
              <a:t> а) добра и зла; б) веры и богоборчества; в) смысла </a:t>
            </a:r>
            <a:r>
              <a:rPr lang="ru-RU" sz="2400" dirty="0" smtClean="0"/>
              <a:t>жизни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b="1" dirty="0"/>
              <a:t>10.  В чём заключается основная идея произведения?</a:t>
            </a:r>
            <a:endParaRPr lang="ru-RU" sz="2400" dirty="0"/>
          </a:p>
          <a:p>
            <a:r>
              <a:rPr lang="ru-RU" sz="2400" dirty="0"/>
              <a:t>   А) отрицание религиозной морали и смирения</a:t>
            </a:r>
          </a:p>
          <a:p>
            <a:r>
              <a:rPr lang="ru-RU" sz="2400" dirty="0"/>
              <a:t>   Б) тоска по воле</a:t>
            </a:r>
          </a:p>
          <a:p>
            <a:r>
              <a:rPr lang="ru-RU" sz="2400" dirty="0"/>
              <a:t>   В) утверждение идеи верности идеалам перед лицом смерти</a:t>
            </a:r>
          </a:p>
          <a:p>
            <a:r>
              <a:rPr lang="ru-RU" sz="2400" dirty="0"/>
              <a:t>   Г) призыв к борьбе с любым проявлением деспотизма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2813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99</Words>
  <Application>Microsoft Office PowerPoint</Application>
  <PresentationFormat>Экран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  1.Эпиграф к поэме М.Ю.Лермонтова «Мцыри» взят из: А) былин                  В) древнерусских летописей     Б) Библии                  Г) стихотворения Горация   2 . В чём заключается смысл эпиграфа?     А) восстание против судьбы, против Бога     Б) раскаяние, бесконечное смирение    В) защита прав человека на свободу  3 . Определите жанр произведения.    А) баллада                     В) поэма-исповедь    Б) элегия                         Г) притча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1.Эпиграф к поэме М.Ю.Лермонтова «Мцыри» взят из: А) былин                  В) древнерусских летописей     Б) Библии                  Г) стихотворения Горация   2 . В чём заключается смысл эпиграфа?     А) восстание против судьбы, против Бога     Б) раскаяние, бесконечное смирение    В) защита прав человека на свободу  3 . Определите жанр произведения.    А) баллада                     В) поэма-исповедь    Б) элегия                         Г) притча</dc:title>
  <dc:creator>1</dc:creator>
  <cp:lastModifiedBy>1</cp:lastModifiedBy>
  <cp:revision>2</cp:revision>
  <dcterms:created xsi:type="dcterms:W3CDTF">2016-12-11T18:30:32Z</dcterms:created>
  <dcterms:modified xsi:type="dcterms:W3CDTF">2016-12-11T19:00:17Z</dcterms:modified>
</cp:coreProperties>
</file>