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AC78-2187-4547-9998-856FCECA9167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2B9A0-7C02-4B7B-BFF1-11E67C11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732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AC78-2187-4547-9998-856FCECA9167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2B9A0-7C02-4B7B-BFF1-11E67C11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49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AC78-2187-4547-9998-856FCECA9167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2B9A0-7C02-4B7B-BFF1-11E67C11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86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AC78-2187-4547-9998-856FCECA9167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2B9A0-7C02-4B7B-BFF1-11E67C11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863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AC78-2187-4547-9998-856FCECA9167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2B9A0-7C02-4B7B-BFF1-11E67C11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84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AC78-2187-4547-9998-856FCECA9167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2B9A0-7C02-4B7B-BFF1-11E67C11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565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AC78-2187-4547-9998-856FCECA9167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2B9A0-7C02-4B7B-BFF1-11E67C11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771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AC78-2187-4547-9998-856FCECA9167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2B9A0-7C02-4B7B-BFF1-11E67C11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30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AC78-2187-4547-9998-856FCECA9167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2B9A0-7C02-4B7B-BFF1-11E67C11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708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AC78-2187-4547-9998-856FCECA9167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2B9A0-7C02-4B7B-BFF1-11E67C11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181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AC78-2187-4547-9998-856FCECA9167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2B9A0-7C02-4B7B-BFF1-11E67C11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688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1AC78-2187-4547-9998-856FCECA9167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2B9A0-7C02-4B7B-BFF1-11E67C11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208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620688"/>
            <a:ext cx="8856984" cy="604867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Тест по древнерусской литературе . 8 класс.</a:t>
            </a:r>
          </a:p>
          <a:p>
            <a:pPr algn="l"/>
            <a:r>
              <a:rPr lang="ru-RU" b="1" u="sng" dirty="0" smtClean="0">
                <a:solidFill>
                  <a:srgbClr val="FF0000"/>
                </a:solidFill>
              </a:rPr>
              <a:t>1. В каком веке возникла древнерусская литература</a:t>
            </a:r>
            <a:r>
              <a:rPr lang="en-US" b="1" u="sng" dirty="0" smtClean="0">
                <a:solidFill>
                  <a:srgbClr val="FF0000"/>
                </a:solidFill>
              </a:rPr>
              <a:t>?</a:t>
            </a:r>
            <a:endParaRPr lang="ru-RU" b="1" u="sng" dirty="0" smtClean="0">
              <a:solidFill>
                <a:srgbClr val="FF0000"/>
              </a:solidFill>
            </a:endParaRPr>
          </a:p>
          <a:p>
            <a:pPr algn="l"/>
            <a:r>
              <a:rPr lang="ru-RU" dirty="0" smtClean="0"/>
              <a:t>а)  в 11</a:t>
            </a:r>
          </a:p>
          <a:p>
            <a:pPr algn="l"/>
            <a:r>
              <a:rPr lang="ru-RU" dirty="0" smtClean="0"/>
              <a:t>б) в 10</a:t>
            </a:r>
          </a:p>
          <a:p>
            <a:pPr algn="l"/>
            <a:r>
              <a:rPr lang="ru-RU" dirty="0" smtClean="0"/>
              <a:t>в) в 12</a:t>
            </a:r>
          </a:p>
          <a:p>
            <a:pPr algn="l"/>
            <a:r>
              <a:rPr lang="ru-RU" b="1" u="sng" dirty="0" smtClean="0">
                <a:solidFill>
                  <a:srgbClr val="FF0000"/>
                </a:solidFill>
              </a:rPr>
              <a:t>2. Кто был первым летописцем?</a:t>
            </a:r>
          </a:p>
          <a:p>
            <a:pPr algn="l"/>
            <a:r>
              <a:rPr lang="ru-RU" dirty="0" smtClean="0"/>
              <a:t>а) Сильвестр</a:t>
            </a:r>
          </a:p>
          <a:p>
            <a:pPr algn="l"/>
            <a:r>
              <a:rPr lang="ru-RU" dirty="0" smtClean="0"/>
              <a:t>б) Никон</a:t>
            </a:r>
          </a:p>
          <a:p>
            <a:pPr algn="l"/>
            <a:r>
              <a:rPr lang="ru-RU" dirty="0" smtClean="0"/>
              <a:t>в) Нестор</a:t>
            </a:r>
          </a:p>
          <a:p>
            <a:pPr algn="l"/>
            <a:r>
              <a:rPr lang="ru-RU" b="1" u="sng" dirty="0" smtClean="0">
                <a:solidFill>
                  <a:srgbClr val="FF0000"/>
                </a:solidFill>
              </a:rPr>
              <a:t>3.Какого жанра не было в ДРЛ?</a:t>
            </a:r>
          </a:p>
          <a:p>
            <a:pPr algn="l"/>
            <a:r>
              <a:rPr lang="ru-RU" dirty="0" smtClean="0"/>
              <a:t>а) летопись</a:t>
            </a:r>
          </a:p>
          <a:p>
            <a:pPr algn="l"/>
            <a:r>
              <a:rPr lang="ru-RU" dirty="0" smtClean="0"/>
              <a:t>б) воинская повесть</a:t>
            </a:r>
          </a:p>
          <a:p>
            <a:pPr algn="l"/>
            <a:r>
              <a:rPr lang="ru-RU" dirty="0" smtClean="0"/>
              <a:t>в) былина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262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363272" cy="65527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4. Какой прием использует автор в житиях, </a:t>
            </a:r>
            <a:r>
              <a:rPr lang="ru-RU" b="1" u="sng" dirty="0" smtClean="0">
                <a:solidFill>
                  <a:srgbClr val="FF0000"/>
                </a:solidFill>
              </a:rPr>
              <a:t>давая характеристику герою?</a:t>
            </a:r>
          </a:p>
          <a:p>
            <a:pPr marL="0" indent="0">
              <a:buNone/>
            </a:pPr>
            <a:r>
              <a:rPr lang="ru-RU" dirty="0" smtClean="0"/>
              <a:t>а) олицетворение</a:t>
            </a:r>
          </a:p>
          <a:p>
            <a:pPr marL="0" indent="0">
              <a:buNone/>
            </a:pPr>
            <a:r>
              <a:rPr lang="ru-RU" dirty="0" smtClean="0"/>
              <a:t>б)гипербола</a:t>
            </a:r>
          </a:p>
          <a:p>
            <a:pPr marL="0" indent="0">
              <a:buNone/>
            </a:pPr>
            <a:r>
              <a:rPr lang="ru-RU" dirty="0" smtClean="0"/>
              <a:t>в) метафора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5. С какой целью создавались жития?</a:t>
            </a:r>
          </a:p>
          <a:p>
            <a:pPr marL="0" indent="0">
              <a:buNone/>
            </a:pPr>
            <a:r>
              <a:rPr lang="ru-RU" dirty="0" smtClean="0"/>
              <a:t>а) поднять церковный авторитет Руси</a:t>
            </a:r>
          </a:p>
          <a:p>
            <a:pPr marL="0" indent="0">
              <a:buNone/>
            </a:pPr>
            <a:r>
              <a:rPr lang="ru-RU" dirty="0" smtClean="0"/>
              <a:t>б) прославлять  видных деятелей Руси</a:t>
            </a:r>
          </a:p>
          <a:p>
            <a:pPr marL="0" indent="0">
              <a:buNone/>
            </a:pPr>
            <a:r>
              <a:rPr lang="ru-RU" dirty="0" smtClean="0"/>
              <a:t>в) укрепить политическую власть Руси</a:t>
            </a:r>
          </a:p>
          <a:p>
            <a:pPr marL="0" indent="0"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 </a:t>
            </a:r>
            <a:r>
              <a:rPr lang="ru-RU" u="sng" dirty="0" smtClean="0">
                <a:solidFill>
                  <a:srgbClr val="FF0000"/>
                </a:solidFill>
              </a:rPr>
              <a:t>6. Где родился Сергий Радонежский?</a:t>
            </a:r>
          </a:p>
          <a:p>
            <a:pPr marL="0" indent="0">
              <a:buNone/>
            </a:pPr>
            <a:r>
              <a:rPr lang="ru-RU" dirty="0" smtClean="0"/>
              <a:t>а) на Тверской земле</a:t>
            </a:r>
          </a:p>
          <a:p>
            <a:pPr marL="0" indent="0">
              <a:buNone/>
            </a:pPr>
            <a:r>
              <a:rPr lang="ru-RU" dirty="0" smtClean="0"/>
              <a:t>б) на Псковской земле</a:t>
            </a:r>
          </a:p>
          <a:p>
            <a:pPr marL="0" indent="0">
              <a:buNone/>
            </a:pPr>
            <a:r>
              <a:rPr lang="ru-RU" dirty="0" smtClean="0"/>
              <a:t>в) на Ярославской земле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726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7. Какое имя дано было Сергию при рождении?</a:t>
            </a:r>
          </a:p>
          <a:p>
            <a:pPr marL="0" indent="0">
              <a:buNone/>
            </a:pPr>
            <a:r>
              <a:rPr lang="ru-RU" dirty="0" smtClean="0"/>
              <a:t>а)  </a:t>
            </a:r>
            <a:r>
              <a:rPr lang="ru-RU" dirty="0" err="1" smtClean="0"/>
              <a:t>Ксенофонт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б) </a:t>
            </a:r>
            <a:r>
              <a:rPr lang="ru-RU" dirty="0" err="1" smtClean="0"/>
              <a:t>Вампилий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в) Варфоломей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8. Кого Радонежский благословил на битву с татарами ?</a:t>
            </a:r>
          </a:p>
          <a:p>
            <a:pPr marL="0" indent="0">
              <a:buNone/>
            </a:pPr>
            <a:r>
              <a:rPr lang="ru-RU" dirty="0" smtClean="0"/>
              <a:t>а) Александра Невского</a:t>
            </a:r>
          </a:p>
          <a:p>
            <a:pPr marL="0" indent="0">
              <a:buNone/>
            </a:pPr>
            <a:r>
              <a:rPr lang="ru-RU" dirty="0" smtClean="0"/>
              <a:t>б) Ярослава Мудрого</a:t>
            </a:r>
          </a:p>
          <a:p>
            <a:pPr marL="0" indent="0">
              <a:buNone/>
            </a:pPr>
            <a:r>
              <a:rPr lang="ru-RU" dirty="0" smtClean="0"/>
              <a:t>в) Дмитрия Донского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9) Чему не мог научиться Радонежский в детстве?</a:t>
            </a:r>
          </a:p>
          <a:p>
            <a:pPr marL="0" indent="0">
              <a:buNone/>
            </a:pPr>
            <a:r>
              <a:rPr lang="ru-RU" dirty="0" smtClean="0"/>
              <a:t>а) писать</a:t>
            </a:r>
          </a:p>
          <a:p>
            <a:pPr marL="0" indent="0">
              <a:buNone/>
            </a:pPr>
            <a:r>
              <a:rPr lang="ru-RU" dirty="0" smtClean="0"/>
              <a:t>б) читать</a:t>
            </a:r>
          </a:p>
          <a:p>
            <a:pPr marL="0" indent="0">
              <a:buNone/>
            </a:pPr>
            <a:r>
              <a:rPr lang="ru-RU" dirty="0" smtClean="0"/>
              <a:t>в) считать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223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40871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10) Где встретил юный Радонежский старца, который изменил его жизнь?</a:t>
            </a:r>
          </a:p>
          <a:p>
            <a:pPr marL="0" indent="0">
              <a:buNone/>
            </a:pPr>
            <a:r>
              <a:rPr lang="ru-RU" dirty="0" smtClean="0"/>
              <a:t>а)  под березой</a:t>
            </a:r>
          </a:p>
          <a:p>
            <a:pPr marL="0" indent="0">
              <a:buNone/>
            </a:pPr>
            <a:r>
              <a:rPr lang="ru-RU" dirty="0" smtClean="0"/>
              <a:t>б) под липой</a:t>
            </a:r>
          </a:p>
          <a:p>
            <a:pPr marL="0" indent="0">
              <a:buNone/>
            </a:pPr>
            <a:r>
              <a:rPr lang="ru-RU" dirty="0" smtClean="0"/>
              <a:t>в) под дубом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11.  Кто автор картины «Видение отроку…», главным героем которой является Сергий Радонежский?</a:t>
            </a:r>
          </a:p>
          <a:p>
            <a:pPr marL="0" indent="0">
              <a:buNone/>
            </a:pPr>
            <a:r>
              <a:rPr lang="ru-RU" dirty="0" smtClean="0"/>
              <a:t>а)Суриков</a:t>
            </a:r>
          </a:p>
          <a:p>
            <a:pPr marL="0" indent="0">
              <a:buNone/>
            </a:pPr>
            <a:r>
              <a:rPr lang="ru-RU" dirty="0" smtClean="0"/>
              <a:t>б)Нестеров</a:t>
            </a:r>
          </a:p>
          <a:p>
            <a:pPr marL="0" indent="0">
              <a:buNone/>
            </a:pPr>
            <a:r>
              <a:rPr lang="ru-RU" dirty="0" smtClean="0"/>
              <a:t>в)Васнецов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12.  Почему Сергий носит имя Радонежский?</a:t>
            </a:r>
          </a:p>
          <a:p>
            <a:pPr marL="0" indent="0">
              <a:buNone/>
            </a:pPr>
            <a:r>
              <a:rPr lang="ru-RU" dirty="0" smtClean="0"/>
              <a:t>а)  приносил радость людям</a:t>
            </a:r>
          </a:p>
          <a:p>
            <a:pPr marL="0" indent="0">
              <a:buNone/>
            </a:pPr>
            <a:r>
              <a:rPr lang="ru-RU" dirty="0" smtClean="0"/>
              <a:t>б)  жил в Радонеже</a:t>
            </a:r>
          </a:p>
          <a:p>
            <a:pPr marL="0" indent="0">
              <a:buNone/>
            </a:pPr>
            <a:r>
              <a:rPr lang="ru-RU" dirty="0" smtClean="0"/>
              <a:t>в) радовался,  что научился грамоте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333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686800" cy="64087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13. Кому принадлежат слова о "Житие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":  «Язык, а также стиль писем протопопа Аввакума и Жития его остается непревзойденным образцом пламенной и страстной речи бойца, и вообще в старинной литературе нашей есть чему поучиться...»</a:t>
            </a:r>
          </a:p>
          <a:p>
            <a:pPr marL="0" indent="0">
              <a:buNone/>
            </a:pPr>
            <a:r>
              <a:rPr lang="ru-RU" dirty="0" smtClean="0"/>
              <a:t>а)В. Гаршину</a:t>
            </a:r>
          </a:p>
          <a:p>
            <a:pPr marL="0" indent="0">
              <a:buNone/>
            </a:pPr>
            <a:r>
              <a:rPr lang="ru-RU" dirty="0" smtClean="0"/>
              <a:t>б)А.Н. Толстому</a:t>
            </a:r>
          </a:p>
          <a:p>
            <a:pPr marL="0" indent="0">
              <a:buNone/>
            </a:pPr>
            <a:r>
              <a:rPr lang="ru-RU" dirty="0" smtClean="0"/>
              <a:t>в)М. Горькому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14.От всех других произведений в жанре жития произведение Аввакума отличается</a:t>
            </a:r>
          </a:p>
          <a:p>
            <a:pPr marL="0" indent="0">
              <a:buNone/>
            </a:pPr>
            <a:r>
              <a:rPr lang="ru-RU" dirty="0" smtClean="0"/>
              <a:t>а)краткостью</a:t>
            </a:r>
          </a:p>
          <a:p>
            <a:pPr marL="0" indent="0">
              <a:buNone/>
            </a:pPr>
            <a:r>
              <a:rPr lang="ru-RU" dirty="0" smtClean="0"/>
              <a:t>б)автобиографичностью</a:t>
            </a:r>
          </a:p>
          <a:p>
            <a:pPr marL="0" indent="0">
              <a:buNone/>
            </a:pPr>
            <a:r>
              <a:rPr lang="ru-RU" dirty="0" smtClean="0"/>
              <a:t>в)религиозностью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15.Протопоп Аввакум был…</a:t>
            </a:r>
          </a:p>
          <a:p>
            <a:pPr marL="0" indent="0">
              <a:buNone/>
            </a:pPr>
            <a:r>
              <a:rPr lang="ru-RU" dirty="0" smtClean="0"/>
              <a:t>а)католиком</a:t>
            </a:r>
          </a:p>
          <a:p>
            <a:pPr marL="0" indent="0">
              <a:buNone/>
            </a:pPr>
            <a:r>
              <a:rPr lang="ru-RU" dirty="0" smtClean="0"/>
              <a:t>б)старообрядцем</a:t>
            </a:r>
          </a:p>
          <a:p>
            <a:pPr marL="0" indent="0">
              <a:buNone/>
            </a:pPr>
            <a:r>
              <a:rPr lang="ru-RU" dirty="0" smtClean="0"/>
              <a:t>б)язычником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347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16. Кто был оппонентом Аввакума в религиозном споре, по причине которого произошёл раскол церкви</a:t>
            </a:r>
          </a:p>
          <a:p>
            <a:pPr marL="0" indent="0">
              <a:buNone/>
            </a:pPr>
            <a:r>
              <a:rPr lang="ru-RU" dirty="0" smtClean="0"/>
              <a:t>а) Никон</a:t>
            </a:r>
          </a:p>
          <a:p>
            <a:pPr marL="0" indent="0">
              <a:buNone/>
            </a:pPr>
            <a:r>
              <a:rPr lang="ru-RU" dirty="0" smtClean="0"/>
              <a:t>б) Кирилл</a:t>
            </a:r>
          </a:p>
          <a:p>
            <a:pPr marL="0" indent="0">
              <a:buNone/>
            </a:pPr>
            <a:r>
              <a:rPr lang="ru-RU" dirty="0" smtClean="0"/>
              <a:t>в) Алексий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17) Укажите причины раскола  русской православной церкви , произошедшего в 17 веке: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261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369</Words>
  <Application>Microsoft Office PowerPoint</Application>
  <PresentationFormat>Экран (4:3)</PresentationFormat>
  <Paragraphs>67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</cp:revision>
  <dcterms:created xsi:type="dcterms:W3CDTF">2016-09-29T19:26:47Z</dcterms:created>
  <dcterms:modified xsi:type="dcterms:W3CDTF">2016-09-29T19:36:39Z</dcterms:modified>
</cp:coreProperties>
</file>