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6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7" r:id="rId13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64ED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91" d="100"/>
          <a:sy n="91" d="100"/>
        </p:scale>
        <p:origin x="-774" y="-9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09728"/>
            <a:ext cx="8814816" cy="18790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285751"/>
            <a:ext cx="8229600" cy="165735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114550"/>
            <a:ext cx="6560234" cy="131445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4881753"/>
            <a:ext cx="3002280" cy="20574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4881753"/>
            <a:ext cx="464288" cy="20574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4881753"/>
            <a:ext cx="3907464" cy="20574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068441"/>
            <a:ext cx="8001000" cy="6858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2450592"/>
            <a:ext cx="7406640" cy="6858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373673"/>
            <a:ext cx="7772400" cy="2048256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465785"/>
            <a:ext cx="7772400" cy="1132284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4885253"/>
            <a:ext cx="3002280" cy="20574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4885253"/>
            <a:ext cx="464288" cy="20574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4885253"/>
            <a:ext cx="3907464" cy="20574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34440"/>
            <a:ext cx="4038600" cy="339471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34440"/>
            <a:ext cx="4038600" cy="339471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4885926"/>
            <a:ext cx="464288" cy="20574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068441"/>
            <a:ext cx="8001000" cy="6858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1623912"/>
            <a:ext cx="3749040" cy="6858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1623912"/>
            <a:ext cx="3749040" cy="6858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961"/>
            <a:ext cx="8229600" cy="85725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1151335"/>
            <a:ext cx="4041775" cy="47982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71651"/>
            <a:ext cx="4040188" cy="2956322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771651"/>
            <a:ext cx="4041775" cy="295632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4885926"/>
            <a:ext cx="464288" cy="20574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9914"/>
            <a:ext cx="8229600" cy="85725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068441"/>
            <a:ext cx="8001000" cy="6858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793242"/>
            <a:ext cx="3749040" cy="6858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228600"/>
            <a:ext cx="3931920" cy="5715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830670"/>
            <a:ext cx="3931920" cy="8001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1657350"/>
            <a:ext cx="8666456" cy="298323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4885253"/>
            <a:ext cx="3002280" cy="20574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4885253"/>
            <a:ext cx="464288" cy="20574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4885253"/>
            <a:ext cx="3907464" cy="20574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3543300"/>
            <a:ext cx="5486400" cy="498402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4041703"/>
            <a:ext cx="5486400" cy="684191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187398"/>
            <a:ext cx="8534400" cy="325755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4881753"/>
            <a:ext cx="3002280" cy="20574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4881753"/>
            <a:ext cx="464288" cy="20574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4881753"/>
            <a:ext cx="3907464" cy="20574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10314"/>
            <a:ext cx="8810846" cy="4924044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4800600"/>
            <a:ext cx="4212264" cy="20574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4800600"/>
            <a:ext cx="3002280" cy="20574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4885926"/>
            <a:ext cx="464288" cy="20574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90152"/>
            <a:ext cx="8229600" cy="85725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234678"/>
            <a:ext cx="8229600" cy="339471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Увеличение и уменьшение числа в несколько раз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Урок математики во 2 классе</a:t>
            </a:r>
          </a:p>
          <a:p>
            <a:r>
              <a:rPr lang="ru-RU" dirty="0" smtClean="0"/>
              <a:t>УМК «Начальная школа</a:t>
            </a:r>
            <a:r>
              <a:rPr lang="en-US" dirty="0" smtClean="0"/>
              <a:t> XXI </a:t>
            </a:r>
            <a:r>
              <a:rPr lang="ru-RU" dirty="0" smtClean="0"/>
              <a:t>века»</a:t>
            </a:r>
          </a:p>
          <a:p>
            <a:r>
              <a:rPr lang="ru-RU" dirty="0" smtClean="0"/>
              <a:t>Учитель </a:t>
            </a:r>
            <a:r>
              <a:rPr lang="ru-RU" dirty="0" err="1" smtClean="0"/>
              <a:t>Железнякова</a:t>
            </a:r>
            <a:r>
              <a:rPr lang="ru-RU" dirty="0" smtClean="0"/>
              <a:t> Виктория Юрьевна МАОУ СОШ № 31 г. Калининграда 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524000" y="539750"/>
          <a:ext cx="6119834" cy="324644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119834"/>
              </a:tblGrid>
              <a:tr h="54107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</a:tr>
              <a:tr h="54107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</a:tr>
              <a:tr h="54107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</a:tr>
              <a:tr h="54107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</a:tr>
              <a:tr h="541074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4107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3428992" y="4214824"/>
            <a:ext cx="238558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Две шестых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авнобедренный треугольник 1"/>
          <p:cNvSpPr/>
          <p:nvPr/>
        </p:nvSpPr>
        <p:spPr>
          <a:xfrm>
            <a:off x="714348" y="714362"/>
            <a:ext cx="4643470" cy="3643338"/>
          </a:xfrm>
          <a:prstGeom prst="triangl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4" name="Прямая соединительная линия 3"/>
          <p:cNvCxnSpPr>
            <a:stCxn id="2" idx="2"/>
          </p:cNvCxnSpPr>
          <p:nvPr/>
        </p:nvCxnSpPr>
        <p:spPr>
          <a:xfrm rot="5400000" flipH="1" flipV="1">
            <a:off x="1178695" y="2536031"/>
            <a:ext cx="1357322" cy="2286016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>
            <a:endCxn id="2" idx="4"/>
          </p:cNvCxnSpPr>
          <p:nvPr/>
        </p:nvCxnSpPr>
        <p:spPr>
          <a:xfrm>
            <a:off x="3000364" y="3000378"/>
            <a:ext cx="2357454" cy="1357322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rot="5400000" flipH="1" flipV="1">
            <a:off x="1875216" y="1839510"/>
            <a:ext cx="2286016" cy="35719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214282" y="3929072"/>
            <a:ext cx="61587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/>
              <a:t>А </a:t>
            </a:r>
            <a:endParaRPr lang="ru-RU" sz="4000" dirty="0"/>
          </a:p>
        </p:txBody>
      </p:sp>
      <p:sp>
        <p:nvSpPr>
          <p:cNvPr id="11" name="TextBox 10"/>
          <p:cNvSpPr txBox="1"/>
          <p:nvPr/>
        </p:nvSpPr>
        <p:spPr>
          <a:xfrm>
            <a:off x="2857488" y="142858"/>
            <a:ext cx="61106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/>
              <a:t>В </a:t>
            </a:r>
            <a:endParaRPr lang="ru-RU" sz="4000" dirty="0"/>
          </a:p>
        </p:txBody>
      </p:sp>
      <p:sp>
        <p:nvSpPr>
          <p:cNvPr id="12" name="TextBox 11"/>
          <p:cNvSpPr txBox="1"/>
          <p:nvPr/>
        </p:nvSpPr>
        <p:spPr>
          <a:xfrm>
            <a:off x="5500694" y="4000510"/>
            <a:ext cx="58541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/>
              <a:t>С </a:t>
            </a:r>
            <a:endParaRPr lang="ru-RU" sz="4000" dirty="0"/>
          </a:p>
        </p:txBody>
      </p:sp>
      <p:sp>
        <p:nvSpPr>
          <p:cNvPr id="13" name="TextBox 12"/>
          <p:cNvSpPr txBox="1"/>
          <p:nvPr/>
        </p:nvSpPr>
        <p:spPr>
          <a:xfrm>
            <a:off x="3000364" y="2428874"/>
            <a:ext cx="63190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/>
              <a:t>О </a:t>
            </a:r>
            <a:endParaRPr lang="ru-RU" sz="4000" dirty="0"/>
          </a:p>
        </p:txBody>
      </p:sp>
      <p:sp>
        <p:nvSpPr>
          <p:cNvPr id="14" name="TextBox 13"/>
          <p:cNvSpPr txBox="1"/>
          <p:nvPr/>
        </p:nvSpPr>
        <p:spPr>
          <a:xfrm>
            <a:off x="4786314" y="1000114"/>
            <a:ext cx="1231171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/>
              <a:t>АОС </a:t>
            </a:r>
          </a:p>
          <a:p>
            <a:endParaRPr lang="ru-RU" sz="4000" dirty="0" smtClean="0"/>
          </a:p>
          <a:p>
            <a:endParaRPr lang="ru-RU" sz="4000" dirty="0"/>
          </a:p>
        </p:txBody>
      </p:sp>
      <p:sp>
        <p:nvSpPr>
          <p:cNvPr id="15" name="TextBox 14"/>
          <p:cNvSpPr txBox="1"/>
          <p:nvPr/>
        </p:nvSpPr>
        <p:spPr>
          <a:xfrm>
            <a:off x="5857884" y="1000114"/>
            <a:ext cx="311553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/>
              <a:t> - одна треть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4" grpId="0"/>
      <p:bldP spid="1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14414" y="642924"/>
            <a:ext cx="5648149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Оборудование:</a:t>
            </a:r>
          </a:p>
          <a:p>
            <a:r>
              <a:rPr lang="ru-RU" dirty="0" smtClean="0"/>
              <a:t>Набор карточек  для счёта</a:t>
            </a:r>
          </a:p>
          <a:p>
            <a:r>
              <a:rPr lang="ru-RU" dirty="0" smtClean="0"/>
              <a:t> </a:t>
            </a:r>
            <a:r>
              <a:rPr lang="ru-RU" dirty="0" smtClean="0"/>
              <a:t>палочки </a:t>
            </a:r>
            <a:r>
              <a:rPr lang="ru-RU" smtClean="0"/>
              <a:t>Кюизенера</a:t>
            </a:r>
            <a:endParaRPr lang="ru-RU" dirty="0" smtClean="0"/>
          </a:p>
          <a:p>
            <a:r>
              <a:rPr lang="ru-RU" dirty="0" smtClean="0"/>
              <a:t>В.Н. </a:t>
            </a:r>
            <a:r>
              <a:rPr lang="ru-RU" dirty="0" err="1" smtClean="0"/>
              <a:t>Рудницкая</a:t>
            </a:r>
            <a:r>
              <a:rPr lang="ru-RU" dirty="0" smtClean="0"/>
              <a:t> « Математика» учебник для 2 класса</a:t>
            </a:r>
          </a:p>
          <a:p>
            <a:r>
              <a:rPr lang="ru-RU" dirty="0" smtClean="0"/>
              <a:t>Рабочая тетрадь «Математика» для 2 класса</a:t>
            </a:r>
          </a:p>
          <a:p>
            <a:r>
              <a:rPr lang="ru-RU" dirty="0" smtClean="0"/>
              <a:t>УМК «Начальная школа </a:t>
            </a:r>
            <a:r>
              <a:rPr lang="en-US" dirty="0" smtClean="0"/>
              <a:t>XXI </a:t>
            </a:r>
            <a:r>
              <a:rPr lang="ru-RU" dirty="0" smtClean="0"/>
              <a:t>века»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28662" y="571486"/>
            <a:ext cx="56778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4</a:t>
            </a:r>
            <a:endParaRPr lang="ru-RU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572396" y="3643320"/>
            <a:ext cx="95090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16</a:t>
            </a:r>
            <a:endParaRPr lang="ru-RU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857356" y="4000510"/>
            <a:ext cx="56778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6</a:t>
            </a:r>
            <a:endParaRPr lang="ru-RU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929190" y="285734"/>
            <a:ext cx="95090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54</a:t>
            </a:r>
            <a:endParaRPr lang="ru-RU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214678" y="4000510"/>
            <a:ext cx="56778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3</a:t>
            </a:r>
            <a:endParaRPr lang="ru-RU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286512" y="500048"/>
            <a:ext cx="56778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9</a:t>
            </a:r>
            <a:endParaRPr lang="ru-RU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28596" y="1857370"/>
            <a:ext cx="56778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8</a:t>
            </a:r>
            <a:endParaRPr lang="ru-RU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000892" y="2714626"/>
            <a:ext cx="95090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72</a:t>
            </a:r>
            <a:endParaRPr lang="ru-RU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571604" y="3000378"/>
            <a:ext cx="56778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5</a:t>
            </a:r>
            <a:endParaRPr lang="ru-RU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7715272" y="928676"/>
            <a:ext cx="95090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40</a:t>
            </a:r>
            <a:endParaRPr lang="ru-RU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cxnSp>
        <p:nvCxnSpPr>
          <p:cNvPr id="13" name="Прямая со стрелкой 12"/>
          <p:cNvCxnSpPr/>
          <p:nvPr/>
        </p:nvCxnSpPr>
        <p:spPr>
          <a:xfrm>
            <a:off x="1428728" y="1285866"/>
            <a:ext cx="6357982" cy="285752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rot="5400000" flipH="1" flipV="1">
            <a:off x="7786710" y="1500180"/>
            <a:ext cx="158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 flipV="1">
            <a:off x="2000232" y="1500180"/>
            <a:ext cx="5786478" cy="20002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>
            <a:stCxn id="8" idx="3"/>
          </p:cNvCxnSpPr>
          <p:nvPr/>
        </p:nvCxnSpPr>
        <p:spPr>
          <a:xfrm>
            <a:off x="996379" y="2319035"/>
            <a:ext cx="6218827" cy="89565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 rot="5400000" flipH="1" flipV="1">
            <a:off x="3500430" y="1285866"/>
            <a:ext cx="3071834" cy="278608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 rot="5400000" flipH="1" flipV="1">
            <a:off x="2107389" y="1250147"/>
            <a:ext cx="3286148" cy="278608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571472" y="428610"/>
            <a:ext cx="285752" cy="285752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Овал 2"/>
          <p:cNvSpPr/>
          <p:nvPr/>
        </p:nvSpPr>
        <p:spPr>
          <a:xfrm>
            <a:off x="571472" y="1285866"/>
            <a:ext cx="285752" cy="285752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1142976" y="428610"/>
            <a:ext cx="285752" cy="285752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571472" y="857238"/>
            <a:ext cx="285752" cy="285752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1142976" y="857238"/>
            <a:ext cx="285752" cy="285752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1142976" y="1285866"/>
            <a:ext cx="285752" cy="285752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571472" y="1714494"/>
            <a:ext cx="285752" cy="285752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1142976" y="1714494"/>
            <a:ext cx="285752" cy="285752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2" name="Прямая со стрелкой 11"/>
          <p:cNvCxnSpPr/>
          <p:nvPr/>
        </p:nvCxnSpPr>
        <p:spPr>
          <a:xfrm>
            <a:off x="357158" y="785800"/>
            <a:ext cx="157163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357158" y="1214428"/>
            <a:ext cx="150019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357158" y="1643056"/>
            <a:ext cx="150019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5-конечная звезда 16"/>
          <p:cNvSpPr/>
          <p:nvPr/>
        </p:nvSpPr>
        <p:spPr>
          <a:xfrm>
            <a:off x="3071802" y="642924"/>
            <a:ext cx="214314" cy="214314"/>
          </a:xfrm>
          <a:prstGeom prst="star5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5-конечная звезда 17"/>
          <p:cNvSpPr/>
          <p:nvPr/>
        </p:nvSpPr>
        <p:spPr>
          <a:xfrm>
            <a:off x="3071802" y="1357304"/>
            <a:ext cx="285752" cy="214314"/>
          </a:xfrm>
          <a:prstGeom prst="star5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TextBox 18"/>
          <p:cNvSpPr txBox="1"/>
          <p:nvPr/>
        </p:nvSpPr>
        <p:spPr>
          <a:xfrm>
            <a:off x="1285852" y="2428874"/>
            <a:ext cx="1903085" cy="523220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ru-RU" sz="2800" i="1" dirty="0" smtClean="0">
                <a:latin typeface="Arial Black" pitchFamily="34" charset="0"/>
              </a:rPr>
              <a:t>В 4 раза</a:t>
            </a:r>
            <a:endParaRPr lang="ru-RU" sz="2800" i="1" dirty="0">
              <a:latin typeface="Arial Black" pitchFamily="34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5072066" y="428610"/>
            <a:ext cx="428628" cy="285752"/>
          </a:xfrm>
          <a:prstGeom prst="rect">
            <a:avLst/>
          </a:prstGeom>
          <a:solidFill>
            <a:srgbClr val="E64ED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5072066" y="1071552"/>
            <a:ext cx="428628" cy="285752"/>
          </a:xfrm>
          <a:prstGeom prst="rect">
            <a:avLst/>
          </a:prstGeom>
          <a:solidFill>
            <a:srgbClr val="E64ED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5072066" y="1643056"/>
            <a:ext cx="428628" cy="285752"/>
          </a:xfrm>
          <a:prstGeom prst="rect">
            <a:avLst/>
          </a:prstGeom>
          <a:solidFill>
            <a:srgbClr val="E64ED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6500826" y="428610"/>
            <a:ext cx="428628" cy="285752"/>
          </a:xfrm>
          <a:prstGeom prst="rect">
            <a:avLst/>
          </a:prstGeom>
          <a:solidFill>
            <a:srgbClr val="00B05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7358082" y="428610"/>
            <a:ext cx="428628" cy="285752"/>
          </a:xfrm>
          <a:prstGeom prst="rect">
            <a:avLst/>
          </a:prstGeom>
          <a:solidFill>
            <a:srgbClr val="00B05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8215338" y="428610"/>
            <a:ext cx="428628" cy="285752"/>
          </a:xfrm>
          <a:prstGeom prst="rect">
            <a:avLst/>
          </a:prstGeom>
          <a:solidFill>
            <a:srgbClr val="00B05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6500826" y="1000114"/>
            <a:ext cx="428628" cy="285752"/>
          </a:xfrm>
          <a:prstGeom prst="rect">
            <a:avLst/>
          </a:prstGeom>
          <a:solidFill>
            <a:srgbClr val="00B05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7358082" y="1000114"/>
            <a:ext cx="428628" cy="285752"/>
          </a:xfrm>
          <a:prstGeom prst="rect">
            <a:avLst/>
          </a:prstGeom>
          <a:solidFill>
            <a:srgbClr val="00B05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8215338" y="1000114"/>
            <a:ext cx="428628" cy="285752"/>
          </a:xfrm>
          <a:prstGeom prst="rect">
            <a:avLst/>
          </a:prstGeom>
          <a:solidFill>
            <a:srgbClr val="00B05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6500826" y="1643056"/>
            <a:ext cx="428628" cy="285752"/>
          </a:xfrm>
          <a:prstGeom prst="rect">
            <a:avLst/>
          </a:prstGeom>
          <a:solidFill>
            <a:srgbClr val="00B05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7358082" y="1643056"/>
            <a:ext cx="428628" cy="285752"/>
          </a:xfrm>
          <a:prstGeom prst="rect">
            <a:avLst/>
          </a:prstGeom>
          <a:solidFill>
            <a:srgbClr val="00B05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рямоугольник 30"/>
          <p:cNvSpPr/>
          <p:nvPr/>
        </p:nvSpPr>
        <p:spPr>
          <a:xfrm>
            <a:off x="8215338" y="1643056"/>
            <a:ext cx="428628" cy="285752"/>
          </a:xfrm>
          <a:prstGeom prst="rect">
            <a:avLst/>
          </a:prstGeom>
          <a:solidFill>
            <a:srgbClr val="00B05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TextBox 31"/>
          <p:cNvSpPr txBox="1"/>
          <p:nvPr/>
        </p:nvSpPr>
        <p:spPr>
          <a:xfrm>
            <a:off x="5572132" y="2285998"/>
            <a:ext cx="216277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i="1" dirty="0" smtClean="0"/>
              <a:t>В 3 раза</a:t>
            </a:r>
            <a:endParaRPr lang="ru-RU" sz="4000" b="1" i="1" dirty="0"/>
          </a:p>
        </p:txBody>
      </p:sp>
      <p:cxnSp>
        <p:nvCxnSpPr>
          <p:cNvPr id="35" name="Прямая соединительная линия 34"/>
          <p:cNvCxnSpPr/>
          <p:nvPr/>
        </p:nvCxnSpPr>
        <p:spPr>
          <a:xfrm rot="5400000">
            <a:off x="6143636" y="1214428"/>
            <a:ext cx="200026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 rot="5400000">
            <a:off x="7000892" y="1214428"/>
            <a:ext cx="200026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8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2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45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65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85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0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10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71604" y="1071552"/>
            <a:ext cx="612699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17 уменьшить на 5</a:t>
            </a:r>
            <a:endParaRPr lang="ru-RU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643174" y="2928940"/>
            <a:ext cx="343876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17 – 5 = 12</a:t>
            </a:r>
            <a:endParaRPr lang="ru-RU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14480" y="714362"/>
            <a:ext cx="586891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14 увеличить на 4</a:t>
            </a:r>
            <a:endParaRPr lang="ru-RU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786050" y="3071816"/>
            <a:ext cx="34756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14 + 4 = 18</a:t>
            </a:r>
            <a:endParaRPr lang="ru-RU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28662" y="500048"/>
            <a:ext cx="693722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45 уменьшить в 9 раз</a:t>
            </a:r>
            <a:endParaRPr lang="ru-RU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000364" y="3143254"/>
            <a:ext cx="289213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45 : 9 = 5</a:t>
            </a:r>
            <a:endParaRPr lang="ru-RU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2910" y="214296"/>
            <a:ext cx="7786742" cy="461664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Цена масла высшего </a:t>
            </a:r>
          </a:p>
          <a:p>
            <a:pPr algn="ctr"/>
            <a:r>
              <a:rPr lang="ru-RU" sz="40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сорта – 53 рубля за килограмм.</a:t>
            </a:r>
          </a:p>
          <a:p>
            <a:pPr algn="ctr"/>
            <a:r>
              <a:rPr lang="ru-RU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Цена масла первого сорта отличается на 5 рублей за килограмм. По какой цене продаётся масло первого сорта?</a:t>
            </a:r>
            <a:endParaRPr lang="ru-RU" sz="4000" b="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ctr"/>
            <a:endParaRPr lang="ru-RU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3368" y="285734"/>
            <a:ext cx="8860631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Яблок в 5 раз меньше, чем слив. Слив</a:t>
            </a:r>
          </a:p>
          <a:p>
            <a:pPr algn="ctr"/>
            <a:r>
              <a:rPr lang="ru-RU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10. Сколько яблок?</a:t>
            </a:r>
            <a:endParaRPr lang="ru-RU" sz="40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142976" y="3500444"/>
            <a:ext cx="1357322" cy="785818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2643174" y="3786196"/>
            <a:ext cx="142876" cy="142876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5643570" y="3714758"/>
            <a:ext cx="142876" cy="142876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Дуга 9"/>
          <p:cNvSpPr/>
          <p:nvPr/>
        </p:nvSpPr>
        <p:spPr>
          <a:xfrm>
            <a:off x="2714612" y="3286130"/>
            <a:ext cx="3143272" cy="1428760"/>
          </a:xfrm>
          <a:prstGeom prst="arc">
            <a:avLst>
              <a:gd name="adj1" fmla="val 11143222"/>
              <a:gd name="adj2" fmla="val 20921438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4000496" y="2714626"/>
            <a:ext cx="142876" cy="142876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4214810" y="2285998"/>
            <a:ext cx="56778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5</a:t>
            </a:r>
            <a:endParaRPr lang="ru-RU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072198" y="3286130"/>
            <a:ext cx="95090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10</a:t>
            </a:r>
            <a:endParaRPr lang="ru-RU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571604" y="3429006"/>
            <a:ext cx="59503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2</a:t>
            </a:r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пирожки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7" y="285734"/>
            <a:ext cx="3643338" cy="29175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4572000" y="500048"/>
            <a:ext cx="4542782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Бабушка испекла 12 пирожков.</a:t>
            </a:r>
          </a:p>
          <a:p>
            <a:r>
              <a:rPr lang="ru-RU" sz="2400" dirty="0" smtClean="0"/>
              <a:t> Одна треть пирожков была с</a:t>
            </a:r>
          </a:p>
          <a:p>
            <a:r>
              <a:rPr lang="ru-RU" sz="2400" dirty="0" smtClean="0"/>
              <a:t> капустой, а две трети – </a:t>
            </a:r>
          </a:p>
          <a:p>
            <a:r>
              <a:rPr lang="ru-RU" sz="2400" dirty="0" smtClean="0"/>
              <a:t> с яблоком. Сколько пирожков</a:t>
            </a:r>
          </a:p>
          <a:p>
            <a:r>
              <a:rPr lang="ru-RU" sz="2400" dirty="0" smtClean="0"/>
              <a:t> было с яблоком?</a:t>
            </a:r>
          </a:p>
        </p:txBody>
      </p:sp>
      <p:sp>
        <p:nvSpPr>
          <p:cNvPr id="5" name="Овал 4"/>
          <p:cNvSpPr/>
          <p:nvPr/>
        </p:nvSpPr>
        <p:spPr>
          <a:xfrm>
            <a:off x="428596" y="285734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 descr="пирожок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57224" y="3357568"/>
            <a:ext cx="642942" cy="4286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Рисунок 6" descr="пирожок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00166" y="3357568"/>
            <a:ext cx="642942" cy="4286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Рисунок 3" descr="пирожок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4284" y="3357568"/>
            <a:ext cx="642942" cy="4286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Рисунок 7" descr="пирожок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143240" y="3357568"/>
            <a:ext cx="642942" cy="428628"/>
          </a:xfrm>
          <a:prstGeom prst="rect">
            <a:avLst/>
          </a:prstGeom>
        </p:spPr>
      </p:pic>
      <p:pic>
        <p:nvPicPr>
          <p:cNvPr id="9" name="Рисунок 8" descr="пирожок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43108" y="3357568"/>
            <a:ext cx="642942" cy="4286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" name="Рисунок 9" descr="пирожок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786182" y="3357568"/>
            <a:ext cx="642942" cy="428628"/>
          </a:xfrm>
          <a:prstGeom prst="rect">
            <a:avLst/>
          </a:prstGeom>
        </p:spPr>
      </p:pic>
      <p:pic>
        <p:nvPicPr>
          <p:cNvPr id="11" name="Рисунок 10" descr="пирожок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643702" y="3357568"/>
            <a:ext cx="642942" cy="428628"/>
          </a:xfrm>
          <a:prstGeom prst="rect">
            <a:avLst/>
          </a:prstGeom>
        </p:spPr>
      </p:pic>
      <p:pic>
        <p:nvPicPr>
          <p:cNvPr id="12" name="Рисунок 11" descr="пирожок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00760" y="3357569"/>
            <a:ext cx="642942" cy="428628"/>
          </a:xfrm>
          <a:prstGeom prst="rect">
            <a:avLst/>
          </a:prstGeom>
        </p:spPr>
      </p:pic>
      <p:pic>
        <p:nvPicPr>
          <p:cNvPr id="13" name="Рисунок 12" descr="пирожок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72066" y="3357568"/>
            <a:ext cx="642942" cy="428628"/>
          </a:xfrm>
          <a:prstGeom prst="rect">
            <a:avLst/>
          </a:prstGeom>
        </p:spPr>
      </p:pic>
      <p:pic>
        <p:nvPicPr>
          <p:cNvPr id="14" name="Рисунок 13" descr="пирожок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29124" y="3357568"/>
            <a:ext cx="642942" cy="428628"/>
          </a:xfrm>
          <a:prstGeom prst="rect">
            <a:avLst/>
          </a:prstGeom>
        </p:spPr>
      </p:pic>
      <p:pic>
        <p:nvPicPr>
          <p:cNvPr id="15" name="Рисунок 14" descr="пирожок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929586" y="3357568"/>
            <a:ext cx="642942" cy="428628"/>
          </a:xfrm>
          <a:prstGeom prst="rect">
            <a:avLst/>
          </a:prstGeom>
        </p:spPr>
      </p:pic>
      <p:pic>
        <p:nvPicPr>
          <p:cNvPr id="16" name="Рисунок 15" descr="пирожок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286644" y="3357568"/>
            <a:ext cx="642942" cy="428628"/>
          </a:xfrm>
          <a:prstGeom prst="rect">
            <a:avLst/>
          </a:prstGeom>
        </p:spPr>
      </p:pic>
      <p:sp>
        <p:nvSpPr>
          <p:cNvPr id="17" name="Дуга 16"/>
          <p:cNvSpPr/>
          <p:nvPr/>
        </p:nvSpPr>
        <p:spPr>
          <a:xfrm flipV="1">
            <a:off x="214282" y="3643320"/>
            <a:ext cx="2714644" cy="500066"/>
          </a:xfrm>
          <a:prstGeom prst="arc">
            <a:avLst>
              <a:gd name="adj1" fmla="val 10871613"/>
              <a:gd name="adj2" fmla="val 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Дуга 18"/>
          <p:cNvSpPr/>
          <p:nvPr/>
        </p:nvSpPr>
        <p:spPr>
          <a:xfrm flipV="1">
            <a:off x="3000364" y="3714758"/>
            <a:ext cx="2714644" cy="500066"/>
          </a:xfrm>
          <a:prstGeom prst="arc">
            <a:avLst>
              <a:gd name="adj1" fmla="val 10871613"/>
              <a:gd name="adj2" fmla="val 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Дуга 20"/>
          <p:cNvSpPr/>
          <p:nvPr/>
        </p:nvSpPr>
        <p:spPr>
          <a:xfrm flipV="1">
            <a:off x="5929322" y="3643320"/>
            <a:ext cx="2714644" cy="500066"/>
          </a:xfrm>
          <a:prstGeom prst="arc">
            <a:avLst>
              <a:gd name="adj1" fmla="val 10871613"/>
              <a:gd name="adj2" fmla="val 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TextBox 21"/>
          <p:cNvSpPr txBox="1"/>
          <p:nvPr/>
        </p:nvSpPr>
        <p:spPr>
          <a:xfrm>
            <a:off x="500034" y="4143386"/>
            <a:ext cx="201208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Одна треть</a:t>
            </a:r>
            <a:endParaRPr lang="ru-RU" sz="2800" dirty="0"/>
          </a:p>
        </p:txBody>
      </p:sp>
      <p:sp>
        <p:nvSpPr>
          <p:cNvPr id="23" name="TextBox 22"/>
          <p:cNvSpPr txBox="1"/>
          <p:nvPr/>
        </p:nvSpPr>
        <p:spPr>
          <a:xfrm>
            <a:off x="6286512" y="4143386"/>
            <a:ext cx="201208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Одна треть</a:t>
            </a:r>
            <a:endParaRPr lang="ru-RU" sz="2800" dirty="0"/>
          </a:p>
        </p:txBody>
      </p:sp>
      <p:sp>
        <p:nvSpPr>
          <p:cNvPr id="24" name="TextBox 23"/>
          <p:cNvSpPr txBox="1"/>
          <p:nvPr/>
        </p:nvSpPr>
        <p:spPr>
          <a:xfrm>
            <a:off x="3428992" y="4214824"/>
            <a:ext cx="201208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Одна треть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  <p:bldP spid="24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205</TotalTime>
  <Words>201</Words>
  <PresentationFormat>Экран (16:9)</PresentationFormat>
  <Paragraphs>51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Литейная</vt:lpstr>
      <vt:lpstr>Увеличение и уменьшение числа в несколько раз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виктория</dc:creator>
  <cp:lastModifiedBy>Виктория</cp:lastModifiedBy>
  <cp:revision>18</cp:revision>
  <dcterms:created xsi:type="dcterms:W3CDTF">2012-04-01T12:05:23Z</dcterms:created>
  <dcterms:modified xsi:type="dcterms:W3CDTF">2017-01-15T09:02:11Z</dcterms:modified>
</cp:coreProperties>
</file>