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76" r:id="rId3"/>
    <p:sldId id="257" r:id="rId4"/>
    <p:sldId id="277" r:id="rId5"/>
    <p:sldId id="258" r:id="rId6"/>
    <p:sldId id="261" r:id="rId7"/>
    <p:sldId id="259" r:id="rId8"/>
    <p:sldId id="260"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8" r:id="rId24"/>
    <p:sldId id="279" r:id="rId25"/>
    <p:sldId id="280" r:id="rId26"/>
    <p:sldId id="281" r:id="rId27"/>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1" d="100"/>
          <a:sy n="91" d="100"/>
        </p:scale>
        <p:origin x="-786" y="-96"/>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D7EB5-CFAD-4531-AEA8-78F33F17A963}" type="datetimeFigureOut">
              <a:rPr lang="ru-RU" smtClean="0"/>
              <a:pPr/>
              <a:t>15.05.2015</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A1782-179C-4CDE-8521-F6455E7DA219}" type="slidenum">
              <a:rPr lang="ru-RU" smtClean="0"/>
              <a:pPr/>
              <a:t>‹#›</a:t>
            </a:fld>
            <a:endParaRPr lang="ru-RU"/>
          </a:p>
        </p:txBody>
      </p:sp>
    </p:spTree>
    <p:extLst>
      <p:ext uri="{BB962C8B-B14F-4D97-AF65-F5344CB8AC3E}">
        <p14:creationId xmlns:p14="http://schemas.microsoft.com/office/powerpoint/2010/main" xmlns="" val="3628248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naked-science.ru/article/nakedscience/einsteins-special-relativity"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naked-science.ru/article/nakedscience/einsteins-special-relativity"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В Специальной Теории Относительности Эйнштейна утверждается фундаментальная связь между пространством и временем. Материальная Вселенная, как известно, имеет три пространственных измерения: вверх-вниз, </a:t>
            </a:r>
            <a:r>
              <a:rPr lang="ru-RU" sz="1200" b="0" i="0" kern="1200" dirty="0" err="1" smtClean="0">
                <a:solidFill>
                  <a:schemeClr val="tx1"/>
                </a:solidFill>
                <a:latin typeface="+mn-lt"/>
                <a:ea typeface="+mn-ea"/>
                <a:cs typeface="+mn-cs"/>
              </a:rPr>
              <a:t>направо-налево</a:t>
            </a:r>
            <a:r>
              <a:rPr lang="ru-RU" sz="1200" b="0" i="0" kern="1200" dirty="0" smtClean="0">
                <a:solidFill>
                  <a:schemeClr val="tx1"/>
                </a:solidFill>
                <a:latin typeface="+mn-lt"/>
                <a:ea typeface="+mn-ea"/>
                <a:cs typeface="+mn-cs"/>
              </a:rPr>
              <a:t> и вперед-назад. К нему добавляется еще одно измерение – временное. Вместе эти четыре измерения составляют пространственно-временной континуум.</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err="1" smtClean="0">
                <a:solidFill>
                  <a:schemeClr val="tx1"/>
                </a:solidFill>
                <a:latin typeface="+mn-lt"/>
                <a:ea typeface="+mn-ea"/>
                <a:cs typeface="+mn-cs"/>
              </a:rPr>
              <a:t>Naked</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Science</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u="sng" kern="1200" dirty="0" smtClean="0">
                <a:solidFill>
                  <a:schemeClr val="tx1"/>
                </a:solidFill>
                <a:latin typeface="+mn-lt"/>
                <a:ea typeface="+mn-ea"/>
                <a:cs typeface="+mn-cs"/>
                <a:hlinkClick r:id="rId3"/>
              </a:rPr>
              <a:t>http://naked-science.ru/article/nakedscience/einsteins-special-relativity</a:t>
            </a:r>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5</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Говоря о времени неплохо вспомнить слова из песни: «…Есть только миг, между прошлым и будущим…» — миг это ничто. Строго говоря, настоящего нет, оно не существует. Будущее постоянно перетекает в прошлое. В настоящем, в этом миге, в этом ничто и находится время, точнее иллюзия существования времени.</a:t>
            </a:r>
          </a:p>
          <a:p>
            <a:r>
              <a:rPr lang="ru-RU" sz="1200" b="0" i="0" kern="1200" dirty="0" smtClean="0">
                <a:solidFill>
                  <a:schemeClr val="tx1"/>
                </a:solidFill>
                <a:latin typeface="+mn-lt"/>
                <a:ea typeface="+mn-ea"/>
                <a:cs typeface="+mn-cs"/>
              </a:rPr>
              <a:t>Если определить время как понятие, охватывающее прошлое и будущее, то оно состоит из прошлого, которого уже нет и будущего, которого ещё нет. В таком случае время состоит из двух величин, которых нет. Следовательно, нет и целого.</a:t>
            </a:r>
          </a:p>
          <a:p>
            <a:r>
              <a:rPr lang="ru-RU" sz="1200" b="0" i="0" kern="1200" dirty="0" smtClean="0">
                <a:solidFill>
                  <a:schemeClr val="tx1"/>
                </a:solidFill>
                <a:latin typeface="+mn-lt"/>
                <a:ea typeface="+mn-ea"/>
                <a:cs typeface="+mn-cs"/>
              </a:rPr>
              <a:t> </a:t>
            </a:r>
          </a:p>
          <a:p>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15</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Первопричиной этого события был Разум, создавший самолёт, аэродромы и наземные службы. Самолёт был создан для перевозок. Пока он стоит на земле время для него отсутствует.</a:t>
            </a:r>
          </a:p>
          <a:p>
            <a:r>
              <a:rPr lang="ru-RU" sz="1200" b="0" i="0" kern="1200" dirty="0" smtClean="0">
                <a:solidFill>
                  <a:schemeClr val="tx1"/>
                </a:solidFill>
                <a:latin typeface="+mn-lt"/>
                <a:ea typeface="+mn-ea"/>
                <a:cs typeface="+mn-cs"/>
              </a:rPr>
              <a:t>Когда же самолёт наберёт скорость и взлетит то, так называемое, полётное время будет зависеть от скорости и проделанного самолётом пути. Время величина производная. Сначала была скорость, быстрота.</a:t>
            </a:r>
          </a:p>
          <a:p>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16</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Обнаружив две вспышки на Солнце, мы воспринимаем промежуток между ними как время.</a:t>
            </a:r>
          </a:p>
          <a:p>
            <a:r>
              <a:rPr lang="ru-RU" sz="1200" b="0" i="0" kern="1200" dirty="0" smtClean="0">
                <a:solidFill>
                  <a:schemeClr val="tx1"/>
                </a:solidFill>
                <a:latin typeface="+mn-lt"/>
                <a:ea typeface="+mn-ea"/>
                <a:cs typeface="+mn-cs"/>
              </a:rPr>
              <a:t>Неосознанно выделяя промежуток между вспышками из всего процесса существования Солнца, мы впадаем в иллюзию существования времени.</a:t>
            </a:r>
          </a:p>
          <a:p>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17</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Если бы в такую же трубу стали закачивать газ, он прошёл бы это же расстояние быстрее. В стекловолоконном кабеле свет преодолел бы это расстояние почти мгновенно. Задержку нефти вызывают вязкость, трение в трубе, турбулентность и тому подобные объективные причины.</a:t>
            </a:r>
          </a:p>
          <a:p>
            <a:r>
              <a:rPr lang="ru-RU" sz="1200" b="0" i="0" kern="1200" dirty="0" smtClean="0">
                <a:solidFill>
                  <a:schemeClr val="tx1"/>
                </a:solidFill>
                <a:latin typeface="+mn-lt"/>
                <a:ea typeface="+mn-ea"/>
                <a:cs typeface="+mn-cs"/>
              </a:rPr>
              <a:t>При равных прочих условиях время прохождения для разных веществ по нашей трубе различно, но добавим, что время — измеренное, а не абсолютное.</a:t>
            </a:r>
          </a:p>
          <a:p>
            <a:r>
              <a:rPr lang="ru-RU" sz="1200" b="0" i="0" kern="1200" dirty="0" smtClean="0">
                <a:solidFill>
                  <a:schemeClr val="tx1"/>
                </a:solidFill>
                <a:latin typeface="+mn-lt"/>
                <a:ea typeface="+mn-ea"/>
                <a:cs typeface="+mn-cs"/>
              </a:rPr>
              <a:t>Процесс перекачки нефти существует объективно, но если мысленно из этого процесса убрать трубу, исчезнет мотивация ожидания, а с ней и время.</a:t>
            </a:r>
          </a:p>
          <a:p>
            <a:r>
              <a:rPr lang="ru-RU" dirty="0" smtClean="0"/>
              <a:t/>
            </a:r>
            <a:br>
              <a:rPr lang="ru-RU" dirty="0" smtClean="0"/>
            </a:br>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18</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Подчеркнём: абсолютное математическое время в природе не существует. Математика, созданная человеческим разумом — это только отображение природы в  числовых величинах. Осмысливая первое определение Ньютона, надо не попасть в логическую ловушку: время абсолютно и…ускользает от внимания второе определение времени Ньютона. На самом деле второе определение поглощает первое. В теоретических разработках мы всегда попадаем в «</a:t>
            </a:r>
            <a:r>
              <a:rPr lang="ru-RU" sz="1200" b="0" i="0" kern="1200" dirty="0" err="1" smtClean="0">
                <a:solidFill>
                  <a:schemeClr val="tx1"/>
                </a:solidFill>
                <a:latin typeface="+mn-lt"/>
                <a:ea typeface="+mn-ea"/>
                <a:cs typeface="+mn-cs"/>
              </a:rPr>
              <a:t>ньютонову</a:t>
            </a:r>
            <a:r>
              <a:rPr lang="ru-RU" sz="1200" b="0" i="0" kern="1200" dirty="0" smtClean="0">
                <a:solidFill>
                  <a:schemeClr val="tx1"/>
                </a:solidFill>
                <a:latin typeface="+mn-lt"/>
                <a:ea typeface="+mn-ea"/>
                <a:cs typeface="+mn-cs"/>
              </a:rPr>
              <a:t> ловушку» и рассуждаем о времени как о чём-то реально существующем. В случае необходимости сравнить быстроту движения двух тел надо определить им одинаковые отрезки пути и ввести какую-то общую условную величину сопоставимую с ритмичными природными процессами.</a:t>
            </a:r>
          </a:p>
          <a:p>
            <a:r>
              <a:rPr lang="ru-RU" sz="1200" b="0" i="0" kern="1200" dirty="0" smtClean="0">
                <a:solidFill>
                  <a:schemeClr val="tx1"/>
                </a:solidFill>
                <a:latin typeface="+mn-lt"/>
                <a:ea typeface="+mn-ea"/>
                <a:cs typeface="+mn-cs"/>
              </a:rPr>
              <a:t>Обычно используют суточное вращение Земли. Одна 1440-я часть — минута. Это и есть та условная величина (время), с помощью которой можно сравнить быстроту движения наших исследуемых тел.</a:t>
            </a:r>
          </a:p>
          <a:p>
            <a:r>
              <a:rPr lang="ru-RU" sz="1200" b="0" i="0" kern="1200" dirty="0" smtClean="0">
                <a:solidFill>
                  <a:schemeClr val="tx1"/>
                </a:solidFill>
                <a:latin typeface="+mn-lt"/>
                <a:ea typeface="+mn-ea"/>
                <a:cs typeface="+mn-cs"/>
              </a:rPr>
              <a:t>Для удобства мы путь делим на время и получаем скорость. Но делить путь на время — это такая же нелепость с точки зрения математики, как делить окрошку не на порции, а на велосипеды.</a:t>
            </a:r>
          </a:p>
          <a:p>
            <a:endParaRPr lang="ru-RU" sz="1200" b="0" i="0" kern="1200" dirty="0" smtClean="0">
              <a:solidFill>
                <a:schemeClr val="tx1"/>
              </a:solidFill>
              <a:latin typeface="+mn-lt"/>
              <a:ea typeface="+mn-ea"/>
              <a:cs typeface="+mn-cs"/>
            </a:endParaRPr>
          </a:p>
          <a:p>
            <a:r>
              <a:rPr lang="ru-RU" dirty="0" smtClean="0"/>
              <a:t/>
            </a:r>
            <a:br>
              <a:rPr lang="ru-RU" dirty="0" smtClean="0"/>
            </a:br>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19</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Теория относительности Эйнштейна обнаруживает тот факт, что одновременность событий не абсолютна, а относительна. Данное мгновение не может охватывать всю Вселенную. Одного и того же мгновения для всего мира не может быть. В мире нет единственного «сейчас», разделяющего все прошлые события и события будущего. Каждая система имеет своё «сейчас», своё прошлое и будущее.</a:t>
            </a:r>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20</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На самом деле никакого времени, как реально существующей самой по себе сущности не связанной с чем-либо внешним не существует. А что существует? А существует именно это внешнее — существуют реальные процессы. А время – всего лишь средство их измерения. Время – это “сантиметр” и не более того. </a:t>
            </a:r>
          </a:p>
          <a:p>
            <a:r>
              <a:rPr lang="ru-RU" dirty="0" smtClean="0"/>
              <a:t>Так же, как не существует длины. Длина – это средство измерения чего-то внешнего, реально существующего. Так же, как не существует веса. Вес – это средство измерения чего-то внешнего, реально существующего.</a:t>
            </a:r>
          </a:p>
          <a:p>
            <a:r>
              <a:rPr lang="ru-RU" dirty="0" smtClean="0"/>
              <a:t>Не будет этого реально существующего, – не будет надобности в понятиях “вес”, “длина”, “площадь”, “объём”, “время”. Все эти мерные категории сами по себе не существуют, они вторичны и привязаны к чему-то внешнему. Вес чего? Объём чего? Площадь чего? Время чего?</a:t>
            </a:r>
          </a:p>
          <a:p>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22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70000" lnSpcReduction="20000"/>
          </a:bodyPr>
          <a:lstStyle/>
          <a:p>
            <a:r>
              <a:rPr lang="ru-RU" sz="1200" b="0" i="0" kern="1200" dirty="0" smtClean="0">
                <a:solidFill>
                  <a:schemeClr val="tx1"/>
                </a:solidFill>
                <a:latin typeface="+mn-lt"/>
                <a:ea typeface="+mn-ea"/>
                <a:cs typeface="+mn-cs"/>
              </a:rPr>
              <a:t>Представьте себе, что вы находитесь на космическом корабле, в руках у вас лазер, с помощью которого вы посылаете лучи света в потолок, на котором закреплено зеркало. Свет, отражаясь, падает на детектор, который их регистрирует. </a:t>
            </a:r>
            <a:r>
              <a:rPr lang="ru-RU" sz="1200" b="0" i="0" kern="1200" baseline="30000" dirty="0" smtClean="0">
                <a:solidFill>
                  <a:schemeClr val="tx1"/>
                </a:solidFill>
                <a:latin typeface="+mn-lt"/>
                <a:ea typeface="+mn-ea"/>
                <a:cs typeface="+mn-cs"/>
              </a:rPr>
              <a:t>Сверху – вы послали луч света в потолок, он отразился и вертикально упал на детектор. Снизу – для Германа ваш луч света двигается по диагонали к потолку, а затем – по диагонали к детектору</a:t>
            </a:r>
            <a:endParaRPr lang="ru-RU" sz="1200" b="0" i="0" kern="1200" dirty="0" smtClean="0">
              <a:solidFill>
                <a:schemeClr val="tx1"/>
              </a:solidFill>
              <a:latin typeface="+mn-lt"/>
              <a:ea typeface="+mn-ea"/>
              <a:cs typeface="+mn-cs"/>
            </a:endParaRPr>
          </a:p>
          <a:p>
            <a:r>
              <a:rPr lang="ru-RU" sz="1200" b="0" i="0" kern="1200" baseline="30000" dirty="0" smtClean="0">
                <a:solidFill>
                  <a:schemeClr val="tx1"/>
                </a:solidFill>
                <a:latin typeface="+mn-lt"/>
                <a:ea typeface="+mn-ea"/>
                <a:cs typeface="+mn-cs"/>
              </a:rPr>
              <a:t>©</a:t>
            </a:r>
            <a:r>
              <a:rPr lang="ru-RU" sz="1200" b="0" i="0" kern="1200" baseline="30000" dirty="0" err="1" smtClean="0">
                <a:solidFill>
                  <a:schemeClr val="tx1"/>
                </a:solidFill>
                <a:latin typeface="+mn-lt"/>
                <a:ea typeface="+mn-ea"/>
                <a:cs typeface="+mn-cs"/>
              </a:rPr>
              <a:t>dummies.com</a:t>
            </a:r>
            <a:endParaRPr lang="ru-RU" sz="1200" b="0" i="0" kern="1200" dirty="0" smtClean="0">
              <a:solidFill>
                <a:schemeClr val="tx1"/>
              </a:solidFill>
              <a:latin typeface="+mn-lt"/>
              <a:ea typeface="+mn-ea"/>
              <a:cs typeface="+mn-cs"/>
            </a:endParaRPr>
          </a:p>
          <a:p>
            <a:r>
              <a:rPr lang="ru-RU" sz="1200" b="0" i="0" kern="1200" dirty="0" smtClean="0">
                <a:solidFill>
                  <a:schemeClr val="tx1"/>
                </a:solidFill>
                <a:latin typeface="+mn-lt"/>
                <a:ea typeface="+mn-ea"/>
                <a:cs typeface="+mn-cs"/>
              </a:rPr>
              <a:t> </a:t>
            </a:r>
          </a:p>
          <a:p>
            <a:r>
              <a:rPr lang="ru-RU" sz="1200" b="0" i="0" kern="1200" dirty="0" smtClean="0">
                <a:solidFill>
                  <a:schemeClr val="tx1"/>
                </a:solidFill>
                <a:latin typeface="+mn-lt"/>
                <a:ea typeface="+mn-ea"/>
                <a:cs typeface="+mn-cs"/>
              </a:rPr>
              <a:t>Допустим, ваш корабль двигается с постоянной скоростью, равной половине скорости света (0.5c). Согласно СТО Эйнштейна, для вас это не имеет значения, вы даже не замечаете своего движения.</a:t>
            </a:r>
          </a:p>
          <a:p>
            <a:r>
              <a:rPr lang="ru-RU" sz="1200" b="0" i="0" kern="1200" dirty="0" smtClean="0">
                <a:solidFill>
                  <a:schemeClr val="tx1"/>
                </a:solidFill>
                <a:latin typeface="+mn-lt"/>
                <a:ea typeface="+mn-ea"/>
                <a:cs typeface="+mn-cs"/>
              </a:rPr>
              <a:t> </a:t>
            </a:r>
          </a:p>
          <a:p>
            <a:r>
              <a:rPr lang="ru-RU" sz="1200" b="0" i="0" kern="1200" dirty="0" smtClean="0">
                <a:solidFill>
                  <a:schemeClr val="tx1"/>
                </a:solidFill>
                <a:latin typeface="+mn-lt"/>
                <a:ea typeface="+mn-ea"/>
                <a:cs typeface="+mn-cs"/>
              </a:rPr>
              <a:t>Однако Герман, наблюдающий за вами с покоящегося звездолета, увидит совершенно другую картину. С его точки зрения, луч света пройдет по диагонали к зеркалу на потолке, отразится от него и по диагонали упадет на детектор.</a:t>
            </a:r>
          </a:p>
          <a:p>
            <a:r>
              <a:rPr lang="ru-RU" sz="1200" b="0" i="0" kern="1200" dirty="0" smtClean="0">
                <a:solidFill>
                  <a:schemeClr val="tx1"/>
                </a:solidFill>
                <a:latin typeface="+mn-lt"/>
                <a:ea typeface="+mn-ea"/>
                <a:cs typeface="+mn-cs"/>
              </a:rPr>
              <a:t> </a:t>
            </a:r>
          </a:p>
          <a:p>
            <a:r>
              <a:rPr lang="ru-RU" sz="1200" b="0" i="0" kern="1200" dirty="0" smtClean="0">
                <a:solidFill>
                  <a:schemeClr val="tx1"/>
                </a:solidFill>
                <a:latin typeface="+mn-lt"/>
                <a:ea typeface="+mn-ea"/>
                <a:cs typeface="+mn-cs"/>
              </a:rPr>
              <a:t>Другими словами, траектория луча света для вас и для Германа будет выглядеть по-разному и длина его будет различной. А стало быть и длительность времени, которое требуется лазерному лучу для прохождения расстояния к зеркалу и к детектору, будет вам казаться различным. </a:t>
            </a:r>
          </a:p>
          <a:p>
            <a:r>
              <a:rPr lang="ru-RU" sz="1200" b="0" i="0" kern="1200" dirty="0" smtClean="0">
                <a:solidFill>
                  <a:schemeClr val="tx1"/>
                </a:solidFill>
                <a:latin typeface="+mn-lt"/>
                <a:ea typeface="+mn-ea"/>
                <a:cs typeface="+mn-cs"/>
              </a:rPr>
              <a:t> </a:t>
            </a:r>
          </a:p>
          <a:p>
            <a:r>
              <a:rPr lang="ru-RU" sz="1200" b="0" i="0" kern="1200" dirty="0" smtClean="0">
                <a:solidFill>
                  <a:schemeClr val="tx1"/>
                </a:solidFill>
                <a:latin typeface="+mn-lt"/>
                <a:ea typeface="+mn-ea"/>
                <a:cs typeface="+mn-cs"/>
              </a:rPr>
              <a:t>Это явление называется замедлением времени: время на звездолете, движущимся с большой скоростью, с точки зрения наблюдателя на Земле течет значительно медленнее. </a:t>
            </a:r>
          </a:p>
          <a:p>
            <a:r>
              <a:rPr lang="ru-RU" sz="1200" b="0" i="0" kern="1200" dirty="0" smtClean="0">
                <a:solidFill>
                  <a:schemeClr val="tx1"/>
                </a:solidFill>
                <a:latin typeface="+mn-lt"/>
                <a:ea typeface="+mn-ea"/>
                <a:cs typeface="+mn-cs"/>
              </a:rPr>
              <a:t> </a:t>
            </a:r>
          </a:p>
          <a:p>
            <a:r>
              <a:rPr lang="ru-RU" sz="1200" b="0" i="0" kern="1200" dirty="0" smtClean="0">
                <a:solidFill>
                  <a:schemeClr val="tx1"/>
                </a:solidFill>
                <a:latin typeface="+mn-lt"/>
                <a:ea typeface="+mn-ea"/>
                <a:cs typeface="+mn-cs"/>
              </a:rPr>
              <a:t>Этот пример, равно как и множество других, наглядно демонстрирует неразрывную связь между пространством и временем. Эта связь явно проявляется для наблюдателя, только когда речь идет о больших скоростях, близких к скорости света.</a:t>
            </a:r>
          </a:p>
          <a:p>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endParaRPr lang="ru-RU" sz="1200" b="0" i="0" kern="1200" dirty="0" smtClean="0">
              <a:solidFill>
                <a:schemeClr val="tx1"/>
              </a:solidFill>
              <a:latin typeface="+mn-lt"/>
              <a:ea typeface="+mn-ea"/>
              <a:cs typeface="+mn-cs"/>
            </a:endParaRPr>
          </a:p>
          <a:p>
            <a:r>
              <a:rPr lang="ru-RU" dirty="0" smtClean="0"/>
              <a:t/>
            </a:r>
            <a:br>
              <a:rPr lang="ru-RU" dirty="0" smtClean="0"/>
            </a:br>
            <a:endParaRPr lang="ru-RU" sz="1200" b="0" i="0" kern="1200" dirty="0" smtClean="0">
              <a:solidFill>
                <a:schemeClr val="tx1"/>
              </a:solidFill>
              <a:latin typeface="+mn-lt"/>
              <a:ea typeface="+mn-ea"/>
              <a:cs typeface="+mn-cs"/>
            </a:endParaRPr>
          </a:p>
          <a:p>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err="1" smtClean="0">
                <a:solidFill>
                  <a:schemeClr val="tx1"/>
                </a:solidFill>
                <a:latin typeface="+mn-lt"/>
                <a:ea typeface="+mn-ea"/>
                <a:cs typeface="+mn-cs"/>
              </a:rPr>
              <a:t>Naked</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Science</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u="sng" kern="1200" dirty="0" smtClean="0">
                <a:solidFill>
                  <a:schemeClr val="tx1"/>
                </a:solidFill>
                <a:latin typeface="+mn-lt"/>
                <a:ea typeface="+mn-ea"/>
                <a:cs typeface="+mn-cs"/>
                <a:hlinkClick r:id="rId3"/>
              </a:rPr>
              <a:t>http://naked-science.ru/article/nakedscience/einsteins-special-relativity</a:t>
            </a:r>
            <a:endParaRPr lang="ru-RU" sz="1200" b="0" i="0" kern="1200" dirty="0" smtClean="0">
              <a:solidFill>
                <a:schemeClr val="tx1"/>
              </a:solidFill>
              <a:latin typeface="+mn-lt"/>
              <a:ea typeface="+mn-ea"/>
              <a:cs typeface="+mn-cs"/>
            </a:endParaRPr>
          </a:p>
          <a:p>
            <a:r>
              <a:rPr lang="ru-RU" dirty="0" smtClean="0"/>
              <a:t/>
            </a:r>
            <a:br>
              <a:rPr lang="ru-RU" dirty="0" smtClean="0"/>
            </a:br>
            <a:endParaRPr lang="ru-RU" sz="1200" b="0" i="0" kern="1200" dirty="0" smtClean="0">
              <a:solidFill>
                <a:schemeClr val="tx1"/>
              </a:solidFill>
              <a:latin typeface="+mn-lt"/>
              <a:ea typeface="+mn-ea"/>
              <a:cs typeface="+mn-cs"/>
            </a:endParaRPr>
          </a:p>
          <a:p>
            <a:r>
              <a:rPr lang="ru-RU" dirty="0" smtClean="0"/>
              <a:t/>
            </a:r>
            <a:br>
              <a:rPr lang="ru-RU" dirty="0" smtClean="0"/>
            </a:br>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6</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Для человека время определённо существует: мы просыпаемся утром, двигаемся вперёд во времени в течение дня и в какой-то момент ложимся спать, а во сне тоже продолжаем двигаться вперёд во времени.</a:t>
            </a:r>
          </a:p>
          <a:p>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7</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fontAlgn="base"/>
            <a:r>
              <a:rPr lang="ru-RU" sz="1200" b="0" i="0" kern="1200" dirty="0" smtClean="0">
                <a:solidFill>
                  <a:schemeClr val="tx1"/>
                </a:solidFill>
                <a:latin typeface="+mn-lt"/>
                <a:ea typeface="+mn-ea"/>
                <a:cs typeface="+mn-cs"/>
              </a:rPr>
              <a:t>Чуть больше 40 лет назад два гениальных физика Джон </a:t>
            </a:r>
            <a:r>
              <a:rPr lang="ru-RU" sz="1200" b="0" i="0" kern="1200" dirty="0" err="1" smtClean="0">
                <a:solidFill>
                  <a:schemeClr val="tx1"/>
                </a:solidFill>
                <a:latin typeface="+mn-lt"/>
                <a:ea typeface="+mn-ea"/>
                <a:cs typeface="+mn-cs"/>
              </a:rPr>
              <a:t>Уилер</a:t>
            </a:r>
            <a:r>
              <a:rPr lang="ru-RU" sz="1200" b="0" i="0" kern="1200" dirty="0" smtClean="0">
                <a:solidFill>
                  <a:schemeClr val="tx1"/>
                </a:solidFill>
                <a:latin typeface="+mn-lt"/>
                <a:ea typeface="+mn-ea"/>
                <a:cs typeface="+mn-cs"/>
              </a:rPr>
              <a:t> и </a:t>
            </a:r>
            <a:r>
              <a:rPr lang="ru-RU" sz="1200" b="0" i="0" kern="1200" dirty="0" err="1" smtClean="0">
                <a:solidFill>
                  <a:schemeClr val="tx1"/>
                </a:solidFill>
                <a:latin typeface="+mn-lt"/>
                <a:ea typeface="+mn-ea"/>
                <a:cs typeface="+mn-cs"/>
              </a:rPr>
              <a:t>Брайс-Де</a:t>
            </a:r>
            <a:r>
              <a:rPr lang="ru-RU" sz="1200" b="0" i="0" kern="1200" dirty="0" smtClean="0">
                <a:solidFill>
                  <a:schemeClr val="tx1"/>
                </a:solidFill>
                <a:latin typeface="+mn-lt"/>
                <a:ea typeface="+mn-ea"/>
                <a:cs typeface="+mn-cs"/>
              </a:rPr>
              <a:t> Витт разработали такое уравнение. Тем не менее, их открытие сразу показалось спорным, потому что если уравнение правильное, то такого понятия, как время, вообще не существует на самом фундаментальном уровне материи. чем больше мы углубляемся в мир атомов, протонов и фотонов, тем менее актуальным становится понятие времени.</a:t>
            </a:r>
          </a:p>
          <a:p>
            <a:r>
              <a:rPr lang="ru-RU" dirty="0" smtClean="0"/>
              <a:t/>
            </a:r>
            <a:br>
              <a:rPr lang="ru-RU" dirty="0" smtClean="0"/>
            </a:br>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8</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Мысленно зафиксировав Землю в какой-либо точке, мы не получим её такой же в любой другой точке. Поэтому можно ли говорить о том, что Земля прошла такой-то отрезок пути за такое-то время когда «той» Земли уже нет?</a:t>
            </a:r>
          </a:p>
          <a:p>
            <a:r>
              <a:rPr lang="ru-RU" sz="1200" b="0" i="0" kern="1200" dirty="0" smtClean="0">
                <a:solidFill>
                  <a:schemeClr val="tx1"/>
                </a:solidFill>
                <a:latin typeface="+mn-lt"/>
                <a:ea typeface="+mn-ea"/>
                <a:cs typeface="+mn-cs"/>
              </a:rPr>
              <a:t>Мы не можем вернуться «во вчера» Земли не потому, что время имеет одно направление, а потому, что «вчерашней» Земли уже нет. Она, как и всё в природе меняется постоянно.</a:t>
            </a:r>
          </a:p>
          <a:p>
            <a:r>
              <a:rPr lang="ru-RU" dirty="0" smtClean="0"/>
              <a:t/>
            </a:r>
            <a:br>
              <a:rPr lang="ru-RU" dirty="0" smtClean="0"/>
            </a:br>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10</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Наблюдатель, находящийся в средних широтах на Земле видит день и знает, что несколько часов назад была ночь. Из своего опыта он делает логичное заключение, что по прошествии нескольких часов ночь наступит снова.</a:t>
            </a:r>
          </a:p>
          <a:p>
            <a:r>
              <a:rPr lang="ru-RU" sz="1200" b="0" i="0" kern="1200" dirty="0" smtClean="0">
                <a:solidFill>
                  <a:schemeClr val="tx1"/>
                </a:solidFill>
                <a:latin typeface="+mn-lt"/>
                <a:ea typeface="+mn-ea"/>
                <a:cs typeface="+mn-cs"/>
              </a:rPr>
              <a:t>Отсюда он делает вывод о периодичности происходящих событий, и что они существуют во времени. Также для него периодически существуют во времени лето и весна, зима и осень.</a:t>
            </a:r>
          </a:p>
          <a:p>
            <a:r>
              <a:rPr lang="ru-RU" sz="1200" b="0" i="0" kern="1200" dirty="0" smtClean="0">
                <a:solidFill>
                  <a:schemeClr val="tx1"/>
                </a:solidFill>
                <a:latin typeface="+mn-lt"/>
                <a:ea typeface="+mn-ea"/>
                <a:cs typeface="+mn-cs"/>
              </a:rPr>
              <a:t>Но если этого наблюдателя поместить в космический корабль, летящий по орбите вокруг Солнца, то смены дня и ночи он наблюдать не будет. День у него всегда будет со стороны корабля, обращённой к Солнцу, и ночь на противоположной стороне. Периодичность в таком случае пропадает.</a:t>
            </a:r>
          </a:p>
          <a:p>
            <a:r>
              <a:rPr lang="ru-RU" sz="1200" b="0" i="0" kern="1200" dirty="0" smtClean="0">
                <a:solidFill>
                  <a:schemeClr val="tx1"/>
                </a:solidFill>
                <a:latin typeface="+mn-lt"/>
                <a:ea typeface="+mn-ea"/>
                <a:cs typeface="+mn-cs"/>
              </a:rPr>
              <a:t>Находясь на экваторе Земли, наблюдатель не сможет определить смены времен года. На экваторе их нет.</a:t>
            </a:r>
          </a:p>
          <a:p>
            <a:r>
              <a:rPr lang="ru-RU" sz="1200" b="0" i="0" kern="1200" dirty="0" smtClean="0">
                <a:solidFill>
                  <a:schemeClr val="tx1"/>
                </a:solidFill>
                <a:latin typeface="+mn-lt"/>
                <a:ea typeface="+mn-ea"/>
                <a:cs typeface="+mn-cs"/>
              </a:rPr>
              <a:t>Отсюда следует, что периодичность смены дня и ночи, а так же времён года не могут служить подтверждением объективно существующего времени.</a:t>
            </a:r>
          </a:p>
          <a:p>
            <a:r>
              <a:rPr lang="ru-RU" dirty="0" smtClean="0"/>
              <a:t/>
            </a:r>
            <a:br>
              <a:rPr lang="ru-RU" dirty="0" smtClean="0"/>
            </a:br>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11</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Звук существует в газовой среде, воде и твёрдых веществах в виде слабых механических возмущений. Субъективно оценивая продолжительность процесса звучания, мы отождествляем его со временем.</a:t>
            </a:r>
          </a:p>
          <a:p>
            <a:r>
              <a:rPr lang="ru-RU" sz="1200" b="0" i="0" kern="1200" dirty="0" smtClean="0">
                <a:solidFill>
                  <a:schemeClr val="tx1"/>
                </a:solidFill>
                <a:latin typeface="+mn-lt"/>
                <a:ea typeface="+mn-ea"/>
                <a:cs typeface="+mn-cs"/>
              </a:rPr>
              <a:t>На ближайшей соседке Земли, Луне нет воздуха, нет там и звука. Звука нет нигде во Вселенной. Поэтому, услышав звук, в воздухе находясь на Земле, делать вывод, что звук существует во времени логично, но субъективно.</a:t>
            </a:r>
          </a:p>
          <a:p>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12</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Общеизвестно, что всё живое на Земле живёт и развивается во времени. Всё имеет своё начало и конец. Зерно, посаженное в землю, прорастает и развивается. За какой промежуток времени росток достиг своей зрелости?</a:t>
            </a:r>
          </a:p>
          <a:p>
            <a:r>
              <a:rPr lang="ru-RU" sz="1200" b="0" i="0" kern="1200" dirty="0" smtClean="0">
                <a:solidFill>
                  <a:schemeClr val="tx1"/>
                </a:solidFill>
                <a:latin typeface="+mn-lt"/>
                <a:ea typeface="+mn-ea"/>
                <a:cs typeface="+mn-cs"/>
              </a:rPr>
              <a:t>Природа не ставит так вопрос. Всё живое растёт и развивается, сообразуясь с законами живой природы. Нельзя отрывать период с момента посадки зерна до его созревания от общего процесса жизни и полагать, что этот период и есть время.</a:t>
            </a:r>
          </a:p>
          <a:p>
            <a:r>
              <a:rPr lang="ru-RU" sz="1200" b="0" i="0" kern="1200" dirty="0" smtClean="0">
                <a:solidFill>
                  <a:schemeClr val="tx1"/>
                </a:solidFill>
                <a:latin typeface="+mn-lt"/>
                <a:ea typeface="+mn-ea"/>
                <a:cs typeface="+mn-cs"/>
              </a:rPr>
              <a:t>Этот период является частью общего процесса развития Земли, созревания почвы, посадки зерна, его созревания. Зерно затем упадёт в землю и даст новую жизнь, и так без конца.</a:t>
            </a:r>
          </a:p>
          <a:p>
            <a:r>
              <a:rPr lang="ru-RU" sz="1200" b="0" i="0" kern="1200" dirty="0" smtClean="0">
                <a:solidFill>
                  <a:schemeClr val="tx1"/>
                </a:solidFill>
                <a:latin typeface="+mn-lt"/>
                <a:ea typeface="+mn-ea"/>
                <a:cs typeface="+mn-cs"/>
              </a:rPr>
              <a:t>И здесь понятие времени выглядит субъективным. Заблуждение состоит в том, что процесс развития обосабливается и отождествляется со временем.</a:t>
            </a:r>
          </a:p>
          <a:p>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13</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Бытовое время .Возникновение его в сознании человека уходит в глубь веков, с ним удобно, и человечество всегда старалось держать его под контролем.</a:t>
            </a:r>
          </a:p>
          <a:p>
            <a:r>
              <a:rPr lang="ru-RU" sz="1200" b="0" i="0" kern="1200" dirty="0" smtClean="0">
                <a:solidFill>
                  <a:schemeClr val="tx1"/>
                </a:solidFill>
                <a:latin typeface="+mn-lt"/>
                <a:ea typeface="+mn-ea"/>
                <a:cs typeface="+mn-cs"/>
              </a:rPr>
              <a:t>Изобретали и строили всевозможные приборы: солнечные, водяные и песочные часы, маятниковые часы с гирей. Изобрели пружинные часы, хронометр, секундомер и, наконец, электронные и атомные часы. И все они заменяют нам то, чего нет в природе.</a:t>
            </a:r>
          </a:p>
          <a:p>
            <a:r>
              <a:rPr lang="ru-RU" sz="1200" b="0" i="0" kern="1200" dirty="0" smtClean="0">
                <a:solidFill>
                  <a:schemeClr val="tx1"/>
                </a:solidFill>
                <a:latin typeface="+mn-lt"/>
                <a:ea typeface="+mn-ea"/>
                <a:cs typeface="+mn-cs"/>
              </a:rPr>
              <a:t>На Руси не было понятия времени. Говорили так: встретимся на два лаптя. Это когда твоя тень будет равна длине двух твоих лаптей. Причём у людей разного роста и длина лаптя разная, но пропорциональна его росту. Получалось довольно точно, но лишь в солнечную погоду.</a:t>
            </a:r>
          </a:p>
          <a:p>
            <a:r>
              <a:rPr lang="ru-RU" dirty="0" smtClean="0"/>
              <a:t/>
            </a:r>
            <a:br>
              <a:rPr lang="ru-RU" dirty="0" smtClean="0"/>
            </a:br>
            <a:endParaRPr lang="ru-RU" dirty="0"/>
          </a:p>
        </p:txBody>
      </p:sp>
      <p:sp>
        <p:nvSpPr>
          <p:cNvPr id="4" name="Номер слайда 3"/>
          <p:cNvSpPr>
            <a:spLocks noGrp="1"/>
          </p:cNvSpPr>
          <p:nvPr>
            <p:ph type="sldNum" sz="quarter" idx="10"/>
          </p:nvPr>
        </p:nvSpPr>
        <p:spPr/>
        <p:txBody>
          <a:bodyPr/>
          <a:lstStyle/>
          <a:p>
            <a:fld id="{404A1782-179C-4CDE-8521-F6455E7DA219}" type="slidenum">
              <a:rPr lang="ru-RU" smtClean="0"/>
              <a:pPr/>
              <a:t>14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1" y="246889"/>
            <a:ext cx="8532055" cy="4647614"/>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7" y="325622"/>
            <a:ext cx="8306809" cy="233172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365155"/>
            <a:ext cx="7772400" cy="13716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2763774"/>
            <a:ext cx="7772400" cy="6858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15.05.2015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3737610"/>
            <a:ext cx="8183880" cy="78867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397764"/>
            <a:ext cx="8183880" cy="3140964"/>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400054"/>
            <a:ext cx="1981200" cy="394334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400052"/>
            <a:ext cx="5943600" cy="394335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3737610"/>
            <a:ext cx="8183880" cy="78867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397764"/>
            <a:ext cx="8183880" cy="3140964"/>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1" y="246889"/>
            <a:ext cx="8532055" cy="4647614"/>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7" y="325622"/>
            <a:ext cx="8306809" cy="3255997"/>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3696462"/>
            <a:ext cx="8183880" cy="507492"/>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4218363"/>
            <a:ext cx="8183880" cy="315468"/>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397764"/>
            <a:ext cx="3931920" cy="329184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397764"/>
            <a:ext cx="3931920" cy="329184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15.05.2015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3737610"/>
            <a:ext cx="8183880" cy="78867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434578"/>
            <a:ext cx="3931920" cy="59412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434578"/>
            <a:ext cx="3931920" cy="59412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085850"/>
            <a:ext cx="3931920" cy="261747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085850"/>
            <a:ext cx="3931920" cy="261747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15.05.2015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15.05.2015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1" y="246889"/>
            <a:ext cx="8532055" cy="4647614"/>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15.05.2015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400050"/>
            <a:ext cx="2971800" cy="6858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085852"/>
            <a:ext cx="2971800" cy="3154584"/>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3" y="697608"/>
            <a:ext cx="4626159" cy="35433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15.05.2015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1" y="246889"/>
            <a:ext cx="8532055" cy="4647614"/>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1" y="325622"/>
            <a:ext cx="2324605" cy="325755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3759042"/>
            <a:ext cx="8229600" cy="78867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400050"/>
            <a:ext cx="2240280" cy="315861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15.05.2015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326826"/>
            <a:ext cx="5925312" cy="325755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1" y="246889"/>
            <a:ext cx="8532055" cy="4647614"/>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7" y="325622"/>
            <a:ext cx="8306809" cy="41148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3739193"/>
            <a:ext cx="8183880" cy="78867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397764"/>
            <a:ext cx="8183880" cy="3140964"/>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4583907"/>
            <a:ext cx="2286000" cy="273844"/>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15.05.2015</a:t>
            </a:fld>
            <a:endParaRPr lang="ru-RU"/>
          </a:p>
        </p:txBody>
      </p:sp>
      <p:sp>
        <p:nvSpPr>
          <p:cNvPr id="18" name="Нижний колонтитул 17"/>
          <p:cNvSpPr>
            <a:spLocks noGrp="1"/>
          </p:cNvSpPr>
          <p:nvPr>
            <p:ph type="ftr" sz="quarter" idx="3"/>
          </p:nvPr>
        </p:nvSpPr>
        <p:spPr>
          <a:xfrm>
            <a:off x="6062328" y="4583907"/>
            <a:ext cx="2286000" cy="273844"/>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4583907"/>
            <a:ext cx="457200" cy="273844"/>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20.jpeg"/><Relationship Id="rId7"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11.jpeg"/><Relationship Id="rId10" Type="http://schemas.openxmlformats.org/officeDocument/2006/relationships/image" Target="../media/image25.jpeg"/><Relationship Id="rId4" Type="http://schemas.openxmlformats.org/officeDocument/2006/relationships/image" Target="../media/image10.jpeg"/><Relationship Id="rId9"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28.jpeg"/><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descr="распорядок-дня.jpg"/>
          <p:cNvPicPr>
            <a:picLocks noChangeAspect="1"/>
          </p:cNvPicPr>
          <p:nvPr/>
        </p:nvPicPr>
        <p:blipFill>
          <a:blip r:embed="rId2"/>
          <a:stretch>
            <a:fillRect/>
          </a:stretch>
        </p:blipFill>
        <p:spPr>
          <a:xfrm>
            <a:off x="0" y="0"/>
            <a:ext cx="9144000" cy="5143500"/>
          </a:xfrm>
          <a:prstGeom prst="rect">
            <a:avLst/>
          </a:prstGeom>
        </p:spPr>
      </p:pic>
      <p:sp>
        <p:nvSpPr>
          <p:cNvPr id="1025" name="Rectangle 1"/>
          <p:cNvSpPr>
            <a:spLocks noChangeArrowheads="1"/>
          </p:cNvSpPr>
          <p:nvPr/>
        </p:nvSpPr>
        <p:spPr bwMode="auto">
          <a:xfrm>
            <a:off x="0" y="1785932"/>
            <a:ext cx="184731"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6000" b="0" i="0" u="none" strike="noStrike" cap="none" normalizeH="0" dirty="0" smtClean="0">
              <a:ln>
                <a:noFill/>
              </a:ln>
              <a:solidFill>
                <a:schemeClr val="bg1"/>
              </a:solidFill>
              <a:effectLst/>
              <a:latin typeface="Arial" pitchFamily="34" charset="0"/>
              <a:cs typeface="Arial" pitchFamily="34" charset="0"/>
            </a:endParaRPr>
          </a:p>
        </p:txBody>
      </p:sp>
      <p:sp>
        <p:nvSpPr>
          <p:cNvPr id="6" name="Прямоугольник 5"/>
          <p:cNvSpPr/>
          <p:nvPr/>
        </p:nvSpPr>
        <p:spPr>
          <a:xfrm>
            <a:off x="142844" y="642924"/>
            <a:ext cx="8834471" cy="923330"/>
          </a:xfrm>
          <a:prstGeom prst="rect">
            <a:avLst/>
          </a:prstGeom>
          <a:ln>
            <a:solidFill>
              <a:schemeClr val="tx1">
                <a:lumMod val="95000"/>
                <a:lumOff val="5000"/>
              </a:schemeClr>
            </a:solidFill>
          </a:ln>
        </p:spPr>
        <p:style>
          <a:lnRef idx="0">
            <a:scrgbClr r="0" g="0" b="0"/>
          </a:lnRef>
          <a:fillRef idx="1003">
            <a:schemeClr val="dk2"/>
          </a:fillRef>
          <a:effectRef idx="0">
            <a:scrgbClr r="0" g="0" b="0"/>
          </a:effectRef>
          <a:fontRef idx="major"/>
        </p:style>
        <p:txBody>
          <a:bodyPr wrap="none" lIns="91440" tIns="45720" rIns="91440" bIns="45720">
            <a:spAutoFit/>
          </a:bodyPr>
          <a:lstStyle/>
          <a:p>
            <a:pPr algn="ct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onotype Corsiva" pitchFamily="66" charset="0"/>
                <a:cs typeface="Gisha" pitchFamily="34" charset="-79"/>
              </a:rPr>
              <a:t>Время  - величина постоянная…</a:t>
            </a:r>
            <a:endParaRPr lang="ru-RU"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onotype Corsiva" pitchFamily="66" charset="0"/>
              <a:cs typeface="Gisha" pitchFamily="34" charset="-79"/>
            </a:endParaRPr>
          </a:p>
        </p:txBody>
      </p:sp>
      <p:sp>
        <p:nvSpPr>
          <p:cNvPr id="8" name="TextBox 7"/>
          <p:cNvSpPr txBox="1"/>
          <p:nvPr/>
        </p:nvSpPr>
        <p:spPr>
          <a:xfrm>
            <a:off x="89235" y="3795886"/>
            <a:ext cx="8941687" cy="1200329"/>
          </a:xfrm>
          <a:prstGeom prst="rect">
            <a:avLst/>
          </a:prstGeom>
          <a:solidFill>
            <a:schemeClr val="accent1"/>
          </a:solidFill>
        </p:spPr>
        <p:txBody>
          <a:bodyPr wrap="square" rtlCol="0">
            <a:spAutoFit/>
          </a:bodyPr>
          <a:lstStyle/>
          <a:p>
            <a:r>
              <a:rPr lang="ru-RU" dirty="0" smtClean="0">
                <a:solidFill>
                  <a:schemeClr val="bg1"/>
                </a:solidFill>
              </a:rPr>
              <a:t>Исследовательская работа учащихся  4 класса «б» МАОУ СОШ № 31</a:t>
            </a:r>
          </a:p>
          <a:p>
            <a:r>
              <a:rPr lang="ru-RU" dirty="0" smtClean="0">
                <a:solidFill>
                  <a:schemeClr val="bg1"/>
                </a:solidFill>
              </a:rPr>
              <a:t>Виноградовой Надежды   </a:t>
            </a:r>
            <a:r>
              <a:rPr lang="ru-RU" dirty="0" err="1" smtClean="0">
                <a:solidFill>
                  <a:schemeClr val="bg1"/>
                </a:solidFill>
              </a:rPr>
              <a:t>Арифулина</a:t>
            </a:r>
            <a:r>
              <a:rPr lang="ru-RU" dirty="0" smtClean="0">
                <a:solidFill>
                  <a:schemeClr val="bg1"/>
                </a:solidFill>
              </a:rPr>
              <a:t> Тимура      Комаровой Марии</a:t>
            </a:r>
          </a:p>
          <a:p>
            <a:endParaRPr lang="ru-RU" dirty="0" smtClean="0">
              <a:solidFill>
                <a:schemeClr val="bg1"/>
              </a:solidFill>
            </a:endParaRPr>
          </a:p>
          <a:p>
            <a:r>
              <a:rPr lang="ru-RU" dirty="0" smtClean="0">
                <a:solidFill>
                  <a:schemeClr val="bg1"/>
                </a:solidFill>
              </a:rPr>
              <a:t>руководитель  В.Ю. </a:t>
            </a:r>
            <a:r>
              <a:rPr lang="ru-RU" dirty="0" err="1" smtClean="0">
                <a:solidFill>
                  <a:schemeClr val="bg1"/>
                </a:solidFill>
              </a:rPr>
              <a:t>Железнякова</a:t>
            </a:r>
            <a:endParaRPr lang="ru-RU"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143386"/>
            <a:ext cx="8183880" cy="788670"/>
          </a:xfrm>
        </p:spPr>
        <p:txBody>
          <a:bodyPr/>
          <a:lstStyle/>
          <a:p>
            <a:r>
              <a:rPr lang="ru-RU" dirty="0" smtClean="0"/>
              <a:t>Движение Земли во времени</a:t>
            </a:r>
            <a:endParaRPr lang="ru-RU" dirty="0"/>
          </a:p>
        </p:txBody>
      </p:sp>
      <p:pic>
        <p:nvPicPr>
          <p:cNvPr id="3" name="Рисунок 2" descr="1.jpg"/>
          <p:cNvPicPr>
            <a:picLocks noChangeAspect="1"/>
          </p:cNvPicPr>
          <p:nvPr/>
        </p:nvPicPr>
        <p:blipFill>
          <a:blip r:embed="rId3"/>
          <a:stretch>
            <a:fillRect/>
          </a:stretch>
        </p:blipFill>
        <p:spPr>
          <a:xfrm>
            <a:off x="428596" y="428610"/>
            <a:ext cx="3719563" cy="2786082"/>
          </a:xfrm>
          <a:prstGeom prst="rect">
            <a:avLst/>
          </a:prstGeom>
        </p:spPr>
      </p:pic>
      <p:sp>
        <p:nvSpPr>
          <p:cNvPr id="4" name="Прямоугольник 3"/>
          <p:cNvSpPr/>
          <p:nvPr/>
        </p:nvSpPr>
        <p:spPr>
          <a:xfrm>
            <a:off x="4214810" y="357172"/>
            <a:ext cx="4572000" cy="3785652"/>
          </a:xfrm>
          <a:prstGeom prst="rect">
            <a:avLst/>
          </a:prstGeom>
        </p:spPr>
        <p:txBody>
          <a:bodyPr>
            <a:spAutoFit/>
          </a:bodyPr>
          <a:lstStyle/>
          <a:p>
            <a:r>
              <a:rPr lang="ru-RU" sz="2400" dirty="0" smtClean="0"/>
              <a:t>В природе всё движется и постоянно изменяется. Планета Земля, пройдя отрезок пути по своей орбите, не только изменяет свои координаты в пространстве, но и изменяется сама. Она становится другой.</a:t>
            </a:r>
            <a:endParaRPr lang="ru-RU"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День и ночь. Времена года</a:t>
            </a:r>
            <a:endParaRPr lang="ru-RU" dirty="0"/>
          </a:p>
        </p:txBody>
      </p:sp>
      <p:pic>
        <p:nvPicPr>
          <p:cNvPr id="3" name="Рисунок 2" descr="вг.jpg"/>
          <p:cNvPicPr>
            <a:picLocks noChangeAspect="1"/>
          </p:cNvPicPr>
          <p:nvPr/>
        </p:nvPicPr>
        <p:blipFill>
          <a:blip r:embed="rId3"/>
          <a:stretch>
            <a:fillRect/>
          </a:stretch>
        </p:blipFill>
        <p:spPr>
          <a:xfrm rot="10800000">
            <a:off x="4429124" y="785800"/>
            <a:ext cx="4005684" cy="300039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4" name="Рисунок 3" descr="дин.jpg"/>
          <p:cNvPicPr>
            <a:picLocks noChangeAspect="1"/>
          </p:cNvPicPr>
          <p:nvPr/>
        </p:nvPicPr>
        <p:blipFill>
          <a:blip r:embed="rId4"/>
          <a:stretch>
            <a:fillRect/>
          </a:stretch>
        </p:blipFill>
        <p:spPr>
          <a:xfrm>
            <a:off x="714348" y="857237"/>
            <a:ext cx="3857652" cy="288951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00364" y="4000510"/>
            <a:ext cx="4214842" cy="788670"/>
          </a:xfrm>
        </p:spPr>
        <p:txBody>
          <a:bodyPr>
            <a:noAutofit/>
          </a:bodyPr>
          <a:lstStyle/>
          <a:p>
            <a:r>
              <a:rPr lang="ru-RU" sz="6600" dirty="0" smtClean="0"/>
              <a:t>Звук </a:t>
            </a:r>
            <a:endParaRPr lang="ru-RU" sz="6600" dirty="0"/>
          </a:p>
        </p:txBody>
      </p:sp>
      <p:pic>
        <p:nvPicPr>
          <p:cNvPr id="3" name="Рисунок 2" descr="з2.png"/>
          <p:cNvPicPr>
            <a:picLocks noChangeAspect="1"/>
          </p:cNvPicPr>
          <p:nvPr/>
        </p:nvPicPr>
        <p:blipFill>
          <a:blip r:embed="rId3"/>
          <a:stretch>
            <a:fillRect/>
          </a:stretch>
        </p:blipFill>
        <p:spPr>
          <a:xfrm>
            <a:off x="785786" y="1500180"/>
            <a:ext cx="2362200" cy="19335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 name="Рисунок 3" descr="з1.jpg"/>
          <p:cNvPicPr>
            <a:picLocks noChangeAspect="1"/>
          </p:cNvPicPr>
          <p:nvPr/>
        </p:nvPicPr>
        <p:blipFill>
          <a:blip r:embed="rId4"/>
          <a:stretch>
            <a:fillRect/>
          </a:stretch>
        </p:blipFill>
        <p:spPr>
          <a:xfrm>
            <a:off x="4786314" y="571486"/>
            <a:ext cx="2476500" cy="1847850"/>
          </a:xfrm>
          <a:prstGeom prst="rect">
            <a:avLst/>
          </a:prstGeom>
          <a:ln>
            <a:noFill/>
          </a:ln>
          <a:effectLst>
            <a:softEdge rad="112500"/>
          </a:effectLst>
        </p:spPr>
      </p:pic>
      <p:pic>
        <p:nvPicPr>
          <p:cNvPr id="5" name="Рисунок 4" descr="з3.jpg"/>
          <p:cNvPicPr>
            <a:picLocks noChangeAspect="1"/>
          </p:cNvPicPr>
          <p:nvPr/>
        </p:nvPicPr>
        <p:blipFill>
          <a:blip r:embed="rId5"/>
          <a:stretch>
            <a:fillRect/>
          </a:stretch>
        </p:blipFill>
        <p:spPr>
          <a:xfrm>
            <a:off x="5429256" y="2143122"/>
            <a:ext cx="2466975" cy="18478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6000" dirty="0" smtClean="0"/>
              <a:t>Живая природа</a:t>
            </a:r>
            <a:endParaRPr lang="ru-RU" sz="6000" dirty="0"/>
          </a:p>
        </p:txBody>
      </p:sp>
      <p:pic>
        <p:nvPicPr>
          <p:cNvPr id="3" name="Рисунок 2" descr="жп.jpg"/>
          <p:cNvPicPr>
            <a:picLocks noChangeAspect="1"/>
          </p:cNvPicPr>
          <p:nvPr/>
        </p:nvPicPr>
        <p:blipFill>
          <a:blip r:embed="rId3"/>
          <a:stretch>
            <a:fillRect/>
          </a:stretch>
        </p:blipFill>
        <p:spPr>
          <a:xfrm>
            <a:off x="571472" y="428610"/>
            <a:ext cx="3500462" cy="2621968"/>
          </a:xfrm>
          <a:prstGeom prst="rect">
            <a:avLst/>
          </a:prstGeom>
          <a:ln>
            <a:noFill/>
          </a:ln>
          <a:effectLst>
            <a:outerShdw blurRad="292100" dist="139700" dir="2700000" algn="tl" rotWithShape="0">
              <a:srgbClr val="333333">
                <a:alpha val="65000"/>
              </a:srgbClr>
            </a:outerShdw>
          </a:effectLst>
        </p:spPr>
      </p:pic>
      <p:pic>
        <p:nvPicPr>
          <p:cNvPr id="4" name="Рисунок 3" descr="пс.jpg"/>
          <p:cNvPicPr>
            <a:picLocks noChangeAspect="1"/>
          </p:cNvPicPr>
          <p:nvPr/>
        </p:nvPicPr>
        <p:blipFill>
          <a:blip r:embed="rId4"/>
          <a:stretch>
            <a:fillRect/>
          </a:stretch>
        </p:blipFill>
        <p:spPr>
          <a:xfrm>
            <a:off x="4500561" y="1285866"/>
            <a:ext cx="3830863" cy="235745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48" y="4000510"/>
            <a:ext cx="3211824" cy="788670"/>
          </a:xfrm>
        </p:spPr>
        <p:txBody>
          <a:bodyPr>
            <a:noAutofit/>
          </a:bodyPr>
          <a:lstStyle/>
          <a:p>
            <a:r>
              <a:rPr lang="ru-RU" sz="7200" dirty="0" smtClean="0"/>
              <a:t>Часы </a:t>
            </a:r>
            <a:endParaRPr lang="ru-RU" sz="7200" dirty="0"/>
          </a:p>
        </p:txBody>
      </p:sp>
      <p:pic>
        <p:nvPicPr>
          <p:cNvPr id="3" name="Рисунок 2" descr="03-620x387.jpg"/>
          <p:cNvPicPr>
            <a:picLocks noChangeAspect="1"/>
          </p:cNvPicPr>
          <p:nvPr/>
        </p:nvPicPr>
        <p:blipFill>
          <a:blip r:embed="rId3" cstate="print"/>
          <a:stretch>
            <a:fillRect/>
          </a:stretch>
        </p:blipFill>
        <p:spPr>
          <a:xfrm>
            <a:off x="428596" y="357172"/>
            <a:ext cx="1400166" cy="1271073"/>
          </a:xfrm>
          <a:prstGeom prst="rect">
            <a:avLst/>
          </a:prstGeom>
        </p:spPr>
      </p:pic>
      <p:pic>
        <p:nvPicPr>
          <p:cNvPr id="4" name="Рисунок 3" descr="ач1.jpg"/>
          <p:cNvPicPr>
            <a:picLocks noChangeAspect="1"/>
          </p:cNvPicPr>
          <p:nvPr/>
        </p:nvPicPr>
        <p:blipFill>
          <a:blip r:embed="rId4"/>
          <a:stretch>
            <a:fillRect/>
          </a:stretch>
        </p:blipFill>
        <p:spPr>
          <a:xfrm>
            <a:off x="357158" y="3000378"/>
            <a:ext cx="1939021" cy="1085852"/>
          </a:xfrm>
          <a:prstGeom prst="rect">
            <a:avLst/>
          </a:prstGeom>
        </p:spPr>
      </p:pic>
      <p:pic>
        <p:nvPicPr>
          <p:cNvPr id="5" name="Рисунок 4" descr="а.jpg"/>
          <p:cNvPicPr>
            <a:picLocks noChangeAspect="1"/>
          </p:cNvPicPr>
          <p:nvPr/>
        </p:nvPicPr>
        <p:blipFill>
          <a:blip r:embed="rId5"/>
          <a:stretch>
            <a:fillRect/>
          </a:stretch>
        </p:blipFill>
        <p:spPr>
          <a:xfrm>
            <a:off x="1714480" y="285734"/>
            <a:ext cx="2371732" cy="1299365"/>
          </a:xfrm>
          <a:prstGeom prst="rect">
            <a:avLst/>
          </a:prstGeom>
        </p:spPr>
      </p:pic>
      <p:pic>
        <p:nvPicPr>
          <p:cNvPr id="6" name="Рисунок 5" descr="ч2.jpg"/>
          <p:cNvPicPr>
            <a:picLocks noChangeAspect="1"/>
          </p:cNvPicPr>
          <p:nvPr/>
        </p:nvPicPr>
        <p:blipFill>
          <a:blip r:embed="rId6"/>
          <a:stretch>
            <a:fillRect/>
          </a:stretch>
        </p:blipFill>
        <p:spPr>
          <a:xfrm>
            <a:off x="5572132" y="2071684"/>
            <a:ext cx="2015876" cy="1490667"/>
          </a:xfrm>
          <a:prstGeom prst="rect">
            <a:avLst/>
          </a:prstGeom>
        </p:spPr>
      </p:pic>
      <p:pic>
        <p:nvPicPr>
          <p:cNvPr id="7" name="Рисунок 6" descr="ч4.jpg"/>
          <p:cNvPicPr>
            <a:picLocks noChangeAspect="1"/>
          </p:cNvPicPr>
          <p:nvPr/>
        </p:nvPicPr>
        <p:blipFill>
          <a:blip r:embed="rId7"/>
          <a:stretch>
            <a:fillRect/>
          </a:stretch>
        </p:blipFill>
        <p:spPr>
          <a:xfrm>
            <a:off x="4214810" y="285734"/>
            <a:ext cx="2381267" cy="1428760"/>
          </a:xfrm>
          <a:prstGeom prst="rect">
            <a:avLst/>
          </a:prstGeom>
        </p:spPr>
      </p:pic>
      <p:pic>
        <p:nvPicPr>
          <p:cNvPr id="8" name="Рисунок 7" descr="ч3.jpg"/>
          <p:cNvPicPr>
            <a:picLocks noChangeAspect="1"/>
          </p:cNvPicPr>
          <p:nvPr/>
        </p:nvPicPr>
        <p:blipFill>
          <a:blip r:embed="rId8"/>
          <a:stretch>
            <a:fillRect/>
          </a:stretch>
        </p:blipFill>
        <p:spPr>
          <a:xfrm>
            <a:off x="6572264" y="357172"/>
            <a:ext cx="1901101" cy="1423991"/>
          </a:xfrm>
          <a:prstGeom prst="rect">
            <a:avLst/>
          </a:prstGeom>
        </p:spPr>
      </p:pic>
      <p:pic>
        <p:nvPicPr>
          <p:cNvPr id="9" name="Рисунок 8" descr="ч1.jpg"/>
          <p:cNvPicPr>
            <a:picLocks noChangeAspect="1"/>
          </p:cNvPicPr>
          <p:nvPr/>
        </p:nvPicPr>
        <p:blipFill>
          <a:blip r:embed="rId9"/>
          <a:stretch>
            <a:fillRect/>
          </a:stretch>
        </p:blipFill>
        <p:spPr>
          <a:xfrm>
            <a:off x="357158" y="1643056"/>
            <a:ext cx="1857388" cy="1157598"/>
          </a:xfrm>
          <a:prstGeom prst="rect">
            <a:avLst/>
          </a:prstGeom>
        </p:spPr>
      </p:pic>
      <p:pic>
        <p:nvPicPr>
          <p:cNvPr id="10" name="Рисунок 9" descr="ч5.jpg"/>
          <p:cNvPicPr>
            <a:picLocks noChangeAspect="1"/>
          </p:cNvPicPr>
          <p:nvPr/>
        </p:nvPicPr>
        <p:blipFill>
          <a:blip r:embed="rId10"/>
          <a:stretch>
            <a:fillRect/>
          </a:stretch>
        </p:blipFill>
        <p:spPr>
          <a:xfrm>
            <a:off x="7286644" y="1785932"/>
            <a:ext cx="1428760" cy="2827441"/>
          </a:xfrm>
          <a:prstGeom prst="rect">
            <a:avLst/>
          </a:prstGeom>
        </p:spPr>
      </p:pic>
      <p:sp>
        <p:nvSpPr>
          <p:cNvPr id="11" name="Прямоугольник 10"/>
          <p:cNvSpPr/>
          <p:nvPr/>
        </p:nvSpPr>
        <p:spPr>
          <a:xfrm>
            <a:off x="2285984" y="1857370"/>
            <a:ext cx="3571884" cy="2585323"/>
          </a:xfrm>
          <a:prstGeom prst="rect">
            <a:avLst/>
          </a:prstGeom>
        </p:spPr>
        <p:txBody>
          <a:bodyPr wrap="square">
            <a:spAutoFit/>
          </a:bodyPr>
          <a:lstStyle/>
          <a:p>
            <a:r>
              <a:rPr lang="ru-RU" dirty="0" smtClean="0"/>
              <a:t>Ричард Фейнман (1918-1988), американский физик-теоретик, один из основателей квантовой электродинамики придерживался определения: время — это</a:t>
            </a:r>
          </a:p>
          <a:p>
            <a:endParaRPr lang="ru-RU" dirty="0" smtClean="0"/>
          </a:p>
          <a:p>
            <a:r>
              <a:rPr lang="ru-RU" dirty="0" smtClean="0"/>
              <a:t>просто </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7268" y="4143386"/>
            <a:ext cx="7926732" cy="788670"/>
          </a:xfrm>
        </p:spPr>
        <p:txBody>
          <a:bodyPr>
            <a:noAutofit/>
          </a:bodyPr>
          <a:lstStyle/>
          <a:p>
            <a:r>
              <a:rPr lang="ru-RU" sz="6000" dirty="0" smtClean="0"/>
              <a:t>Из прошлого в будущее</a:t>
            </a:r>
            <a:endParaRPr lang="ru-RU" sz="6000" dirty="0"/>
          </a:p>
        </p:txBody>
      </p:sp>
      <p:pic>
        <p:nvPicPr>
          <p:cNvPr id="3" name="Рисунок 2" descr="пр.jpg"/>
          <p:cNvPicPr>
            <a:picLocks noChangeAspect="1"/>
          </p:cNvPicPr>
          <p:nvPr/>
        </p:nvPicPr>
        <p:blipFill>
          <a:blip r:embed="rId3"/>
          <a:stretch>
            <a:fillRect/>
          </a:stretch>
        </p:blipFill>
        <p:spPr>
          <a:xfrm>
            <a:off x="428596" y="357172"/>
            <a:ext cx="2714644" cy="2714644"/>
          </a:xfrm>
          <a:prstGeom prst="rect">
            <a:avLst/>
          </a:prstGeom>
        </p:spPr>
      </p:pic>
      <p:pic>
        <p:nvPicPr>
          <p:cNvPr id="4" name="Рисунок 3" descr="пр1.jpg"/>
          <p:cNvPicPr>
            <a:picLocks noChangeAspect="1"/>
          </p:cNvPicPr>
          <p:nvPr/>
        </p:nvPicPr>
        <p:blipFill>
          <a:blip r:embed="rId4"/>
          <a:stretch>
            <a:fillRect/>
          </a:stretch>
        </p:blipFill>
        <p:spPr>
          <a:xfrm>
            <a:off x="3428992" y="1357304"/>
            <a:ext cx="1866900" cy="2447925"/>
          </a:xfrm>
          <a:prstGeom prst="rect">
            <a:avLst/>
          </a:prstGeom>
        </p:spPr>
      </p:pic>
      <p:pic>
        <p:nvPicPr>
          <p:cNvPr id="5" name="Рисунок 4" descr="пр2.jpg"/>
          <p:cNvPicPr>
            <a:picLocks noChangeAspect="1"/>
          </p:cNvPicPr>
          <p:nvPr/>
        </p:nvPicPr>
        <p:blipFill>
          <a:blip r:embed="rId5"/>
          <a:stretch>
            <a:fillRect/>
          </a:stretch>
        </p:blipFill>
        <p:spPr>
          <a:xfrm>
            <a:off x="5429256" y="500048"/>
            <a:ext cx="3229962" cy="241935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7200" dirty="0" smtClean="0"/>
              <a:t>Самолет </a:t>
            </a:r>
            <a:endParaRPr lang="ru-RU" sz="7200" dirty="0"/>
          </a:p>
        </p:txBody>
      </p:sp>
      <p:sp>
        <p:nvSpPr>
          <p:cNvPr id="3" name="Прямоугольник 2"/>
          <p:cNvSpPr/>
          <p:nvPr/>
        </p:nvSpPr>
        <p:spPr>
          <a:xfrm>
            <a:off x="4000496" y="2857502"/>
            <a:ext cx="4572000" cy="1754326"/>
          </a:xfrm>
          <a:prstGeom prst="rect">
            <a:avLst/>
          </a:prstGeom>
        </p:spPr>
        <p:txBody>
          <a:bodyPr>
            <a:spAutoFit/>
          </a:bodyPr>
          <a:lstStyle/>
          <a:p>
            <a:r>
              <a:rPr lang="ru-RU" dirty="0" smtClean="0"/>
              <a:t>В небе с рёвом пролетел самолёт. Наблюдатель на земле полагает, что пока самолёт летел из одной точки неба в другую, прошло время. Такова нормальная повседневная оценка события.</a:t>
            </a:r>
            <a:endParaRPr lang="ru-RU" dirty="0"/>
          </a:p>
        </p:txBody>
      </p:sp>
      <p:pic>
        <p:nvPicPr>
          <p:cNvPr id="4" name="Рисунок 3" descr="с.jpg"/>
          <p:cNvPicPr>
            <a:picLocks noChangeAspect="1"/>
          </p:cNvPicPr>
          <p:nvPr/>
        </p:nvPicPr>
        <p:blipFill>
          <a:blip r:embed="rId3"/>
          <a:stretch>
            <a:fillRect/>
          </a:stretch>
        </p:blipFill>
        <p:spPr>
          <a:xfrm>
            <a:off x="571472" y="428609"/>
            <a:ext cx="4286280" cy="240031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4414" y="4143386"/>
            <a:ext cx="8183880" cy="788670"/>
          </a:xfrm>
        </p:spPr>
        <p:txBody>
          <a:bodyPr>
            <a:noAutofit/>
          </a:bodyPr>
          <a:lstStyle/>
          <a:p>
            <a:r>
              <a:rPr lang="ru-RU" sz="6000" dirty="0" smtClean="0"/>
              <a:t>На бытовом уровне </a:t>
            </a:r>
            <a:endParaRPr lang="ru-RU" sz="6000" dirty="0"/>
          </a:p>
        </p:txBody>
      </p:sp>
      <p:sp>
        <p:nvSpPr>
          <p:cNvPr id="3" name="Прямоугольник 2"/>
          <p:cNvSpPr/>
          <p:nvPr/>
        </p:nvSpPr>
        <p:spPr>
          <a:xfrm>
            <a:off x="4143372" y="785800"/>
            <a:ext cx="4572000" cy="3139321"/>
          </a:xfrm>
          <a:prstGeom prst="rect">
            <a:avLst/>
          </a:prstGeom>
        </p:spPr>
        <p:txBody>
          <a:bodyPr>
            <a:spAutoFit/>
          </a:bodyPr>
          <a:lstStyle/>
          <a:p>
            <a:r>
              <a:rPr lang="ru-RU" dirty="0" smtClean="0"/>
              <a:t>Сел человек на диван, посмотрел телевизор и встал с дивана. Между «сел» и «встал» прошло время, полагает человек. Он вышел на улицу и перешёл на другую сторону. Пока он переходил улицу, прошло время, рассуждает человек.</a:t>
            </a:r>
          </a:p>
          <a:p>
            <a:r>
              <a:rPr lang="ru-RU" dirty="0" smtClean="0"/>
              <a:t>Непрерывный процесс жизни человек неосознанно дробит на отдельные события и промежуток между ними воспринимает как время.</a:t>
            </a:r>
            <a:endParaRPr lang="ru-RU" dirty="0"/>
          </a:p>
        </p:txBody>
      </p:sp>
      <p:pic>
        <p:nvPicPr>
          <p:cNvPr id="4" name="Рисунок 3" descr="т.jpg"/>
          <p:cNvPicPr>
            <a:picLocks noChangeAspect="1"/>
          </p:cNvPicPr>
          <p:nvPr/>
        </p:nvPicPr>
        <p:blipFill>
          <a:blip r:embed="rId3"/>
          <a:stretch>
            <a:fillRect/>
          </a:stretch>
        </p:blipFill>
        <p:spPr>
          <a:xfrm>
            <a:off x="428596" y="785800"/>
            <a:ext cx="3659531" cy="242889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071948"/>
            <a:ext cx="3854766" cy="788670"/>
          </a:xfrm>
        </p:spPr>
        <p:txBody>
          <a:bodyPr>
            <a:noAutofit/>
          </a:bodyPr>
          <a:lstStyle/>
          <a:p>
            <a:r>
              <a:rPr lang="ru-RU" sz="8000" dirty="0" smtClean="0"/>
              <a:t>Труба </a:t>
            </a:r>
            <a:endParaRPr lang="ru-RU" sz="8000" dirty="0"/>
          </a:p>
        </p:txBody>
      </p:sp>
      <p:pic>
        <p:nvPicPr>
          <p:cNvPr id="4" name="Рисунок 3" descr="тр.jpg"/>
          <p:cNvPicPr>
            <a:picLocks noChangeAspect="1"/>
          </p:cNvPicPr>
          <p:nvPr/>
        </p:nvPicPr>
        <p:blipFill>
          <a:blip r:embed="rId3"/>
          <a:stretch>
            <a:fillRect/>
          </a:stretch>
        </p:blipFill>
        <p:spPr>
          <a:xfrm>
            <a:off x="428596" y="428610"/>
            <a:ext cx="4000528" cy="2985009"/>
          </a:xfrm>
          <a:prstGeom prst="rect">
            <a:avLst/>
          </a:prstGeom>
        </p:spPr>
      </p:pic>
      <p:sp>
        <p:nvSpPr>
          <p:cNvPr id="5" name="Прямоугольник 4"/>
          <p:cNvSpPr/>
          <p:nvPr/>
        </p:nvSpPr>
        <p:spPr>
          <a:xfrm>
            <a:off x="4929190" y="428610"/>
            <a:ext cx="3714744" cy="3970318"/>
          </a:xfrm>
          <a:prstGeom prst="rect">
            <a:avLst/>
          </a:prstGeom>
        </p:spPr>
        <p:txBody>
          <a:bodyPr wrap="square">
            <a:spAutoFit/>
          </a:bodyPr>
          <a:lstStyle/>
          <a:p>
            <a:r>
              <a:rPr lang="ru-RU" dirty="0" smtClean="0"/>
              <a:t>В Сибири построили нефтяной трубопровод длиной несколько сотен километров. В него стали закачивать нефть. На другом конце нефтепровода нефть будет нескоро. Мы говорим, </a:t>
            </a:r>
            <a:r>
              <a:rPr lang="ru-RU" u="sng" dirty="0" smtClean="0"/>
              <a:t>что должно пройти время</a:t>
            </a:r>
            <a:r>
              <a:rPr lang="ru-RU" dirty="0" smtClean="0"/>
              <a:t>, пока нефть появится у потребителя. Вот аргумент, говорящий в пользу существования времени. Но не будем спешить.</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Ньютон о времени</a:t>
            </a:r>
            <a:endParaRPr lang="ru-RU" dirty="0"/>
          </a:p>
        </p:txBody>
      </p:sp>
      <p:sp>
        <p:nvSpPr>
          <p:cNvPr id="3" name="Прямоугольник 2"/>
          <p:cNvSpPr/>
          <p:nvPr/>
        </p:nvSpPr>
        <p:spPr>
          <a:xfrm>
            <a:off x="4000496" y="357172"/>
            <a:ext cx="4572000" cy="3970318"/>
          </a:xfrm>
          <a:prstGeom prst="rect">
            <a:avLst/>
          </a:prstGeom>
        </p:spPr>
        <p:txBody>
          <a:bodyPr>
            <a:spAutoFit/>
          </a:bodyPr>
          <a:lstStyle/>
          <a:p>
            <a:r>
              <a:rPr lang="ru-RU" dirty="0" smtClean="0"/>
              <a:t>Исаак Ньютон в своих «Математических началах» 1687 года различает:</a:t>
            </a:r>
          </a:p>
          <a:p>
            <a:endParaRPr lang="ru-RU" dirty="0" smtClean="0"/>
          </a:p>
          <a:p>
            <a:pPr marL="342900" indent="-342900">
              <a:buAutoNum type="arabicPeriod"/>
            </a:pPr>
            <a:r>
              <a:rPr lang="ru-RU" dirty="0" smtClean="0"/>
              <a:t>Абсолютное, истинное, математическое время, иначе называемое длительностью.</a:t>
            </a:r>
          </a:p>
          <a:p>
            <a:pPr marL="342900" indent="-342900">
              <a:buAutoNum type="arabicPeriod"/>
            </a:pPr>
            <a:endParaRPr lang="ru-RU" dirty="0" smtClean="0"/>
          </a:p>
          <a:p>
            <a:pPr marL="342900" indent="-342900">
              <a:buAutoNum type="arabicPeriod"/>
            </a:pPr>
            <a:endParaRPr lang="ru-RU" dirty="0" smtClean="0"/>
          </a:p>
          <a:p>
            <a:r>
              <a:rPr lang="ru-RU" dirty="0" smtClean="0"/>
              <a:t>2. Относительное, кажущееся или обыденное, время — это мера продолжительности, употребляемая в обыденной жизни: час, день, месяц, год.</a:t>
            </a:r>
            <a:endParaRPr lang="ru-RU" dirty="0"/>
          </a:p>
        </p:txBody>
      </p:sp>
      <p:pic>
        <p:nvPicPr>
          <p:cNvPr id="4" name="Рисунок 3" descr="ньютон.jpg"/>
          <p:cNvPicPr>
            <a:picLocks noChangeAspect="1"/>
          </p:cNvPicPr>
          <p:nvPr/>
        </p:nvPicPr>
        <p:blipFill>
          <a:blip r:embed="rId3"/>
          <a:stretch>
            <a:fillRect/>
          </a:stretch>
        </p:blipFill>
        <p:spPr>
          <a:xfrm>
            <a:off x="571472" y="500048"/>
            <a:ext cx="3398553" cy="300039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TextBox 2"/>
          <p:cNvSpPr txBox="1"/>
          <p:nvPr/>
        </p:nvSpPr>
        <p:spPr>
          <a:xfrm>
            <a:off x="714348" y="2000246"/>
            <a:ext cx="7669087" cy="861774"/>
          </a:xfrm>
          <a:prstGeom prst="rect">
            <a:avLst/>
          </a:prstGeom>
          <a:noFill/>
        </p:spPr>
        <p:txBody>
          <a:bodyPr wrap="none" rtlCol="0">
            <a:spAutoFit/>
          </a:bodyPr>
          <a:lstStyle/>
          <a:p>
            <a:r>
              <a:rPr lang="ru-RU" sz="3200" dirty="0" smtClean="0"/>
              <a:t>Гипотеза</a:t>
            </a:r>
            <a:r>
              <a:rPr lang="ru-RU" dirty="0" smtClean="0"/>
              <a:t>: возможно, время не является величиной</a:t>
            </a:r>
          </a:p>
          <a:p>
            <a:r>
              <a:rPr lang="ru-RU" dirty="0" smtClean="0"/>
              <a:t> постоянной, и его течение меняется от каких-то причин. </a:t>
            </a:r>
            <a:endParaRPr lang="ru-RU" dirty="0"/>
          </a:p>
        </p:txBody>
      </p:sp>
      <p:sp>
        <p:nvSpPr>
          <p:cNvPr id="4" name="TextBox 3"/>
          <p:cNvSpPr txBox="1"/>
          <p:nvPr/>
        </p:nvSpPr>
        <p:spPr>
          <a:xfrm>
            <a:off x="642910" y="642924"/>
            <a:ext cx="8068234" cy="1138773"/>
          </a:xfrm>
          <a:prstGeom prst="rect">
            <a:avLst/>
          </a:prstGeom>
          <a:noFill/>
        </p:spPr>
        <p:txBody>
          <a:bodyPr wrap="none" rtlCol="0">
            <a:spAutoFit/>
          </a:bodyPr>
          <a:lstStyle/>
          <a:p>
            <a:r>
              <a:rPr lang="ru-RU" sz="3200" dirty="0" smtClean="0"/>
              <a:t>Проблема</a:t>
            </a:r>
            <a:r>
              <a:rPr lang="ru-RU" dirty="0" smtClean="0"/>
              <a:t> : мы заметили, что иногда время пролетает</a:t>
            </a:r>
          </a:p>
          <a:p>
            <a:r>
              <a:rPr lang="ru-RU" dirty="0" smtClean="0"/>
              <a:t> незаметно ( при общении с интересными людьми, занятии </a:t>
            </a:r>
          </a:p>
          <a:p>
            <a:r>
              <a:rPr lang="ru-RU" dirty="0" smtClean="0"/>
              <a:t>любимым делом), а иногда тянется ( в ожидании чего- либо).</a:t>
            </a:r>
            <a:endParaRPr lang="ru-RU" dirty="0"/>
          </a:p>
        </p:txBody>
      </p:sp>
      <p:sp>
        <p:nvSpPr>
          <p:cNvPr id="5" name="TextBox 4"/>
          <p:cNvSpPr txBox="1"/>
          <p:nvPr/>
        </p:nvSpPr>
        <p:spPr>
          <a:xfrm>
            <a:off x="571472" y="3429006"/>
            <a:ext cx="8182048" cy="800219"/>
          </a:xfrm>
          <a:prstGeom prst="rect">
            <a:avLst/>
          </a:prstGeom>
          <a:noFill/>
        </p:spPr>
        <p:txBody>
          <a:bodyPr wrap="none" rtlCol="0">
            <a:spAutoFit/>
          </a:bodyPr>
          <a:lstStyle/>
          <a:p>
            <a:r>
              <a:rPr lang="ru-RU" sz="2800" dirty="0" smtClean="0"/>
              <a:t>Цель исследования: </a:t>
            </a:r>
            <a:r>
              <a:rPr lang="ru-RU" dirty="0" smtClean="0"/>
              <a:t>выяснить, для чего существует</a:t>
            </a:r>
          </a:p>
          <a:p>
            <a:r>
              <a:rPr lang="ru-RU" dirty="0" smtClean="0"/>
              <a:t> понятие «время» и является ли оно постоянным и неизменным.</a:t>
            </a:r>
            <a:endParaRPr lang="ru-RU"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Прямоугольник 2"/>
          <p:cNvSpPr/>
          <p:nvPr/>
        </p:nvSpPr>
        <p:spPr>
          <a:xfrm>
            <a:off x="4071934" y="428610"/>
            <a:ext cx="4572064" cy="3970318"/>
          </a:xfrm>
          <a:prstGeom prst="rect">
            <a:avLst/>
          </a:prstGeom>
        </p:spPr>
        <p:txBody>
          <a:bodyPr wrap="square">
            <a:spAutoFit/>
          </a:bodyPr>
          <a:lstStyle/>
          <a:p>
            <a:r>
              <a:rPr lang="ru-RU" sz="2800" dirty="0" smtClean="0"/>
              <a:t>Философ </a:t>
            </a:r>
          </a:p>
          <a:p>
            <a:r>
              <a:rPr lang="ru-RU" sz="2800" dirty="0" smtClean="0"/>
              <a:t>Эммануил Кант</a:t>
            </a:r>
          </a:p>
          <a:p>
            <a:r>
              <a:rPr lang="ru-RU" sz="2800" dirty="0" smtClean="0"/>
              <a:t> </a:t>
            </a:r>
            <a:r>
              <a:rPr lang="ru-RU" dirty="0" smtClean="0"/>
              <a:t>(1724-1804) </a:t>
            </a:r>
          </a:p>
          <a:p>
            <a:r>
              <a:rPr lang="ru-RU" sz="2400" dirty="0" smtClean="0"/>
              <a:t>утверждал, </a:t>
            </a:r>
          </a:p>
          <a:p>
            <a:r>
              <a:rPr lang="ru-RU" sz="2400" dirty="0" smtClean="0"/>
              <a:t>что времени как такового вообще не существует, что оно представляет собой лишь одну из форм человеческого восприятия окружающего мира</a:t>
            </a:r>
            <a:endParaRPr lang="ru-RU" sz="2400" dirty="0"/>
          </a:p>
        </p:txBody>
      </p:sp>
      <p:pic>
        <p:nvPicPr>
          <p:cNvPr id="4" name="Рисунок 3" descr="кант.jpg"/>
          <p:cNvPicPr>
            <a:picLocks noChangeAspect="1"/>
          </p:cNvPicPr>
          <p:nvPr/>
        </p:nvPicPr>
        <p:blipFill>
          <a:blip r:embed="rId3"/>
          <a:stretch>
            <a:fillRect/>
          </a:stretch>
        </p:blipFill>
        <p:spPr>
          <a:xfrm>
            <a:off x="1000100" y="357172"/>
            <a:ext cx="2786082" cy="4486064"/>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Великая иллюзия времени</a:t>
            </a:r>
            <a:endParaRPr lang="ru-RU" dirty="0"/>
          </a:p>
        </p:txBody>
      </p:sp>
      <p:sp>
        <p:nvSpPr>
          <p:cNvPr id="3" name="Прямоугольник 2"/>
          <p:cNvSpPr/>
          <p:nvPr/>
        </p:nvSpPr>
        <p:spPr>
          <a:xfrm>
            <a:off x="642910" y="586590"/>
            <a:ext cx="7929618" cy="2308324"/>
          </a:xfrm>
          <a:prstGeom prst="rect">
            <a:avLst/>
          </a:prstGeom>
        </p:spPr>
        <p:txBody>
          <a:bodyPr wrap="square">
            <a:spAutoFit/>
          </a:bodyPr>
          <a:lstStyle/>
          <a:p>
            <a:r>
              <a:rPr lang="ru-RU" dirty="0" smtClean="0"/>
              <a:t>Человек приходит в мир, в общество с устоявшимися традициями и постулатами. С детских лет человек впитывает понятия, существующие в обществе. Ему психологически трудно подвергать сомнению кажущиеся очевидными истины. Но между «кажущимся» и истиной — дистанция огромного размера.</a:t>
            </a:r>
          </a:p>
          <a:p>
            <a:r>
              <a:rPr lang="ru-RU" dirty="0" smtClean="0"/>
              <a:t>Великая иллюзия времени кроется в бытовом сознании и простирается до величайших умов науки.</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Вывод </a:t>
            </a:r>
            <a:endParaRPr lang="ru-RU" dirty="0"/>
          </a:p>
        </p:txBody>
      </p:sp>
      <p:sp>
        <p:nvSpPr>
          <p:cNvPr id="3" name="Прямоугольник 2"/>
          <p:cNvSpPr/>
          <p:nvPr/>
        </p:nvSpPr>
        <p:spPr>
          <a:xfrm>
            <a:off x="500034" y="571486"/>
            <a:ext cx="8358246" cy="1200329"/>
          </a:xfrm>
          <a:prstGeom prst="rect">
            <a:avLst/>
          </a:prstGeom>
        </p:spPr>
        <p:txBody>
          <a:bodyPr wrap="square">
            <a:spAutoFit/>
          </a:bodyPr>
          <a:lstStyle/>
          <a:p>
            <a:r>
              <a:rPr lang="ru-RU" dirty="0" smtClean="0"/>
              <a:t>Никакое время само по себе никуда не течёт, ни абсолютно, как у Ньютона, ни относительно, как у Эйнштейна. Текут (двигаются) реальные процессы проявленного мира. Не будет процессов, не будет надобности в понятии “время”.</a:t>
            </a:r>
            <a:endParaRPr lang="ru-RU" dirty="0"/>
          </a:p>
        </p:txBody>
      </p:sp>
      <p:pic>
        <p:nvPicPr>
          <p:cNvPr id="5" name="Рисунок 4" descr="вт.jpg"/>
          <p:cNvPicPr>
            <a:picLocks noChangeAspect="1"/>
          </p:cNvPicPr>
          <p:nvPr/>
        </p:nvPicPr>
        <p:blipFill>
          <a:blip r:embed="rId3"/>
          <a:stretch>
            <a:fillRect/>
          </a:stretch>
        </p:blipFill>
        <p:spPr>
          <a:xfrm>
            <a:off x="5357818" y="2214560"/>
            <a:ext cx="3143272" cy="2540812"/>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Прямоугольник 2"/>
          <p:cNvSpPr/>
          <p:nvPr/>
        </p:nvSpPr>
        <p:spPr>
          <a:xfrm>
            <a:off x="428596" y="428610"/>
            <a:ext cx="8286808" cy="5078313"/>
          </a:xfrm>
          <a:prstGeom prst="rect">
            <a:avLst/>
          </a:prstGeom>
        </p:spPr>
        <p:txBody>
          <a:bodyPr wrap="square">
            <a:spAutoFit/>
          </a:bodyPr>
          <a:lstStyle/>
          <a:p>
            <a:pPr>
              <a:buFont typeface="Wingdings" pitchFamily="2" charset="2"/>
              <a:buChar char="v"/>
            </a:pPr>
            <a:r>
              <a:rPr lang="ru-RU" dirty="0" smtClean="0"/>
              <a:t>Время – это всего лишь нумерологический порядок физических изменений. </a:t>
            </a:r>
          </a:p>
          <a:p>
            <a:pPr>
              <a:buFont typeface="Wingdings" pitchFamily="2" charset="2"/>
              <a:buChar char="v"/>
            </a:pPr>
            <a:endParaRPr lang="ru-RU" dirty="0" smtClean="0"/>
          </a:p>
          <a:p>
            <a:pPr>
              <a:buFont typeface="Wingdings" pitchFamily="2" charset="2"/>
              <a:buChar char="v"/>
            </a:pPr>
            <a:r>
              <a:rPr lang="ru-RU" dirty="0" smtClean="0"/>
              <a:t>Имеет условную </a:t>
            </a:r>
            <a:r>
              <a:rPr lang="ru-RU" dirty="0" err="1" smtClean="0"/>
              <a:t>направленость</a:t>
            </a:r>
            <a:r>
              <a:rPr lang="ru-RU" dirty="0" smtClean="0"/>
              <a:t> от прошлого к будущему. Возможно, ещё одна форма существования объектов.</a:t>
            </a:r>
          </a:p>
          <a:p>
            <a:pPr>
              <a:buFont typeface="Wingdings" pitchFamily="2" charset="2"/>
              <a:buChar char="v"/>
            </a:pPr>
            <a:endParaRPr lang="ru-RU" dirty="0" smtClean="0"/>
          </a:p>
          <a:p>
            <a:pPr>
              <a:buFont typeface="Wingdings" pitchFamily="2" charset="2"/>
              <a:buChar char="v"/>
            </a:pPr>
            <a:r>
              <a:rPr lang="ru-RU" dirty="0" smtClean="0"/>
              <a:t>Люди придумали приборы для измерения отрезков времени, назвав их часами.</a:t>
            </a:r>
          </a:p>
          <a:p>
            <a:pPr>
              <a:buFont typeface="Wingdings" pitchFamily="2" charset="2"/>
              <a:buChar char="v"/>
            </a:pPr>
            <a:endParaRPr lang="ru-RU" dirty="0" smtClean="0"/>
          </a:p>
          <a:p>
            <a:pPr>
              <a:buFont typeface="Wingdings" pitchFamily="2" charset="2"/>
              <a:buChar char="v"/>
            </a:pPr>
            <a:r>
              <a:rPr lang="ru-RU" dirty="0" smtClean="0"/>
              <a:t>Обычно используют суточное вращение Земли. Одна 1440-я часть — минута. Это и есть та условная величина (время), с помощью которой можно сравнить быстроту движения наших исследуемых тел.</a:t>
            </a:r>
          </a:p>
          <a:p>
            <a:pPr>
              <a:buFont typeface="Wingdings" pitchFamily="2" charset="2"/>
              <a:buChar char="v"/>
            </a:pPr>
            <a:endParaRPr lang="ru-RU" dirty="0" smtClean="0"/>
          </a:p>
          <a:p>
            <a:r>
              <a:rPr lang="ru-RU" dirty="0" smtClean="0"/>
              <a:t/>
            </a:r>
            <a:br>
              <a:rPr lang="ru-RU" dirty="0" smtClean="0"/>
            </a:br>
            <a:endParaRPr lang="ru-RU" dirty="0" smtClean="0"/>
          </a:p>
          <a:p>
            <a:pPr>
              <a:buFont typeface="Wingdings" pitchFamily="2" charset="2"/>
              <a:buChar char="v"/>
            </a:pPr>
            <a:endParaRPr lang="ru-RU" dirty="0" smtClean="0"/>
          </a:p>
          <a:p>
            <a:pPr>
              <a:buFont typeface="Wingdings" pitchFamily="2" charset="2"/>
              <a:buChar char="v"/>
            </a:pPr>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Все эти понятия не имеют </a:t>
            </a:r>
            <a:r>
              <a:rPr lang="ru-RU" u="sng" dirty="0" smtClean="0"/>
              <a:t>физического смысла</a:t>
            </a:r>
            <a:r>
              <a:rPr lang="ru-RU" dirty="0" smtClean="0"/>
              <a:t>, что ставит под сомнение и само понятие времени как формы существования материи.</a:t>
            </a:r>
            <a:endParaRPr lang="ru-RU" dirty="0"/>
          </a:p>
        </p:txBody>
      </p:sp>
      <p:sp>
        <p:nvSpPr>
          <p:cNvPr id="3" name="Прямоугольник 2"/>
          <p:cNvSpPr/>
          <p:nvPr/>
        </p:nvSpPr>
        <p:spPr>
          <a:xfrm>
            <a:off x="500034" y="2000246"/>
            <a:ext cx="8215370" cy="646331"/>
          </a:xfrm>
          <a:prstGeom prst="rect">
            <a:avLst/>
          </a:prstGeom>
        </p:spPr>
        <p:txBody>
          <a:bodyPr wrap="square">
            <a:spAutoFit/>
          </a:bodyPr>
          <a:lstStyle/>
          <a:p>
            <a:pPr>
              <a:buFont typeface="Wingdings" pitchFamily="2" charset="2"/>
              <a:buChar char="v"/>
            </a:pPr>
            <a:r>
              <a:rPr lang="ru-RU" dirty="0" smtClean="0"/>
              <a:t>Что такое будущее? Будущее  не существует в реальности, это образ.</a:t>
            </a:r>
            <a:endParaRPr lang="ru-RU" dirty="0"/>
          </a:p>
        </p:txBody>
      </p:sp>
      <p:sp>
        <p:nvSpPr>
          <p:cNvPr id="4" name="Прямоугольник 3"/>
          <p:cNvSpPr/>
          <p:nvPr/>
        </p:nvSpPr>
        <p:spPr>
          <a:xfrm>
            <a:off x="571472" y="357172"/>
            <a:ext cx="8072494" cy="646331"/>
          </a:xfrm>
          <a:prstGeom prst="rect">
            <a:avLst/>
          </a:prstGeom>
        </p:spPr>
        <p:txBody>
          <a:bodyPr wrap="square">
            <a:spAutoFit/>
          </a:bodyPr>
          <a:lstStyle/>
          <a:p>
            <a:pPr>
              <a:buFont typeface="Wingdings" pitchFamily="2" charset="2"/>
              <a:buChar char="v"/>
            </a:pPr>
            <a:r>
              <a:rPr lang="ru-RU" dirty="0" smtClean="0"/>
              <a:t>Прошлое — это то, чего уже нет, это скорее символ, тот же образ. </a:t>
            </a:r>
            <a:endParaRPr lang="ru-RU" dirty="0"/>
          </a:p>
        </p:txBody>
      </p:sp>
      <p:sp>
        <p:nvSpPr>
          <p:cNvPr id="5" name="Прямоугольник 4"/>
          <p:cNvSpPr/>
          <p:nvPr/>
        </p:nvSpPr>
        <p:spPr>
          <a:xfrm>
            <a:off x="642910" y="1142990"/>
            <a:ext cx="7929618" cy="646331"/>
          </a:xfrm>
          <a:prstGeom prst="rect">
            <a:avLst/>
          </a:prstGeom>
        </p:spPr>
        <p:txBody>
          <a:bodyPr wrap="square">
            <a:spAutoFit/>
          </a:bodyPr>
          <a:lstStyle/>
          <a:p>
            <a:pPr>
              <a:buFont typeface="Wingdings" pitchFamily="2" charset="2"/>
              <a:buChar char="v"/>
            </a:pPr>
            <a:r>
              <a:rPr lang="ru-RU" dirty="0" smtClean="0"/>
              <a:t>Настоящее тоже условно, и может находиться где-то на стыке между будущим и прошлым, с нулевыми координатами.</a:t>
            </a: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Заключение </a:t>
            </a:r>
            <a:endParaRPr lang="ru-RU" dirty="0"/>
          </a:p>
        </p:txBody>
      </p:sp>
      <p:sp>
        <p:nvSpPr>
          <p:cNvPr id="3" name="TextBox 2"/>
          <p:cNvSpPr txBox="1"/>
          <p:nvPr/>
        </p:nvSpPr>
        <p:spPr>
          <a:xfrm>
            <a:off x="500034" y="428610"/>
            <a:ext cx="8541121" cy="4031873"/>
          </a:xfrm>
          <a:prstGeom prst="rect">
            <a:avLst/>
          </a:prstGeom>
          <a:noFill/>
        </p:spPr>
        <p:txBody>
          <a:bodyPr wrap="none" rtlCol="0">
            <a:spAutoFit/>
          </a:bodyPr>
          <a:lstStyle/>
          <a:p>
            <a:r>
              <a:rPr lang="ru-RU" dirty="0" smtClean="0"/>
              <a:t>Мы провели увлекательное исследование , но ни подтвердить,</a:t>
            </a:r>
          </a:p>
          <a:p>
            <a:r>
              <a:rPr lang="ru-RU" dirty="0" smtClean="0"/>
              <a:t> ни опровергнуть свою гипотезу не смогли. Для этого необходимы</a:t>
            </a:r>
          </a:p>
          <a:p>
            <a:r>
              <a:rPr lang="ru-RU" dirty="0" smtClean="0"/>
              <a:t> знания наук, которых у нас пока нет : это физика, философия,</a:t>
            </a:r>
          </a:p>
          <a:p>
            <a:r>
              <a:rPr lang="ru-RU" dirty="0" smtClean="0"/>
              <a:t> естественные науки.</a:t>
            </a:r>
          </a:p>
          <a:p>
            <a:endParaRPr lang="ru-RU" dirty="0" smtClean="0"/>
          </a:p>
          <a:p>
            <a:r>
              <a:rPr lang="ru-RU" dirty="0" smtClean="0"/>
              <a:t>У нас возникло ещё больше вопросов.</a:t>
            </a:r>
          </a:p>
          <a:p>
            <a:endParaRPr lang="ru-RU" dirty="0" smtClean="0"/>
          </a:p>
          <a:p>
            <a:r>
              <a:rPr lang="ru-RU" dirty="0" smtClean="0"/>
              <a:t>Но мы решили продолжить наши исследования. Надо узнать,</a:t>
            </a:r>
          </a:p>
          <a:p>
            <a:r>
              <a:rPr lang="ru-RU" dirty="0" smtClean="0"/>
              <a:t> Кто и когда ставил эксперименты, доказывающие существование</a:t>
            </a:r>
          </a:p>
          <a:p>
            <a:r>
              <a:rPr lang="ru-RU" dirty="0" smtClean="0"/>
              <a:t> времени в природе? Ведь В науке главным аргументом является</a:t>
            </a:r>
          </a:p>
          <a:p>
            <a:r>
              <a:rPr lang="ru-RU" dirty="0" smtClean="0"/>
              <a:t> </a:t>
            </a:r>
            <a:r>
              <a:rPr lang="ru-RU" sz="4000" dirty="0" smtClean="0"/>
              <a:t>опыт.</a:t>
            </a:r>
          </a:p>
          <a:p>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Источники </a:t>
            </a:r>
            <a:endParaRPr lang="ru-RU" dirty="0"/>
          </a:p>
        </p:txBody>
      </p:sp>
      <p:sp>
        <p:nvSpPr>
          <p:cNvPr id="1025" name="Rectangle 1"/>
          <p:cNvSpPr>
            <a:spLocks noChangeArrowheads="1"/>
          </p:cNvSpPr>
          <p:nvPr/>
        </p:nvSpPr>
        <p:spPr bwMode="auto">
          <a:xfrm>
            <a:off x="642910" y="428610"/>
            <a:ext cx="750095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i="1" u="none" strike="noStrike" cap="none" normalizeH="0" baseline="0" dirty="0" smtClean="0">
                <a:ln>
                  <a:noFill/>
                </a:ln>
                <a:solidFill>
                  <a:srgbClr val="333333"/>
                </a:solidFill>
                <a:effectLst/>
                <a:latin typeface="+mj-lt"/>
                <a:ea typeface="Times New Roman" pitchFamily="18" charset="0"/>
                <a:cs typeface="Arial" pitchFamily="34" charset="0"/>
              </a:rPr>
              <a:t>http://www.factroom.ru/facts/48212</a:t>
            </a:r>
            <a:endParaRPr kumimoji="0" lang="ru-RU" sz="2000" i="1"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i="1" u="none" strike="noStrike" cap="none" normalizeH="0" baseline="0" dirty="0" smtClean="0">
                <a:ln>
                  <a:noFill/>
                </a:ln>
                <a:solidFill>
                  <a:srgbClr val="333333"/>
                </a:solidFill>
                <a:effectLst/>
                <a:latin typeface="+mj-lt"/>
                <a:ea typeface="Times New Roman" pitchFamily="18" charset="0"/>
                <a:cs typeface="Arial" pitchFamily="34" charset="0"/>
              </a:rPr>
              <a:t>http://nepoznannoe.org/HTM/illuziy.htm - А. Н. Василевский</a:t>
            </a:r>
            <a:endParaRPr kumimoji="0" lang="ru-RU" sz="2000" i="1"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i="1" u="none" strike="noStrike" cap="none" normalizeH="0" baseline="0" dirty="0" smtClean="0">
                <a:ln>
                  <a:noFill/>
                </a:ln>
                <a:solidFill>
                  <a:srgbClr val="333333"/>
                </a:solidFill>
                <a:effectLst/>
                <a:latin typeface="+mj-lt"/>
                <a:ea typeface="Times New Roman" pitchFamily="18" charset="0"/>
                <a:cs typeface="Arial" pitchFamily="34" charset="0"/>
              </a:rPr>
              <a:t>Литература:</a:t>
            </a:r>
            <a:endParaRPr kumimoji="0" lang="ru-RU" sz="2000" i="1"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i="1" u="none" strike="noStrike" cap="none" normalizeH="0" baseline="0" dirty="0" smtClean="0">
                <a:ln>
                  <a:noFill/>
                </a:ln>
                <a:solidFill>
                  <a:srgbClr val="333333"/>
                </a:solidFill>
                <a:effectLst/>
                <a:latin typeface="+mj-lt"/>
                <a:ea typeface="Times New Roman" pitchFamily="18" charset="0"/>
                <a:cs typeface="Arial" pitchFamily="34" charset="0"/>
              </a:rPr>
              <a:t>А. Г. Спиркин, Философия, 2001 г., стр. 253-254.</a:t>
            </a:r>
            <a:endParaRPr kumimoji="0" lang="ru-RU" sz="2000" i="1"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i="1" u="none" strike="noStrike" cap="none" normalizeH="0" baseline="0" dirty="0" smtClean="0">
                <a:ln>
                  <a:noFill/>
                </a:ln>
                <a:solidFill>
                  <a:srgbClr val="333333"/>
                </a:solidFill>
                <a:effectLst/>
                <a:latin typeface="+mj-lt"/>
                <a:ea typeface="Times New Roman" pitchFamily="18" charset="0"/>
                <a:cs typeface="Arial" pitchFamily="34" charset="0"/>
              </a:rPr>
              <a:t>В. С. Соловьев, «Время», Статья.</a:t>
            </a:r>
            <a:endParaRPr kumimoji="0" lang="ru-RU" sz="2000" i="1"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i="1" u="none" strike="noStrike" cap="none" normalizeH="0" baseline="0" dirty="0" smtClean="0">
                <a:ln>
                  <a:noFill/>
                </a:ln>
                <a:solidFill>
                  <a:srgbClr val="333333"/>
                </a:solidFill>
                <a:effectLst/>
                <a:latin typeface="+mj-lt"/>
                <a:ea typeface="Times New Roman" pitchFamily="18" charset="0"/>
                <a:cs typeface="Arial" pitchFamily="34" charset="0"/>
              </a:rPr>
              <a:t>И. Ньютон «Математические начала», Поучение, 1687 г.</a:t>
            </a:r>
            <a:endParaRPr kumimoji="0" lang="ru-RU" sz="2000" i="1"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i="1" u="none" strike="noStrike" cap="none" normalizeH="0" baseline="0" dirty="0" smtClean="0">
                <a:ln>
                  <a:noFill/>
                </a:ln>
                <a:solidFill>
                  <a:srgbClr val="333333"/>
                </a:solidFill>
                <a:effectLst/>
                <a:latin typeface="+mj-lt"/>
                <a:ea typeface="Times New Roman" pitchFamily="18" charset="0"/>
                <a:cs typeface="Arial" pitchFamily="34" charset="0"/>
              </a:rPr>
              <a:t>А. Эйнштейн, Теория относительности, 1905-1916 г.г.</a:t>
            </a:r>
            <a:endParaRPr kumimoji="0" lang="ru-RU" sz="2000" i="1"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i="1" u="none" strike="noStrike" cap="none" normalizeH="0" baseline="0" dirty="0" smtClean="0">
                <a:ln>
                  <a:noFill/>
                </a:ln>
                <a:solidFill>
                  <a:srgbClr val="333333"/>
                </a:solidFill>
                <a:effectLst/>
                <a:latin typeface="+mj-lt"/>
                <a:ea typeface="Times New Roman" pitchFamily="18" charset="0"/>
                <a:cs typeface="Arial" pitchFamily="34" charset="0"/>
              </a:rPr>
              <a:t>А. Н. Василевский, 1996 г. Теория иллюзионного искусства, стр. 211.</a:t>
            </a:r>
            <a:endParaRPr kumimoji="0" lang="ru-RU" sz="2000" i="1"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i="1" u="none" strike="noStrike" cap="none" normalizeH="0" baseline="0" dirty="0" smtClean="0">
                <a:ln>
                  <a:noFill/>
                </a:ln>
                <a:solidFill>
                  <a:srgbClr val="333333"/>
                </a:solidFill>
                <a:effectLst/>
                <a:latin typeface="+mj-lt"/>
                <a:ea typeface="Times New Roman" pitchFamily="18" charset="0"/>
                <a:cs typeface="Arial" pitchFamily="34" charset="0"/>
              </a:rPr>
              <a:t>http://www.dailygalaxy.com/my_weblog/2012/07/the-universe-is-timeless-a-radical-theory-weekend-feature.html</a:t>
            </a:r>
            <a:endParaRPr kumimoji="0" lang="ru-RU" sz="2000" i="1" u="none" strike="noStrike" cap="none" normalizeH="0" baseline="0" dirty="0" smtClean="0">
              <a:ln>
                <a:noFill/>
              </a:ln>
              <a:solidFill>
                <a:schemeClr val="tx1"/>
              </a:solidFill>
              <a:effectLst/>
              <a:latin typeface="+mj-lt"/>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descr="распорядок-дня.jpg"/>
          <p:cNvPicPr>
            <a:picLocks noChangeAspect="1"/>
          </p:cNvPicPr>
          <p:nvPr/>
        </p:nvPicPr>
        <p:blipFill>
          <a:blip r:embed="rId2"/>
          <a:stretch>
            <a:fillRect/>
          </a:stretch>
        </p:blipFill>
        <p:spPr>
          <a:xfrm>
            <a:off x="0" y="0"/>
            <a:ext cx="9144000" cy="5143500"/>
          </a:xfrm>
          <a:prstGeom prst="rect">
            <a:avLst/>
          </a:prstGeom>
        </p:spPr>
      </p:pic>
      <p:sp>
        <p:nvSpPr>
          <p:cNvPr id="1025" name="Rectangle 1"/>
          <p:cNvSpPr>
            <a:spLocks noChangeArrowheads="1"/>
          </p:cNvSpPr>
          <p:nvPr/>
        </p:nvSpPr>
        <p:spPr bwMode="auto">
          <a:xfrm>
            <a:off x="0" y="1785932"/>
            <a:ext cx="184731"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6000" b="0" i="0" u="none" strike="noStrike" cap="none" normalizeH="0" dirty="0" smtClean="0">
              <a:ln>
                <a:noFill/>
              </a:ln>
              <a:solidFill>
                <a:schemeClr val="bg1"/>
              </a:solidFill>
              <a:effectLst/>
              <a:latin typeface="Arial" pitchFamily="34" charset="0"/>
              <a:cs typeface="Arial" pitchFamily="34" charset="0"/>
            </a:endParaRPr>
          </a:p>
        </p:txBody>
      </p:sp>
      <p:sp>
        <p:nvSpPr>
          <p:cNvPr id="7" name="Прямоугольник 6"/>
          <p:cNvSpPr/>
          <p:nvPr/>
        </p:nvSpPr>
        <p:spPr>
          <a:xfrm>
            <a:off x="3706293" y="4286262"/>
            <a:ext cx="5437707" cy="707886"/>
          </a:xfrm>
          <a:prstGeom prst="rect">
            <a:avLst/>
          </a:prstGeom>
        </p:spPr>
        <p:txBody>
          <a:bodyPr wrap="none">
            <a:spAutoFit/>
          </a:bodyPr>
          <a:lstStyle/>
          <a:p>
            <a:pPr lvl="0" fontAlgn="base">
              <a:spcBef>
                <a:spcPct val="0"/>
              </a:spcBef>
              <a:spcAft>
                <a:spcPct val="0"/>
              </a:spcAft>
            </a:pPr>
            <a:r>
              <a:rPr lang="ru-RU" sz="4000" b="1" i="1" dirty="0" smtClean="0">
                <a:solidFill>
                  <a:schemeClr val="bg1"/>
                </a:solidFill>
                <a:latin typeface="Verdana" pitchFamily="34" charset="0"/>
                <a:ea typeface="Times New Roman" pitchFamily="18" charset="0"/>
                <a:cs typeface="Arial" pitchFamily="34" charset="0"/>
              </a:rPr>
              <a:t>Уильям Шекспир </a:t>
            </a:r>
            <a:endParaRPr lang="ru-RU" sz="4000" b="1" i="1" dirty="0" smtClean="0">
              <a:solidFill>
                <a:schemeClr val="bg1"/>
              </a:solidFill>
              <a:latin typeface="Arial" pitchFamily="34" charset="0"/>
              <a:ea typeface="Times New Roman" pitchFamily="18" charset="0"/>
              <a:cs typeface="Arial" pitchFamily="34" charset="0"/>
            </a:endParaRPr>
          </a:p>
        </p:txBody>
      </p:sp>
      <p:pic>
        <p:nvPicPr>
          <p:cNvPr id="8" name="Рисунок 7" descr="шекспир.jpg"/>
          <p:cNvPicPr>
            <a:picLocks noChangeAspect="1"/>
          </p:cNvPicPr>
          <p:nvPr/>
        </p:nvPicPr>
        <p:blipFill>
          <a:blip r:embed="rId3"/>
          <a:stretch>
            <a:fillRect/>
          </a:stretch>
        </p:blipFill>
        <p:spPr>
          <a:xfrm>
            <a:off x="357158" y="214296"/>
            <a:ext cx="3286148" cy="4387177"/>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9" name="Прямоугольник 8"/>
          <p:cNvSpPr/>
          <p:nvPr/>
        </p:nvSpPr>
        <p:spPr>
          <a:xfrm>
            <a:off x="5429256" y="714362"/>
            <a:ext cx="3286148" cy="3170099"/>
          </a:xfrm>
          <a:prstGeom prst="rect">
            <a:avLst/>
          </a:prstGeom>
          <a:blipFill>
            <a:blip r:embed="rId4"/>
            <a:tile tx="0" ty="0" sx="100000" sy="100000" flip="none" algn="tl"/>
          </a:blipFill>
        </p:spPr>
        <p:txBody>
          <a:bodyPr wrap="square">
            <a:spAutoFit/>
          </a:bodyPr>
          <a:lstStyle/>
          <a:p>
            <a:r>
              <a:rPr lang="ru-RU" sz="4000" dirty="0" smtClean="0">
                <a:solidFill>
                  <a:srgbClr val="002060"/>
                </a:solidFill>
                <a:latin typeface="Segoe Script" pitchFamily="34" charset="0"/>
              </a:rPr>
              <a:t>Время идет для разных лиц различно.</a:t>
            </a:r>
            <a:endParaRPr lang="ru-RU" sz="4000" dirty="0">
              <a:solidFill>
                <a:srgbClr val="002060"/>
              </a:solidFill>
              <a:latin typeface="Segoe Script"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 </a:t>
            </a:r>
            <a:endParaRPr lang="ru-RU" dirty="0"/>
          </a:p>
        </p:txBody>
      </p:sp>
      <p:sp>
        <p:nvSpPr>
          <p:cNvPr id="3" name="TextBox 2"/>
          <p:cNvSpPr txBox="1"/>
          <p:nvPr/>
        </p:nvSpPr>
        <p:spPr>
          <a:xfrm>
            <a:off x="69080" y="357172"/>
            <a:ext cx="9014006" cy="2677656"/>
          </a:xfrm>
          <a:prstGeom prst="rect">
            <a:avLst/>
          </a:prstGeom>
          <a:noFill/>
        </p:spPr>
        <p:txBody>
          <a:bodyPr wrap="none" rtlCol="0">
            <a:spAutoFit/>
          </a:bodyPr>
          <a:lstStyle/>
          <a:p>
            <a:pPr>
              <a:buFont typeface="Wingdings" pitchFamily="2" charset="2"/>
              <a:buChar char="v"/>
            </a:pPr>
            <a:endParaRPr lang="ru-RU" sz="2400" dirty="0" smtClean="0">
              <a:solidFill>
                <a:schemeClr val="bg2"/>
              </a:solidFill>
            </a:endParaRPr>
          </a:p>
          <a:p>
            <a:pPr>
              <a:buFont typeface="Wingdings" pitchFamily="2" charset="2"/>
              <a:buChar char="v"/>
            </a:pPr>
            <a:r>
              <a:rPr lang="ru-RU" sz="2400" dirty="0" smtClean="0">
                <a:solidFill>
                  <a:schemeClr val="bg2"/>
                </a:solidFill>
              </a:rPr>
              <a:t>Что такое время?</a:t>
            </a:r>
          </a:p>
          <a:p>
            <a:pPr>
              <a:buFont typeface="Wingdings" pitchFamily="2" charset="2"/>
              <a:buChar char="v"/>
            </a:pPr>
            <a:r>
              <a:rPr lang="ru-RU" sz="2400" dirty="0" smtClean="0">
                <a:solidFill>
                  <a:schemeClr val="bg2"/>
                </a:solidFill>
              </a:rPr>
              <a:t>Как его измерить?</a:t>
            </a:r>
          </a:p>
          <a:p>
            <a:pPr>
              <a:buFont typeface="Wingdings" pitchFamily="2" charset="2"/>
              <a:buChar char="v"/>
            </a:pPr>
            <a:r>
              <a:rPr lang="ru-RU" sz="2400" dirty="0" smtClean="0">
                <a:solidFill>
                  <a:schemeClr val="bg2"/>
                </a:solidFill>
              </a:rPr>
              <a:t>Выяснить, какое время является самым точным</a:t>
            </a:r>
          </a:p>
          <a:p>
            <a:pPr>
              <a:buFont typeface="Wingdings" pitchFamily="2" charset="2"/>
              <a:buChar char="v"/>
            </a:pPr>
            <a:r>
              <a:rPr lang="ru-RU" sz="2400" dirty="0" smtClean="0">
                <a:solidFill>
                  <a:schemeClr val="bg2"/>
                </a:solidFill>
              </a:rPr>
              <a:t>Что такое «прошлое», «настоящее», и «будущее»</a:t>
            </a:r>
          </a:p>
          <a:p>
            <a:pPr>
              <a:buFont typeface="Wingdings" pitchFamily="2" charset="2"/>
              <a:buChar char="v"/>
            </a:pPr>
            <a:r>
              <a:rPr lang="ru-RU" sz="2400" dirty="0" smtClean="0">
                <a:solidFill>
                  <a:schemeClr val="bg2"/>
                </a:solidFill>
              </a:rPr>
              <a:t>Для чего человеку время?</a:t>
            </a:r>
          </a:p>
          <a:p>
            <a:pPr>
              <a:buFont typeface="Wingdings" pitchFamily="2" charset="2"/>
              <a:buChar char="v"/>
            </a:pPr>
            <a:endParaRPr lang="ru-RU" sz="2400" dirty="0">
              <a:solidFill>
                <a:schemeClr val="bg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descr="распорядок-дня.jpg"/>
          <p:cNvPicPr>
            <a:picLocks noChangeAspect="1"/>
          </p:cNvPicPr>
          <p:nvPr/>
        </p:nvPicPr>
        <p:blipFill>
          <a:blip r:embed="rId3"/>
          <a:stretch>
            <a:fillRect/>
          </a:stretch>
        </p:blipFill>
        <p:spPr>
          <a:xfrm>
            <a:off x="0" y="0"/>
            <a:ext cx="9144000" cy="5143500"/>
          </a:xfrm>
          <a:prstGeom prst="rect">
            <a:avLst/>
          </a:prstGeom>
        </p:spPr>
      </p:pic>
      <p:sp>
        <p:nvSpPr>
          <p:cNvPr id="1025" name="Rectangle 1"/>
          <p:cNvSpPr>
            <a:spLocks noChangeArrowheads="1"/>
          </p:cNvSpPr>
          <p:nvPr/>
        </p:nvSpPr>
        <p:spPr bwMode="auto">
          <a:xfrm>
            <a:off x="0" y="1785932"/>
            <a:ext cx="184731"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6000" b="0" i="0" u="none" strike="noStrike" cap="none" normalizeH="0" dirty="0" smtClean="0">
              <a:ln>
                <a:noFill/>
              </a:ln>
              <a:solidFill>
                <a:schemeClr val="bg1"/>
              </a:solidFill>
              <a:effectLst/>
              <a:latin typeface="Arial" pitchFamily="34" charset="0"/>
              <a:cs typeface="Arial" pitchFamily="34" charset="0"/>
            </a:endParaRPr>
          </a:p>
        </p:txBody>
      </p:sp>
      <p:pic>
        <p:nvPicPr>
          <p:cNvPr id="9" name="Рисунок 8" descr="энштейн.jpg"/>
          <p:cNvPicPr>
            <a:picLocks noChangeAspect="1"/>
          </p:cNvPicPr>
          <p:nvPr/>
        </p:nvPicPr>
        <p:blipFill>
          <a:blip r:embed="rId4"/>
          <a:stretch>
            <a:fillRect/>
          </a:stretch>
        </p:blipFill>
        <p:spPr>
          <a:xfrm>
            <a:off x="285720" y="285734"/>
            <a:ext cx="2540000" cy="3581400"/>
          </a:xfrm>
          <a:prstGeom prst="rect">
            <a:avLst/>
          </a:prstGeom>
        </p:spPr>
      </p:pic>
      <p:sp>
        <p:nvSpPr>
          <p:cNvPr id="10" name="Прямоугольник 9"/>
          <p:cNvSpPr/>
          <p:nvPr/>
        </p:nvSpPr>
        <p:spPr>
          <a:xfrm>
            <a:off x="3929058" y="1428742"/>
            <a:ext cx="4572000" cy="2308324"/>
          </a:xfrm>
          <a:prstGeom prst="rect">
            <a:avLst/>
          </a:prstGeom>
          <a:solidFill>
            <a:schemeClr val="bg2">
              <a:lumMod val="10000"/>
              <a:lumOff val="90000"/>
            </a:schemeClr>
          </a:solidFill>
        </p:spPr>
        <p:txBody>
          <a:bodyPr>
            <a:spAutoFit/>
          </a:bodyPr>
          <a:lstStyle/>
          <a:p>
            <a:r>
              <a:rPr lang="ru-RU" dirty="0" smtClean="0"/>
              <a:t>Проблемы начались, когда общая теория относительности Эйнштейна, описывающая законы физики в больших масштабах, столкнулась с квантовой физикой — областью, которая пытается описать мельчайшие частицы во Вселенной</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285734"/>
            <a:ext cx="6500842" cy="2308324"/>
          </a:xfrm>
          <a:prstGeom prst="rect">
            <a:avLst/>
          </a:prstGeom>
        </p:spPr>
        <p:txBody>
          <a:bodyPr wrap="square">
            <a:spAutoFit/>
          </a:bodyPr>
          <a:lstStyle/>
          <a:p>
            <a:r>
              <a:rPr lang="ru-RU" dirty="0" smtClean="0"/>
              <a:t>На картинке представлен мысленный эксперимент, который поможет понять эту идею.</a:t>
            </a:r>
          </a:p>
          <a:p>
            <a:r>
              <a:rPr lang="ru-RU" dirty="0" smtClean="0"/>
              <a:t/>
            </a:r>
            <a:br>
              <a:rPr lang="ru-RU" dirty="0" smtClean="0"/>
            </a:br>
            <a:r>
              <a:rPr lang="ru-RU" dirty="0" smtClean="0"/>
              <a:t/>
            </a:r>
            <a:br>
              <a:rPr lang="ru-RU" dirty="0" smtClean="0"/>
            </a:br>
            <a:endParaRPr lang="ru-RU" dirty="0" smtClean="0"/>
          </a:p>
          <a:p>
            <a:r>
              <a:rPr lang="ru-RU" dirty="0" smtClean="0"/>
              <a:t/>
            </a:r>
            <a:br>
              <a:rPr lang="ru-RU" dirty="0" smtClean="0"/>
            </a:br>
            <a:endParaRPr lang="ru-RU" dirty="0"/>
          </a:p>
        </p:txBody>
      </p:sp>
      <p:pic>
        <p:nvPicPr>
          <p:cNvPr id="3" name="Рисунок 2" descr="183224.image0_.jpg"/>
          <p:cNvPicPr>
            <a:picLocks noChangeAspect="1"/>
          </p:cNvPicPr>
          <p:nvPr/>
        </p:nvPicPr>
        <p:blipFill>
          <a:blip r:embed="rId3"/>
          <a:stretch>
            <a:fillRect/>
          </a:stretch>
        </p:blipFill>
        <p:spPr>
          <a:xfrm>
            <a:off x="2000232" y="1071552"/>
            <a:ext cx="5095875" cy="34671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72132" y="2928940"/>
            <a:ext cx="3186106" cy="788670"/>
          </a:xfrm>
        </p:spPr>
        <p:txBody>
          <a:bodyPr>
            <a:normAutofit fontScale="90000"/>
          </a:bodyPr>
          <a:lstStyle/>
          <a:p>
            <a:r>
              <a:rPr lang="ru-RU" dirty="0" smtClean="0">
                <a:ln>
                  <a:solidFill>
                    <a:schemeClr val="accent1">
                      <a:lumMod val="50000"/>
                    </a:schemeClr>
                  </a:solidFill>
                </a:ln>
              </a:rPr>
              <a:t>Физики сделали шокирующее заявление — времени не существует.</a:t>
            </a:r>
            <a:endParaRPr lang="ru-RU" dirty="0">
              <a:ln>
                <a:solidFill>
                  <a:schemeClr val="accent1">
                    <a:lumMod val="50000"/>
                  </a:schemeClr>
                </a:solidFill>
              </a:ln>
            </a:endParaRPr>
          </a:p>
        </p:txBody>
      </p:sp>
      <p:pic>
        <p:nvPicPr>
          <p:cNvPr id="3" name="Рисунок 2" descr="1280px-École_de_Physique_des_Houches_Les_Houches_Physics_School_main_lecture_hall_1972.jpg"/>
          <p:cNvPicPr>
            <a:picLocks noChangeAspect="1"/>
          </p:cNvPicPr>
          <p:nvPr/>
        </p:nvPicPr>
        <p:blipFill>
          <a:blip r:embed="rId3"/>
          <a:stretch>
            <a:fillRect/>
          </a:stretch>
        </p:blipFill>
        <p:spPr>
          <a:xfrm>
            <a:off x="785786" y="928676"/>
            <a:ext cx="4714908" cy="317151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Прямоугольник 2"/>
          <p:cNvSpPr/>
          <p:nvPr/>
        </p:nvSpPr>
        <p:spPr>
          <a:xfrm>
            <a:off x="428596" y="642924"/>
            <a:ext cx="4572000" cy="2585323"/>
          </a:xfrm>
          <a:prstGeom prst="rect">
            <a:avLst/>
          </a:prstGeom>
        </p:spPr>
        <p:txBody>
          <a:bodyPr>
            <a:spAutoFit/>
          </a:bodyPr>
          <a:lstStyle/>
          <a:p>
            <a:r>
              <a:rPr lang="ru-RU" dirty="0" smtClean="0"/>
              <a:t>В течение долгих лет физики пытались объединить две несоответствующие друг другу области путём составления Великого Объединяющего Уравнения, полагая, что, несмотря на масштаб, всё во Вселенной должно быть связано между собой — от частиц до галактик.</a:t>
            </a:r>
            <a:endParaRPr lang="ru-RU" dirty="0"/>
          </a:p>
        </p:txBody>
      </p:sp>
      <p:pic>
        <p:nvPicPr>
          <p:cNvPr id="4" name="Рисунок 3" descr="03-620x387.jpg"/>
          <p:cNvPicPr>
            <a:picLocks noChangeAspect="1"/>
          </p:cNvPicPr>
          <p:nvPr/>
        </p:nvPicPr>
        <p:blipFill>
          <a:blip r:embed="rId3"/>
          <a:stretch>
            <a:fillRect/>
          </a:stretch>
        </p:blipFill>
        <p:spPr>
          <a:xfrm>
            <a:off x="4800824" y="1285866"/>
            <a:ext cx="3945145" cy="3581408"/>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Прямоугольник 2"/>
          <p:cNvSpPr/>
          <p:nvPr/>
        </p:nvSpPr>
        <p:spPr>
          <a:xfrm>
            <a:off x="3571868" y="357172"/>
            <a:ext cx="5143520" cy="4524315"/>
          </a:xfrm>
          <a:prstGeom prst="rect">
            <a:avLst/>
          </a:prstGeom>
        </p:spPr>
        <p:txBody>
          <a:bodyPr wrap="square">
            <a:spAutoFit/>
          </a:bodyPr>
          <a:lstStyle/>
          <a:p>
            <a:pPr fontAlgn="base"/>
            <a:r>
              <a:rPr lang="ru-RU" dirty="0" smtClean="0"/>
              <a:t>Это мнение подтверждается Национальным институтом стандартов и технологий. НИСТ — хранитель самых точных в мире атомных часов, по которым сверяются все остальные часы во всём мире. Учёные из НИСТ утверждают, что их сверхточные часы не измеряют время вообще: время определяется отметками на часах. По сути, время позволяет нам создать порядок в жизни: не придумай мы такое понятие, как «время», вокруг был бы полный хаос.</a:t>
            </a:r>
          </a:p>
          <a:p>
            <a:r>
              <a:rPr lang="ru-RU" dirty="0" smtClean="0"/>
              <a:t/>
            </a:r>
            <a:br>
              <a:rPr lang="ru-RU" dirty="0" smtClean="0"/>
            </a:br>
            <a:endParaRPr lang="ru-RU" dirty="0"/>
          </a:p>
        </p:txBody>
      </p:sp>
      <p:pic>
        <p:nvPicPr>
          <p:cNvPr id="4" name="Рисунок 3" descr="ач1.jpg"/>
          <p:cNvPicPr>
            <a:picLocks noChangeAspect="1"/>
          </p:cNvPicPr>
          <p:nvPr/>
        </p:nvPicPr>
        <p:blipFill>
          <a:blip r:embed="rId2"/>
          <a:stretch>
            <a:fillRect/>
          </a:stretch>
        </p:blipFill>
        <p:spPr>
          <a:xfrm>
            <a:off x="500034" y="2285998"/>
            <a:ext cx="2857500" cy="1600200"/>
          </a:xfrm>
          <a:prstGeom prst="rect">
            <a:avLst/>
          </a:prstGeom>
        </p:spPr>
      </p:pic>
      <p:pic>
        <p:nvPicPr>
          <p:cNvPr id="5" name="Рисунок 4" descr="а.jpg"/>
          <p:cNvPicPr>
            <a:picLocks noChangeAspect="1"/>
          </p:cNvPicPr>
          <p:nvPr/>
        </p:nvPicPr>
        <p:blipFill>
          <a:blip r:embed="rId3"/>
          <a:stretch>
            <a:fillRect/>
          </a:stretch>
        </p:blipFill>
        <p:spPr>
          <a:xfrm>
            <a:off x="500034" y="500048"/>
            <a:ext cx="2886075" cy="158115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Другая 23">
      <a:dk1>
        <a:sysClr val="windowText" lastClr="000000"/>
      </a:dk1>
      <a:lt1>
        <a:sysClr val="window" lastClr="FFFFFF"/>
      </a:lt1>
      <a:dk2>
        <a:srgbClr val="323232"/>
      </a:dk2>
      <a:lt2>
        <a:srgbClr val="002060"/>
      </a:lt2>
      <a:accent1>
        <a:srgbClr val="002D8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Другая 1">
      <a:majorFont>
        <a:latin typeface="Monotype Corsiva"/>
        <a:ea typeface=""/>
        <a:cs typeface=""/>
      </a:majorFont>
      <a:minorFont>
        <a:latin typeface="Segoe Print"/>
        <a:ea typeface=""/>
        <a:cs typeface=""/>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2">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424</TotalTime>
  <Words>2165</Words>
  <Application>Microsoft Office PowerPoint</Application>
  <PresentationFormat>Экран (16:9)</PresentationFormat>
  <Paragraphs>175</Paragraphs>
  <Slides>26</Slides>
  <Notes>16</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Аспект</vt:lpstr>
      <vt:lpstr>Слайд 1</vt:lpstr>
      <vt:lpstr>Слайд 2</vt:lpstr>
      <vt:lpstr>Слайд 3</vt:lpstr>
      <vt:lpstr>Задачи: </vt:lpstr>
      <vt:lpstr>Слайд 5</vt:lpstr>
      <vt:lpstr>Слайд 6</vt:lpstr>
      <vt:lpstr>Физики сделали шокирующее заявление — времени не существует.</vt:lpstr>
      <vt:lpstr>Слайд 8</vt:lpstr>
      <vt:lpstr>Слайд 9</vt:lpstr>
      <vt:lpstr>Движение Земли во времени</vt:lpstr>
      <vt:lpstr>День и ночь. Времена года</vt:lpstr>
      <vt:lpstr>Звук </vt:lpstr>
      <vt:lpstr>Живая природа</vt:lpstr>
      <vt:lpstr>Часы </vt:lpstr>
      <vt:lpstr>Из прошлого в будущее</vt:lpstr>
      <vt:lpstr>Самолет </vt:lpstr>
      <vt:lpstr>На бытовом уровне </vt:lpstr>
      <vt:lpstr>Труба </vt:lpstr>
      <vt:lpstr>Ньютон о времени</vt:lpstr>
      <vt:lpstr>Слайд 20</vt:lpstr>
      <vt:lpstr>Великая иллюзия времени</vt:lpstr>
      <vt:lpstr>Вывод </vt:lpstr>
      <vt:lpstr>Слайд 23</vt:lpstr>
      <vt:lpstr>Все эти понятия не имеют физического смысла, что ставит под сомнение и само понятие времени как формы существования материи.</vt:lpstr>
      <vt:lpstr>Заключение </vt:lpstr>
      <vt:lpstr>Источники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Виктория</dc:creator>
  <cp:keywords>исследовательские работы</cp:keywords>
  <cp:lastModifiedBy>Виктория</cp:lastModifiedBy>
  <cp:revision>32</cp:revision>
  <dcterms:created xsi:type="dcterms:W3CDTF">2015-05-13T14:40:36Z</dcterms:created>
  <dcterms:modified xsi:type="dcterms:W3CDTF">2015-05-15T14:24:21Z</dcterms:modified>
</cp:coreProperties>
</file>