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  <p:sldMasterId id="2147483744" r:id="rId2"/>
    <p:sldMasterId id="2147483756" r:id="rId3"/>
    <p:sldMasterId id="2147483768" r:id="rId4"/>
    <p:sldMasterId id="2147483816" r:id="rId5"/>
  </p:sldMasterIdLst>
  <p:notesMasterIdLst>
    <p:notesMasterId r:id="rId22"/>
  </p:notesMasterIdLst>
  <p:sldIdLst>
    <p:sldId id="284" r:id="rId6"/>
    <p:sldId id="286" r:id="rId7"/>
    <p:sldId id="287" r:id="rId8"/>
    <p:sldId id="267" r:id="rId9"/>
    <p:sldId id="268" r:id="rId10"/>
    <p:sldId id="289" r:id="rId11"/>
    <p:sldId id="292" r:id="rId12"/>
    <p:sldId id="257" r:id="rId13"/>
    <p:sldId id="290" r:id="rId14"/>
    <p:sldId id="269" r:id="rId15"/>
    <p:sldId id="293" r:id="rId16"/>
    <p:sldId id="259" r:id="rId17"/>
    <p:sldId id="260" r:id="rId18"/>
    <p:sldId id="265" r:id="rId19"/>
    <p:sldId id="291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5" autoAdjust="0"/>
    <p:restoredTop sz="94312" autoAdjust="0"/>
  </p:normalViewPr>
  <p:slideViewPr>
    <p:cSldViewPr>
      <p:cViewPr varScale="1">
        <p:scale>
          <a:sx n="118" d="100"/>
          <a:sy n="118" d="100"/>
        </p:scale>
        <p:origin x="-133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3BF17F-71F8-4A61-86D2-886C1904B87A}" type="datetimeFigureOut">
              <a:rPr lang="ru-RU" smtClean="0"/>
              <a:t>13.12.2014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3B2745-E5D0-46F7-AEF9-73A3874703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58928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3B2745-E5D0-46F7-AEF9-73A387470338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89769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575F6D"/>
                </a:solidFill>
              </a:rPr>
              <a:pPr/>
              <a:t>13.12.2014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44376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575F6D"/>
                </a:solidFill>
              </a:rPr>
              <a:pPr/>
              <a:t>13.12.2014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5102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575F6D"/>
                </a:solidFill>
              </a:rPr>
              <a:pPr/>
              <a:t>13.12.2014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88328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575F6D"/>
                </a:solidFill>
              </a:rPr>
              <a:pPr/>
              <a:t>13.12.2014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877051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>
                <a:solidFill>
                  <a:srgbClr val="575F6D"/>
                </a:solidFill>
              </a:rPr>
              <a:pPr/>
              <a:t>13.12.2014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57705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FFF39D"/>
                </a:solidFill>
              </a:rPr>
              <a:pPr/>
              <a:t>13.12.2014</a:t>
            </a:fld>
            <a:endParaRPr lang="ru-RU">
              <a:solidFill>
                <a:srgbClr val="FFF39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>
              <a:solidFill>
                <a:srgbClr val="FFF39D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19224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575F6D"/>
                </a:solidFill>
              </a:rPr>
              <a:pPr/>
              <a:t>13.12.2014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9687741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575F6D"/>
                </a:solidFill>
              </a:rPr>
              <a:pPr/>
              <a:t>13.12.2014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2246527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>
                <a:solidFill>
                  <a:srgbClr val="575F6D"/>
                </a:solidFill>
              </a:rPr>
              <a:pPr/>
              <a:t>13.12.2014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07603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575F6D"/>
                </a:solidFill>
              </a:rPr>
              <a:pPr/>
              <a:t>13.12.2014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70529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>
                <a:solidFill>
                  <a:srgbClr val="575F6D"/>
                </a:solidFill>
              </a:rPr>
              <a:pPr/>
              <a:t>13.12.2014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97499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>
                <a:solidFill>
                  <a:srgbClr val="575F6D"/>
                </a:solidFill>
              </a:rPr>
              <a:pPr/>
              <a:t>13.12.2014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079515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>
                <a:solidFill>
                  <a:srgbClr val="575F6D"/>
                </a:solidFill>
              </a:rPr>
              <a:pPr/>
              <a:t>13.12.2014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57836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575F6D"/>
                </a:solidFill>
              </a:rPr>
              <a:pPr/>
              <a:t>13.12.2014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1827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575F6D"/>
                </a:solidFill>
              </a:rPr>
              <a:pPr/>
              <a:t>13.12.2014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862235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575F6D"/>
                </a:solidFill>
              </a:rPr>
              <a:pPr/>
              <a:t>13.12.2014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57025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>
                <a:solidFill>
                  <a:srgbClr val="575F6D"/>
                </a:solidFill>
              </a:rPr>
              <a:pPr/>
              <a:t>13.12.2014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740530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FFF39D"/>
                </a:solidFill>
              </a:rPr>
              <a:pPr/>
              <a:t>13.12.2014</a:t>
            </a:fld>
            <a:endParaRPr lang="ru-RU">
              <a:solidFill>
                <a:srgbClr val="FFF39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>
              <a:solidFill>
                <a:srgbClr val="FFF39D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071747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575F6D"/>
                </a:solidFill>
              </a:rPr>
              <a:pPr/>
              <a:t>13.12.2014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2630024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575F6D"/>
                </a:solidFill>
              </a:rPr>
              <a:pPr/>
              <a:t>13.12.2014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03553360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>
                <a:solidFill>
                  <a:srgbClr val="575F6D"/>
                </a:solidFill>
              </a:rPr>
              <a:pPr/>
              <a:t>13.12.2014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22432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575F6D"/>
                </a:solidFill>
              </a:rPr>
              <a:pPr/>
              <a:t>13.12.2014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0008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FFF39D"/>
                </a:solidFill>
              </a:rPr>
              <a:pPr/>
              <a:t>13.12.2014</a:t>
            </a:fld>
            <a:endParaRPr lang="ru-RU">
              <a:solidFill>
                <a:srgbClr val="FFF39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>
              <a:solidFill>
                <a:srgbClr val="FFF39D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41768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>
                <a:solidFill>
                  <a:srgbClr val="575F6D"/>
                </a:solidFill>
              </a:rPr>
              <a:pPr/>
              <a:t>13.12.2014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50252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>
                <a:solidFill>
                  <a:srgbClr val="575F6D"/>
                </a:solidFill>
              </a:rPr>
              <a:pPr/>
              <a:t>13.12.2014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04150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575F6D"/>
                </a:solidFill>
              </a:rPr>
              <a:pPr/>
              <a:t>13.12.2014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423645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575F6D"/>
                </a:solidFill>
              </a:rPr>
              <a:pPr/>
              <a:t>13.12.2014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028614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575F6D"/>
                </a:solidFill>
              </a:rPr>
              <a:pPr/>
              <a:t>13.12.2014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88635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>
                <a:solidFill>
                  <a:srgbClr val="575F6D"/>
                </a:solidFill>
              </a:rPr>
              <a:pPr/>
              <a:t>13.12.2014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351025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FFF39D"/>
                </a:solidFill>
              </a:rPr>
              <a:pPr/>
              <a:t>13.12.2014</a:t>
            </a:fld>
            <a:endParaRPr lang="ru-RU">
              <a:solidFill>
                <a:srgbClr val="FFF39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>
              <a:solidFill>
                <a:srgbClr val="FFF39D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15386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575F6D"/>
                </a:solidFill>
              </a:rPr>
              <a:pPr/>
              <a:t>13.12.2014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8265020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575F6D"/>
                </a:solidFill>
              </a:rPr>
              <a:pPr/>
              <a:t>13.12.2014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6515127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>
                <a:solidFill>
                  <a:srgbClr val="575F6D"/>
                </a:solidFill>
              </a:rPr>
              <a:pPr/>
              <a:t>13.12.2014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71936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575F6D"/>
                </a:solidFill>
              </a:rPr>
              <a:pPr/>
              <a:t>13.12.2014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5076923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575F6D"/>
                </a:solidFill>
              </a:rPr>
              <a:pPr/>
              <a:t>13.12.2014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284164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>
                <a:solidFill>
                  <a:srgbClr val="575F6D"/>
                </a:solidFill>
              </a:rPr>
              <a:pPr/>
              <a:t>13.12.2014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11060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>
                <a:solidFill>
                  <a:srgbClr val="575F6D"/>
                </a:solidFill>
              </a:rPr>
              <a:pPr/>
              <a:t>13.12.2014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14880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575F6D"/>
                </a:solidFill>
              </a:rPr>
              <a:pPr/>
              <a:t>13.12.2014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366488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575F6D"/>
                </a:solidFill>
              </a:rPr>
              <a:pPr/>
              <a:t>13.12.2014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493828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E07158-AD2C-4FA4-8BD0-A86B8FE46A3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CD29D6-4AC9-4E60-8A48-884AFB152F1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0192479"/>
      </p:ext>
    </p:extLst>
  </p:cSld>
  <p:clrMapOvr>
    <a:masterClrMapping/>
  </p:clrMapOvr>
  <p:transition spd="slow">
    <p:diamond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5A00C6-8743-4C44-B9E2-D44E3E6F7C9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4B8174-CA23-47EF-A493-F45FE7D13CA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4185265"/>
      </p:ext>
    </p:extLst>
  </p:cSld>
  <p:clrMapOvr>
    <a:masterClrMapping/>
  </p:clrMapOvr>
  <p:transition spd="slow">
    <p:diamond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92CA54-21C7-4215-BF28-A0BD1A7D16D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B2C356-C1D6-448C-B9CD-59175260D6E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284201"/>
      </p:ext>
    </p:extLst>
  </p:cSld>
  <p:clrMapOvr>
    <a:masterClrMapping/>
  </p:clrMapOvr>
  <p:transition spd="slow">
    <p:diamond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ED76CA-C310-4E93-9D3D-1DB9FC05C83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33B7AC-C8D6-47A4-8ACB-84B3655EAB9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219747"/>
      </p:ext>
    </p:extLst>
  </p:cSld>
  <p:clrMapOvr>
    <a:masterClrMapping/>
  </p:clrMapOvr>
  <p:transition spd="slow">
    <p:diamond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CBCBB2-3937-466A-AC1A-417F2F7A7E8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627C7D-1E87-46AB-94E5-624DF168789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9320084"/>
      </p:ext>
    </p:extLst>
  </p:cSld>
  <p:clrMapOvr>
    <a:masterClrMapping/>
  </p:clrMapOvr>
  <p:transition spd="slow">
    <p:diamond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575F6D"/>
                </a:solidFill>
              </a:rPr>
              <a:pPr/>
              <a:t>13.12.2014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05231382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077954-9B21-481C-8EF7-A3FC6490131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0F8B90-94F7-41D3-994A-27632085B75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99639"/>
      </p:ext>
    </p:extLst>
  </p:cSld>
  <p:clrMapOvr>
    <a:masterClrMapping/>
  </p:clrMapOvr>
  <p:transition spd="slow">
    <p:diamond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DE0EAE-4A67-4069-BFA0-14753B5740D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FB634E-3CFA-4A9D-A7B7-9695C7013A4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7201612"/>
      </p:ext>
    </p:extLst>
  </p:cSld>
  <p:clrMapOvr>
    <a:masterClrMapping/>
  </p:clrMapOvr>
  <p:transition spd="slow">
    <p:diamond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584061-0429-41C1-8DBD-FD6F0B9F600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D546D2-0F22-421D-BF02-1575CD32F49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5260340"/>
      </p:ext>
    </p:extLst>
  </p:cSld>
  <p:clrMapOvr>
    <a:masterClrMapping/>
  </p:clrMapOvr>
  <p:transition spd="slow">
    <p:diamond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DA068A-5C90-4494-B0B1-FFBF332A474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90419D-5319-4DCF-80B7-0B0B52CC749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4272474"/>
      </p:ext>
    </p:extLst>
  </p:cSld>
  <p:clrMapOvr>
    <a:masterClrMapping/>
  </p:clrMapOvr>
  <p:transition spd="slow">
    <p:diamond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9E571C-8FBE-4030-A29C-10A81858ACE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CFFD69-2953-417D-8FC2-68624C953ED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0053805"/>
      </p:ext>
    </p:extLst>
  </p:cSld>
  <p:clrMapOvr>
    <a:masterClrMapping/>
  </p:clrMapOvr>
  <p:transition spd="slow">
    <p:diamond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0A2D4E-DBD3-469A-800B-D331B703653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C91AF-C023-401A-AF2E-B8E9C066B62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3043186"/>
      </p:ext>
    </p:extLst>
  </p:cSld>
  <p:clrMapOvr>
    <a:masterClrMapping/>
  </p:clrMapOvr>
  <p:transition spd="slow">
    <p:diamond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>
                <a:solidFill>
                  <a:srgbClr val="575F6D"/>
                </a:solidFill>
              </a:rPr>
              <a:pPr/>
              <a:t>13.12.2014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7905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575F6D"/>
                </a:solidFill>
              </a:rPr>
              <a:pPr/>
              <a:t>13.12.2014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74390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>
                <a:solidFill>
                  <a:srgbClr val="575F6D"/>
                </a:solidFill>
              </a:rPr>
              <a:pPr/>
              <a:t>13.12.2014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99889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>
                <a:solidFill>
                  <a:srgbClr val="575F6D"/>
                </a:solidFill>
              </a:rPr>
              <a:pPr/>
              <a:t>13.12.2014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399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srgbClr val="575F6D"/>
                </a:solidFill>
              </a:rPr>
              <a:pPr/>
              <a:t>13.12.2014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95463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srgbClr val="575F6D"/>
                </a:solidFill>
              </a:rPr>
              <a:pPr/>
              <a:t>13.12.2014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6636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srgbClr val="575F6D"/>
                </a:solidFill>
              </a:rPr>
              <a:pPr/>
              <a:t>13.12.2014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5774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srgbClr val="575F6D"/>
                </a:solidFill>
              </a:rPr>
              <a:pPr/>
              <a:t>13.12.2014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7177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FB916FA-68A3-4647-BF48-034E04169D3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CA3BB17-CDE2-4A3F-96C5-0B7B9D8D769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482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ransition spd="slow">
    <p:diamond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festival.1september.ru/2003_2004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Relationship Id="rId5" Type="http://schemas.openxmlformats.org/officeDocument/2006/relationships/hyperlink" Target="http://www.zpzr.ru/" TargetMode="External"/><Relationship Id="rId4" Type="http://schemas.openxmlformats.org/officeDocument/2006/relationships/hyperlink" Target="http://ped-kopilka.ru/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14625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cap="none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Реализация </a:t>
            </a:r>
            <a:r>
              <a:rPr lang="ru-RU" sz="4000" cap="none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здоровьесберегающих</a:t>
            </a:r>
            <a:r>
              <a:rPr lang="ru-RU" sz="4000" cap="none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технологий на уроках английского языка в начальной школе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2708920"/>
            <a:ext cx="7467600" cy="3765032"/>
          </a:xfrm>
        </p:spPr>
        <p:txBody>
          <a:bodyPr/>
          <a:lstStyle/>
          <a:p>
            <a:pPr marL="0" lvl="0" indent="0" algn="ctr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  <a:buClrTx/>
              <a:buSzTx/>
              <a:buNone/>
            </a:pPr>
            <a:r>
              <a:rPr lang="ru-RU" sz="1800" b="1" u="sng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ЦЕЛИ:</a:t>
            </a:r>
          </a:p>
          <a:p>
            <a:pPr marL="0" lvl="0" indent="0" algn="ctr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  <a:buClrTx/>
              <a:buSzTx/>
              <a:buNone/>
            </a:pPr>
            <a:r>
              <a:rPr lang="ru-RU" sz="2100" b="1" i="1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рассмотреть </a:t>
            </a:r>
            <a:r>
              <a:rPr lang="ru-RU" sz="2100" b="1" i="1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и разработать систему условий и технологий, обеспечивающих младшему школьнику возможность сохранения здоровья, формирование у него необходимых знаний по здоровому образу жизни и обеспечение реализации таковых в повседневной жизни и в рамках уроков английского языка </a:t>
            </a:r>
            <a:endParaRPr lang="ru-RU" sz="2100" b="1" i="1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6911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Виды релаксаций</a:t>
            </a: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246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dirty="0"/>
              <a:t>различные виды </a:t>
            </a:r>
            <a:r>
              <a:rPr lang="ru-RU" dirty="0" smtClean="0"/>
              <a:t>движений</a:t>
            </a:r>
            <a:endParaRPr lang="ru-RU" dirty="0"/>
          </a:p>
          <a:p>
            <a:pPr>
              <a:lnSpc>
                <a:spcPct val="90000"/>
              </a:lnSpc>
            </a:pPr>
            <a:r>
              <a:rPr lang="ru-RU" dirty="0"/>
              <a:t>ролевые </a:t>
            </a:r>
            <a:r>
              <a:rPr lang="ru-RU" dirty="0" smtClean="0"/>
              <a:t>игры</a:t>
            </a:r>
            <a:endParaRPr lang="ru-RU" dirty="0"/>
          </a:p>
          <a:p>
            <a:pPr>
              <a:lnSpc>
                <a:spcPct val="90000"/>
              </a:lnSpc>
            </a:pPr>
            <a:r>
              <a:rPr lang="ru-RU" dirty="0" smtClean="0"/>
              <a:t>пение</a:t>
            </a:r>
            <a:endParaRPr lang="ru-RU" dirty="0"/>
          </a:p>
          <a:p>
            <a:pPr>
              <a:lnSpc>
                <a:spcPct val="90000"/>
              </a:lnSpc>
            </a:pPr>
            <a:r>
              <a:rPr lang="ru-RU" dirty="0" smtClean="0"/>
              <a:t>игры-соревнования</a:t>
            </a:r>
            <a:endParaRPr lang="ru-RU" dirty="0"/>
          </a:p>
          <a:p>
            <a:pPr>
              <a:lnSpc>
                <a:spcPct val="90000"/>
              </a:lnSpc>
            </a:pPr>
            <a:r>
              <a:rPr lang="ru-RU" dirty="0"/>
              <a:t>игры с </a:t>
            </a:r>
            <a:r>
              <a:rPr lang="ru-RU" dirty="0" smtClean="0"/>
              <a:t>предметами</a:t>
            </a:r>
            <a:endParaRPr lang="ru-RU" dirty="0"/>
          </a:p>
          <a:p>
            <a:pPr>
              <a:lnSpc>
                <a:spcPct val="90000"/>
              </a:lnSpc>
            </a:pPr>
            <a:r>
              <a:rPr lang="ru-RU" dirty="0"/>
              <a:t>диалоги с героями </a:t>
            </a:r>
            <a:r>
              <a:rPr lang="ru-RU" dirty="0" smtClean="0"/>
              <a:t>сказок</a:t>
            </a:r>
            <a:endParaRPr lang="ru-RU" dirty="0"/>
          </a:p>
          <a:p>
            <a:pPr>
              <a:lnSpc>
                <a:spcPct val="90000"/>
              </a:lnSpc>
            </a:pPr>
            <a:r>
              <a:rPr lang="ru-RU" dirty="0"/>
              <a:t>просмотр </a:t>
            </a:r>
            <a:r>
              <a:rPr lang="ru-RU" dirty="0" smtClean="0"/>
              <a:t>мультфильмов</a:t>
            </a:r>
            <a:endParaRPr lang="ru-RU" dirty="0"/>
          </a:p>
          <a:p>
            <a:pPr>
              <a:lnSpc>
                <a:spcPct val="90000"/>
              </a:lnSpc>
            </a:pPr>
            <a:r>
              <a:rPr lang="ru-RU" dirty="0"/>
              <a:t>драматизация небольших </a:t>
            </a:r>
            <a:r>
              <a:rPr lang="ru-RU" dirty="0" smtClean="0"/>
              <a:t>сценок</a:t>
            </a:r>
            <a:endParaRPr lang="ru-RU" dirty="0"/>
          </a:p>
        </p:txBody>
      </p:sp>
      <p:pic>
        <p:nvPicPr>
          <p:cNvPr id="2050" name="Picture 2" descr="F:\На уроке\DSC0360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8399" y="1052736"/>
            <a:ext cx="1973298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F:\На уроке\DSC0360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078199"/>
            <a:ext cx="1800200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2709641"/>
      </p:ext>
    </p:extLst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-.5"/>
                                          </p:val>
                                        </p:tav>
                                        <p:tav tm="50000">
                                          <p:val>
                                            <p:strVal val="#ppt_w-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2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2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2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2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2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2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2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2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2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2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2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2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2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2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2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24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24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24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24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24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24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24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24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24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24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624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24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24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24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24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2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7" dur="2000" fill="hold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000" fill="hold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-.5"/>
                                          </p:val>
                                        </p:tav>
                                        <p:tav tm="100000">
                                          <p:val>
                                            <p:strVal val="ppt_w-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000" fill="hold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000" fill="hold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000" fill="hold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0">
                                          <p:val>
                                            <p:strVal val="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1998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94" dur="500"/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97" dur="500"/>
                                        <p:tgtEl>
                                          <p:spTgt spid="62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00" dur="500"/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03" dur="500"/>
                                        <p:tgtEl>
                                          <p:spTgt spid="62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06" dur="500"/>
                                        <p:tgtEl>
                                          <p:spTgt spid="62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09" dur="500"/>
                                        <p:tgtEl>
                                          <p:spTgt spid="624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12" dur="500"/>
                                        <p:tgtEl>
                                          <p:spTgt spid="624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15" dur="500"/>
                                        <p:tgtEl>
                                          <p:spTgt spid="624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6" grpId="0"/>
      <p:bldP spid="62466" grpId="1"/>
      <p:bldP spid="62467" grpId="0" build="p"/>
      <p:bldP spid="62467" grpId="1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Правила построения урока с учётом </a:t>
            </a:r>
            <a:r>
              <a:rPr lang="ru-RU" dirty="0" err="1" smtClean="0"/>
              <a:t>здоровьесберегающих</a:t>
            </a:r>
            <a:r>
              <a:rPr lang="ru-RU" dirty="0" smtClean="0"/>
              <a:t> технологий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Правильная организация урока.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Использование различных каналов восприятия (аудиальное, визуальное, кинестетическое).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Учёт работоспособности учащихся.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Распределение интенсивности умственной деятельности.</a:t>
            </a:r>
          </a:p>
          <a:p>
            <a:pPr marL="0" indent="0">
              <a:buNone/>
            </a:pP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9271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800" dirty="0" smtClean="0">
                <a:solidFill>
                  <a:schemeClr val="tx1"/>
                </a:solidFill>
              </a:rPr>
              <a:t>гигиенические критерии рациональной организации урока 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976090592"/>
              </p:ext>
            </p:extLst>
          </p:nvPr>
        </p:nvGraphicFramePr>
        <p:xfrm>
          <a:off x="827584" y="908720"/>
          <a:ext cx="6840760" cy="5939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1505"/>
                <a:gridCol w="1443010"/>
                <a:gridCol w="1218774"/>
                <a:gridCol w="1127763"/>
                <a:gridCol w="2329708"/>
              </a:tblGrid>
              <a:tr h="6264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800" marR="51800" marT="66675" marB="666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Фактор урока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800" marR="51800" marT="66675" marB="66675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Уровни гигиенической рациональности урока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800" marR="51800" marT="66675" marB="66675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57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800" marR="51800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800" marR="51800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Рациональный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800" marR="51800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Недостаточно рациональный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800" marR="51800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Нерациональный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800" marR="51800" marT="66675" marB="66675"/>
                </a:tc>
              </a:tr>
              <a:tr h="8131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800" marR="51800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Плотность урока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800" marR="51800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 менее 60% и не более 75-80%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800" marR="51800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85-90%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800" marR="51800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Более 90%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800" marR="51800" marT="66675" marB="66675"/>
                </a:tc>
              </a:tr>
              <a:tr h="8131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800" marR="51800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Число видов учебной деятельности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800" marR="51800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4-7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800" marR="51800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2-3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800" marR="51800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1-2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800" marR="51800" marT="66675" marB="66675"/>
                </a:tc>
              </a:tr>
              <a:tr h="12804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800" marR="51800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Частота чередования различных видов учебной деятельности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800" marR="51800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Смена не позже чем через 7-10 мин.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800" marR="51800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Смена через 11-15 мин.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800" marR="51800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Более 15 мин.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800" marR="51800" marT="66675" marB="66675"/>
                </a:tc>
              </a:tr>
              <a:tr h="7388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800" marR="51800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Число видов преподавания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800" marR="51800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 менее 3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800" marR="51800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800" marR="51800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800" marR="51800" marT="66675" marB="66675"/>
                </a:tc>
              </a:tr>
              <a:tr h="5212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800" marR="51800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Чередование видов преподавания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800" marR="51800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 позже чем через 10-15 минут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800" marR="51800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Через 15-20 минут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800" marR="51800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 чередуются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800" marR="51800" marT="66675" marB="66675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7965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9728729"/>
              </p:ext>
            </p:extLst>
          </p:nvPr>
        </p:nvGraphicFramePr>
        <p:xfrm>
          <a:off x="467544" y="116632"/>
          <a:ext cx="7560840" cy="67414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0132"/>
                <a:gridCol w="1857388"/>
                <a:gridCol w="1714512"/>
                <a:gridCol w="1600212"/>
                <a:gridCol w="1388596"/>
              </a:tblGrid>
              <a:tr h="5536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Факторы   урока</a:t>
                      </a:r>
                      <a:endParaRPr lang="ru-RU" sz="1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 уровни    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гигиенической      рациональности            урока</a:t>
                      </a:r>
                      <a:endParaRPr lang="ru-RU" sz="1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2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>
                    <a:lnT w="12700" cmpd="sng">
                      <a:noFill/>
                    </a:lnT>
                  </a:tcPr>
                </a:tc>
              </a:tr>
              <a:tr h="10863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2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Место и длительность применение ТСО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соответствии с гигиеническими нормами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 частичным соблюдением гигиенических норм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произвольной форме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</a:tr>
              <a:tr h="15019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2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Чередование позы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Поза чередуется в соответствии с видом работы. 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Учитель 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наблюдает за посадкой учащихся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Имеются случаи несоответствия позы виду работы. 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Учитель иногда контролирует посадку учащихся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Частые несоответствия позы виду работы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</a:tr>
              <a:tr h="10863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2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Физкультминутки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Две за урок, состоящие из 3-5 повторений каждого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физкульт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 минутка за урок с недостаточной </a:t>
                      </a:r>
                      <a:r>
                        <a:rPr lang="ru-RU" sz="140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продолжительн-ю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Отсутствуют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</a:tr>
              <a:tr h="12617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2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Психологический климат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Преобладают положительные эмоции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Имеются случаи отрицательных эмоций. 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Урок эмоционально индифферентный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Преобладают отрицательные эмоции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</a:tr>
              <a:tr h="10822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2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Наличие</a:t>
                      </a:r>
                      <a:r>
                        <a:rPr lang="ru-RU" sz="14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эмоциональных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разрядок (число)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</a:t>
                      </a:r>
                      <a:r>
                        <a:rPr lang="ru-RU" sz="14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соответствии с гигиеническими нормами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(2-3)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 частичным</a:t>
                      </a:r>
                      <a:r>
                        <a:rPr lang="ru-RU" sz="14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соблюдением гигиенических норм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произвольной форме</a:t>
                      </a:r>
                      <a:endParaRPr lang="ru-RU" sz="14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 anchor="ctr"/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6175311"/>
              </p:ext>
            </p:extLst>
          </p:nvPr>
        </p:nvGraphicFramePr>
        <p:xfrm>
          <a:off x="8629095" y="630315"/>
          <a:ext cx="208280" cy="365760"/>
        </p:xfrm>
        <a:graphic>
          <a:graphicData uri="http://schemas.openxmlformats.org/drawingml/2006/table">
            <a:tbl>
              <a:tblPr/>
              <a:tblGrid>
                <a:gridCol w="208280"/>
              </a:tblGrid>
              <a:tr h="23969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9375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274320" lvl="0" indent="-274320" algn="ctr">
              <a:lnSpc>
                <a:spcPct val="115000"/>
              </a:lnSpc>
              <a:spcBef>
                <a:spcPts val="600"/>
              </a:spcBef>
              <a:spcAft>
                <a:spcPts val="1000"/>
              </a:spcAft>
            </a:pPr>
            <a:r>
              <a:rPr lang="ru-RU" sz="3200" cap="none" dirty="0">
                <a:ln>
                  <a:noFill/>
                </a:ln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Выводы:</a:t>
            </a:r>
            <a:r>
              <a:rPr lang="ru-RU" sz="3200" b="0" cap="none" dirty="0">
                <a:ln>
                  <a:noFill/>
                </a:ln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3200" b="0" cap="none" dirty="0">
                <a:ln>
                  <a:noFill/>
                </a:ln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1609725"/>
            <a:ext cx="7239000" cy="4846638"/>
          </a:xfrm>
        </p:spPr>
        <p:txBody>
          <a:bodyPr>
            <a:normAutofit fontScale="55000" lnSpcReduction="20000"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>Выбранные </a:t>
            </a:r>
            <a:r>
              <a:rPr lang="ru-RU" sz="2800" dirty="0">
                <a:latin typeface="Times New Roman"/>
                <a:ea typeface="Times New Roman"/>
                <a:cs typeface="Times New Roman"/>
              </a:rPr>
              <a:t>и освоенные мной технологии, методы и приемы активно способствуют формированию психически и физически здоровой личности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800" dirty="0">
                <a:latin typeface="Times New Roman"/>
                <a:ea typeface="Times New Roman"/>
                <a:cs typeface="Times New Roman"/>
              </a:rPr>
              <a:t>Систематически проводимая работа по </a:t>
            </a:r>
            <a:r>
              <a:rPr lang="ru-RU" sz="2800" dirty="0" err="1">
                <a:latin typeface="Times New Roman"/>
                <a:ea typeface="Times New Roman"/>
                <a:cs typeface="Times New Roman"/>
              </a:rPr>
              <a:t>оздоравливанию</a:t>
            </a:r>
            <a:r>
              <a:rPr lang="ru-RU" sz="2800" dirty="0">
                <a:latin typeface="Times New Roman"/>
                <a:ea typeface="Times New Roman"/>
                <a:cs typeface="Times New Roman"/>
              </a:rPr>
              <a:t> школьников улучшает физические показатели, внимание, память, способствует повышению качества знаний, а главное, не вредит здоровью школьников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800" dirty="0">
                <a:latin typeface="Times New Roman"/>
                <a:ea typeface="Times New Roman"/>
                <a:cs typeface="Times New Roman"/>
              </a:rPr>
              <a:t>В результате моей работы в рамках урока иностранного языка создаются условия, обеспечивающие школьнику возможность сохранения здоровья , формирование у него необходимых знаний по ЗОЖ и обеспечение реализации таковых в повседневной жизни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800" dirty="0">
                <a:latin typeface="Times New Roman"/>
                <a:ea typeface="Times New Roman"/>
                <a:cs typeface="Times New Roman"/>
              </a:rPr>
              <a:t>На уроках иностранного языка отмечается позитивный эмоциональный фон, доброжелательная атмосфера, атмосфера сотрудничества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800" dirty="0">
                <a:latin typeface="Times New Roman"/>
                <a:ea typeface="Times New Roman"/>
                <a:cs typeface="Times New Roman"/>
              </a:rPr>
              <a:t>На уроках присутствуют разнообразные формы работы, частая смена видов деятельности, что способствует высокой мотивации к учению, психологическому комфорту.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965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Литература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908720"/>
            <a:ext cx="7632848" cy="55861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L="270510" indent="-270510" algn="just">
              <a:lnSpc>
                <a:spcPct val="150000"/>
              </a:lnSpc>
              <a:spcAft>
                <a:spcPts val="0"/>
              </a:spcAft>
              <a:tabLst>
                <a:tab pos="270510" algn="l"/>
              </a:tabLst>
            </a:pPr>
            <a:r>
              <a:rPr lang="ru-RU" sz="1400" dirty="0">
                <a:latin typeface="Times New Roman"/>
                <a:ea typeface="Times New Roman"/>
                <a:cs typeface="Times New Roman"/>
              </a:rPr>
              <a:t>1.       Абрамова И.А. Игры на уроках иностранного языка // Иностранные языки в школе // 2004. №1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L="270510" indent="-270510" algn="just">
              <a:lnSpc>
                <a:spcPct val="150000"/>
              </a:lnSpc>
              <a:spcAft>
                <a:spcPts val="0"/>
              </a:spcAft>
              <a:tabLst>
                <a:tab pos="270510" algn="l"/>
              </a:tabLst>
            </a:pPr>
            <a:r>
              <a:rPr lang="ru-RU" sz="1400" dirty="0">
                <a:latin typeface="Times New Roman"/>
                <a:ea typeface="Times New Roman"/>
              </a:rPr>
              <a:t>2.       </a:t>
            </a:r>
            <a:r>
              <a:rPr lang="ru-RU" sz="1400" dirty="0" err="1">
                <a:latin typeface="Times New Roman"/>
                <a:ea typeface="Times New Roman"/>
              </a:rPr>
              <a:t>Бродкина</a:t>
            </a:r>
            <a:r>
              <a:rPr lang="ru-RU" sz="1400" dirty="0">
                <a:latin typeface="Times New Roman"/>
                <a:ea typeface="Times New Roman"/>
              </a:rPr>
              <a:t> Г.В., </a:t>
            </a:r>
            <a:r>
              <a:rPr lang="ru-RU" sz="1400" dirty="0" err="1">
                <a:latin typeface="Times New Roman"/>
                <a:ea typeface="Times New Roman"/>
              </a:rPr>
              <a:t>Зубарёва</a:t>
            </a:r>
            <a:r>
              <a:rPr lang="ru-RU" sz="1400" dirty="0">
                <a:latin typeface="Times New Roman"/>
                <a:ea typeface="Times New Roman"/>
              </a:rPr>
              <a:t> И.И. </a:t>
            </a:r>
            <a:r>
              <a:rPr lang="ru-RU" sz="1400" dirty="0" err="1">
                <a:latin typeface="Times New Roman"/>
                <a:ea typeface="Times New Roman"/>
              </a:rPr>
              <a:t>Здоровьесберегающие</a:t>
            </a:r>
            <a:r>
              <a:rPr lang="ru-RU" sz="1400" dirty="0">
                <a:latin typeface="Times New Roman"/>
                <a:ea typeface="Times New Roman"/>
              </a:rPr>
              <a:t> технологии в образовании. АПКРО, 2002</a:t>
            </a:r>
            <a:endParaRPr lang="ru-RU" sz="1400" dirty="0"/>
          </a:p>
          <a:p>
            <a:pPr marL="270510" indent="-270510" algn="just">
              <a:lnSpc>
                <a:spcPct val="150000"/>
              </a:lnSpc>
              <a:spcAft>
                <a:spcPts val="0"/>
              </a:spcAft>
              <a:tabLst>
                <a:tab pos="270510" algn="l"/>
              </a:tabLst>
            </a:pPr>
            <a:r>
              <a:rPr lang="ru-RU" sz="1400" dirty="0">
                <a:latin typeface="Times New Roman"/>
                <a:ea typeface="Times New Roman"/>
                <a:cs typeface="Times New Roman"/>
              </a:rPr>
              <a:t>3.       </a:t>
            </a:r>
            <a:r>
              <a:rPr lang="ru-RU" sz="1400" dirty="0" err="1">
                <a:latin typeface="Times New Roman"/>
                <a:ea typeface="Times New Roman"/>
                <a:cs typeface="Times New Roman"/>
              </a:rPr>
              <a:t>Дереклеева</a:t>
            </a:r>
            <a:r>
              <a:rPr lang="ru-RU" sz="1400" dirty="0">
                <a:latin typeface="Times New Roman"/>
                <a:ea typeface="Times New Roman"/>
                <a:cs typeface="Times New Roman"/>
              </a:rPr>
              <a:t> Н.И. Двигательные игры, тренинги и уроки здоровья. М., 2004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L="270510" indent="-270510" algn="just">
              <a:lnSpc>
                <a:spcPct val="150000"/>
              </a:lnSpc>
              <a:spcAft>
                <a:spcPts val="0"/>
              </a:spcAft>
              <a:tabLst>
                <a:tab pos="270510" algn="l"/>
              </a:tabLst>
            </a:pPr>
            <a:r>
              <a:rPr lang="ru-RU" sz="1400" dirty="0">
                <a:latin typeface="Times New Roman"/>
                <a:ea typeface="Times New Roman"/>
                <a:cs typeface="Times New Roman"/>
              </a:rPr>
              <a:t>4.       Гальскова Н.Д., Гез Н.И. Теория обучения иностранным языкам. 2-е изд. М., 2005 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L="270510" indent="-270510" algn="just">
              <a:lnSpc>
                <a:spcPct val="150000"/>
              </a:lnSpc>
              <a:spcAft>
                <a:spcPts val="0"/>
              </a:spcAft>
              <a:tabLst>
                <a:tab pos="270510" algn="l"/>
              </a:tabLst>
            </a:pPr>
            <a:r>
              <a:rPr lang="ru-RU" sz="1400" dirty="0">
                <a:latin typeface="Times New Roman"/>
                <a:ea typeface="Times New Roman"/>
                <a:cs typeface="Times New Roman"/>
              </a:rPr>
              <a:t>5.       Карпова А.К., Рощина Г.А. Физкультминутки для начальной школы. Ярославль, 2006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L="270510" indent="-270510" algn="just">
              <a:lnSpc>
                <a:spcPct val="150000"/>
              </a:lnSpc>
              <a:spcAft>
                <a:spcPts val="0"/>
              </a:spcAft>
              <a:tabLst>
                <a:tab pos="270510" algn="l"/>
              </a:tabLst>
            </a:pPr>
            <a:r>
              <a:rPr lang="ru-RU" sz="1400" dirty="0">
                <a:latin typeface="Times New Roman"/>
                <a:ea typeface="Times New Roman"/>
                <a:cs typeface="Times New Roman"/>
              </a:rPr>
              <a:t>6.       Ковалько В.И. </a:t>
            </a:r>
            <a:r>
              <a:rPr lang="ru-RU" sz="1400" dirty="0" err="1">
                <a:latin typeface="Times New Roman"/>
                <a:ea typeface="Times New Roman"/>
                <a:cs typeface="Times New Roman"/>
              </a:rPr>
              <a:t>Здоровьесберегающие</a:t>
            </a:r>
            <a:r>
              <a:rPr lang="ru-RU" sz="1400" dirty="0">
                <a:latin typeface="Times New Roman"/>
                <a:ea typeface="Times New Roman"/>
                <a:cs typeface="Times New Roman"/>
              </a:rPr>
              <a:t> технологии в начальной школе. М., 2004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L="270510" indent="-270510" algn="just">
              <a:lnSpc>
                <a:spcPct val="150000"/>
              </a:lnSpc>
              <a:spcAft>
                <a:spcPts val="0"/>
              </a:spcAft>
              <a:tabLst>
                <a:tab pos="270510" algn="l"/>
              </a:tabLst>
            </a:pPr>
            <a:r>
              <a:rPr lang="ru-RU" sz="1400" dirty="0">
                <a:latin typeface="Times New Roman"/>
                <a:ea typeface="Times New Roman"/>
              </a:rPr>
              <a:t>7.       </a:t>
            </a:r>
            <a:r>
              <a:rPr lang="ru-RU" sz="1400" dirty="0" err="1">
                <a:latin typeface="Times New Roman"/>
                <a:ea typeface="Times New Roman"/>
              </a:rPr>
              <a:t>Колисник</a:t>
            </a:r>
            <a:r>
              <a:rPr lang="ru-RU" sz="1400" dirty="0">
                <a:latin typeface="Times New Roman"/>
                <a:ea typeface="Times New Roman"/>
              </a:rPr>
              <a:t> И.И. Рациональная организация учебного процесса. Саратов, 2004</a:t>
            </a:r>
            <a:endParaRPr lang="ru-RU" sz="1400" dirty="0"/>
          </a:p>
          <a:p>
            <a:pPr marL="270510" indent="-270510" algn="just">
              <a:lnSpc>
                <a:spcPct val="150000"/>
              </a:lnSpc>
              <a:spcAft>
                <a:spcPts val="0"/>
              </a:spcAft>
              <a:tabLst>
                <a:tab pos="270510" algn="l"/>
              </a:tabLst>
            </a:pPr>
            <a:r>
              <a:rPr lang="ru-RU" sz="1400" dirty="0">
                <a:latin typeface="Times New Roman"/>
                <a:ea typeface="Times New Roman"/>
                <a:cs typeface="Times New Roman"/>
              </a:rPr>
              <a:t>8.       Смирнов А. К. </a:t>
            </a:r>
            <a:r>
              <a:rPr lang="ru-RU" sz="1400" dirty="0" err="1">
                <a:latin typeface="Times New Roman"/>
                <a:ea typeface="Times New Roman"/>
                <a:cs typeface="Times New Roman"/>
              </a:rPr>
              <a:t>Здоровьесберегающие</a:t>
            </a:r>
            <a:r>
              <a:rPr lang="ru-RU" sz="1400" dirty="0">
                <a:latin typeface="Times New Roman"/>
                <a:ea typeface="Times New Roman"/>
                <a:cs typeface="Times New Roman"/>
              </a:rPr>
              <a:t> образовательные технологии в современной школе. М., 2002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L="270510" indent="-270510" algn="just">
              <a:lnSpc>
                <a:spcPct val="150000"/>
              </a:lnSpc>
              <a:spcAft>
                <a:spcPts val="0"/>
              </a:spcAft>
              <a:tabLst>
                <a:tab pos="270510" algn="l"/>
              </a:tabLst>
            </a:pPr>
            <a:r>
              <a:rPr lang="ru-RU" sz="1400" dirty="0">
                <a:latin typeface="Times New Roman"/>
                <a:ea typeface="Times New Roman"/>
                <a:cs typeface="Times New Roman"/>
              </a:rPr>
              <a:t>9.       </a:t>
            </a:r>
            <a:r>
              <a:rPr lang="ru-RU" sz="1400" u="sng" dirty="0">
                <a:latin typeface="Times New Roman"/>
                <a:ea typeface="Times New Roman"/>
                <a:cs typeface="Times New Roman"/>
                <a:hlinkClick r:id="rId3"/>
              </a:rPr>
              <a:t>http://festival.1september.ru/2003_2004/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L="270510" indent="-270510" algn="just">
              <a:lnSpc>
                <a:spcPct val="150000"/>
              </a:lnSpc>
              <a:spcAft>
                <a:spcPts val="0"/>
              </a:spcAft>
              <a:tabLst>
                <a:tab pos="270510" algn="l"/>
              </a:tabLst>
            </a:pPr>
            <a:r>
              <a:rPr lang="ru-RU" sz="1400" dirty="0">
                <a:latin typeface="Times New Roman"/>
                <a:ea typeface="Times New Roman"/>
                <a:cs typeface="Times New Roman"/>
              </a:rPr>
              <a:t>10.  </a:t>
            </a:r>
            <a:r>
              <a:rPr lang="ru-RU" sz="1400" u="sng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4"/>
              </a:rPr>
              <a:t>http://ped-kopilka.ru/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L="270510" indent="-270510" algn="just">
              <a:lnSpc>
                <a:spcPct val="150000"/>
              </a:lnSpc>
              <a:spcAft>
                <a:spcPts val="0"/>
              </a:spcAft>
              <a:tabLst>
                <a:tab pos="270510" algn="l"/>
              </a:tabLst>
            </a:pPr>
            <a:r>
              <a:rPr lang="ru-RU" sz="1400" dirty="0">
                <a:latin typeface="Times New Roman"/>
                <a:ea typeface="Times New Roman"/>
                <a:cs typeface="Times New Roman"/>
              </a:rPr>
              <a:t>11.</a:t>
            </a:r>
            <a:r>
              <a:rPr lang="ru-RU" sz="1400" dirty="0">
                <a:latin typeface="Calibri"/>
                <a:ea typeface="Calibri"/>
                <a:cs typeface="Times New Roman"/>
              </a:rPr>
              <a:t> </a:t>
            </a:r>
            <a:r>
              <a:rPr lang="ru-RU" sz="1400" dirty="0" err="1">
                <a:latin typeface="Calibri"/>
                <a:ea typeface="Calibri"/>
                <a:cs typeface="Times New Roman"/>
              </a:rPr>
              <a:t>Здоровьесберегающее</a:t>
            </a:r>
            <a:r>
              <a:rPr lang="ru-RU" sz="1400" dirty="0">
                <a:latin typeface="Calibri"/>
                <a:ea typeface="Calibri"/>
                <a:cs typeface="Times New Roman"/>
              </a:rPr>
              <a:t> образование [Электронный ресурс]. – Режим доступа: </a:t>
            </a:r>
            <a:r>
              <a:rPr lang="ru-RU" sz="1400" u="sng" dirty="0">
                <a:solidFill>
                  <a:srgbClr val="0000FF"/>
                </a:solidFill>
                <a:latin typeface="Calibri"/>
                <a:ea typeface="Calibri"/>
                <a:cs typeface="Times New Roman"/>
                <a:hlinkClick r:id="rId5"/>
              </a:rPr>
              <a:t>http://www.zpzr.ru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L="270510" indent="-270510" algn="just">
              <a:lnSpc>
                <a:spcPct val="150000"/>
              </a:lnSpc>
              <a:spcAft>
                <a:spcPts val="0"/>
              </a:spcAft>
              <a:tabLst>
                <a:tab pos="270510" algn="l"/>
              </a:tabLst>
            </a:pPr>
            <a:r>
              <a:rPr lang="ru-RU" sz="1400" dirty="0">
                <a:solidFill>
                  <a:srgbClr val="0000FF"/>
                </a:solidFill>
                <a:latin typeface="Calibri"/>
                <a:ea typeface="Calibri"/>
                <a:cs typeface="Times New Roman"/>
              </a:rPr>
              <a:t> 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36612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8" y="-600075"/>
            <a:ext cx="9321800" cy="745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TextBox 1"/>
          <p:cNvSpPr txBox="1">
            <a:spLocks noChangeArrowheads="1"/>
          </p:cNvSpPr>
          <p:nvPr/>
        </p:nvSpPr>
        <p:spPr bwMode="auto">
          <a:xfrm>
            <a:off x="2182813" y="1119188"/>
            <a:ext cx="185737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 sz="3200" b="1">
              <a:solidFill>
                <a:prstClr val="black"/>
              </a:solidFill>
            </a:endParaRPr>
          </a:p>
        </p:txBody>
      </p:sp>
      <p:sp>
        <p:nvSpPr>
          <p:cNvPr id="22532" name="TextBox 2"/>
          <p:cNvSpPr txBox="1">
            <a:spLocks noChangeArrowheads="1"/>
          </p:cNvSpPr>
          <p:nvPr/>
        </p:nvSpPr>
        <p:spPr bwMode="auto">
          <a:xfrm>
            <a:off x="2843213" y="4437063"/>
            <a:ext cx="1857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 sz="3200" b="1">
              <a:solidFill>
                <a:prstClr val="black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37877" y="873554"/>
            <a:ext cx="5394490" cy="95410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BC0A3D"/>
                </a:soli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</a:rPr>
              <a:t>Крепкого здоровья всем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BC0A3D"/>
                </a:soli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</a:rPr>
              <a:t> в Новом году!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63688" y="5093570"/>
            <a:ext cx="6576993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4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Спасибо за внимание!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545138" y="425450"/>
            <a:ext cx="185737" cy="52387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800" b="1" dirty="0">
              <a:ln w="11430"/>
              <a:solidFill>
                <a:srgbClr val="8064A2">
                  <a:lumMod val="75000"/>
                </a:srgb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893382" y="2368594"/>
            <a:ext cx="6380978" cy="138499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</a:rPr>
              <a:t>«Здоровье – не все,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</a:rPr>
              <a:t>Но все без здоровья – ничто»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</a:rPr>
              <a:t>                                   Сократ</a:t>
            </a:r>
          </a:p>
        </p:txBody>
      </p:sp>
    </p:spTree>
    <p:extLst>
      <p:ext uri="{BB962C8B-B14F-4D97-AF65-F5344CB8AC3E}">
        <p14:creationId xmlns:p14="http://schemas.microsoft.com/office/powerpoint/2010/main" val="1863849445"/>
      </p:ext>
    </p:extLst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27168" cy="135416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i="1" cap="none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Здоровьесберегающие</a:t>
            </a:r>
            <a:r>
              <a:rPr lang="ru-RU" sz="2200" b="1" i="1" cap="none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технологии </a:t>
            </a:r>
            <a:br>
              <a:rPr lang="ru-RU" sz="2200" b="1" i="1" cap="none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200" b="1" i="1" cap="none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уроках английского языка - задача особой важности </a:t>
            </a:r>
            <a:br>
              <a:rPr lang="ru-RU" sz="2200" b="1" i="1" cap="none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200" b="1" i="1" cap="none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 преподавателей английского языка</a:t>
            </a:r>
            <a:br>
              <a:rPr lang="ru-RU" sz="2200" b="1" i="1" cap="none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lvl="0" indent="0" algn="just">
              <a:spcBef>
                <a:spcPts val="0"/>
              </a:spcBef>
              <a:buClrTx/>
              <a:buSzTx/>
              <a:buNone/>
            </a:pPr>
            <a:r>
              <a:rPr lang="ru-RU" sz="1800" dirty="0">
                <a:solidFill>
                  <a:prstClr val="black"/>
                </a:solidFill>
                <a:latin typeface="Palatino Linotype"/>
              </a:rPr>
              <a:t>С каждым годом увеличивается количество детей с ослабленным здоровьем, повышенной утомляемостью, слабой нервной системой.  </a:t>
            </a:r>
            <a:endParaRPr lang="ru-RU" sz="1800" dirty="0" smtClean="0">
              <a:solidFill>
                <a:prstClr val="black"/>
              </a:solidFill>
              <a:latin typeface="Palatino Linotype"/>
            </a:endParaRPr>
          </a:p>
          <a:p>
            <a:pPr marL="0" lvl="0" indent="0" algn="ctr" eaLnBrk="0" fontAlgn="base" hangingPunct="0">
              <a:spcBef>
                <a:spcPct val="50000"/>
              </a:spcBef>
              <a:spcAft>
                <a:spcPct val="0"/>
              </a:spcAft>
              <a:buClrTx/>
              <a:buSzTx/>
              <a:buNone/>
            </a:pPr>
            <a:r>
              <a:rPr lang="ru-RU" altLang="ru-RU" dirty="0">
                <a:solidFill>
                  <a:srgbClr val="0000CC"/>
                </a:solidFill>
                <a:latin typeface="Corbel"/>
              </a:rPr>
              <a:t>Данные  исследования  специалистов: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</a:pPr>
            <a:r>
              <a:rPr lang="ru-RU" altLang="ru-RU" sz="1600" dirty="0">
                <a:solidFill>
                  <a:prstClr val="black"/>
                </a:solidFill>
                <a:latin typeface="Corbel"/>
                <a:cs typeface="Times New Roman" pitchFamily="18" charset="0"/>
              </a:rPr>
              <a:t>За период обучения в школе  число  здоровых детей уменьшается  в  4  раза..</a:t>
            </a:r>
          </a:p>
          <a:p>
            <a:pPr lvl="0" eaLnBrk="0" fontAlgn="base" hangingPunct="0">
              <a:spcBef>
                <a:spcPct val="5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</a:pPr>
            <a:r>
              <a:rPr lang="ru-RU" altLang="ru-RU" sz="1600" dirty="0">
                <a:solidFill>
                  <a:prstClr val="black"/>
                </a:solidFill>
                <a:latin typeface="Corbel"/>
                <a:cs typeface="Times New Roman" pitchFamily="18" charset="0"/>
              </a:rPr>
              <a:t>Нервно – психическими расстройствами заболевают  </a:t>
            </a:r>
            <a:r>
              <a:rPr lang="en-US" altLang="ru-RU" sz="1600" dirty="0">
                <a:solidFill>
                  <a:prstClr val="black"/>
                </a:solidFill>
                <a:latin typeface="Corbel"/>
                <a:cs typeface="Times New Roman" pitchFamily="18" charset="0"/>
              </a:rPr>
              <a:t>c</a:t>
            </a:r>
            <a:r>
              <a:rPr lang="ru-RU" altLang="ru-RU" sz="1600" dirty="0">
                <a:solidFill>
                  <a:prstClr val="black"/>
                </a:solidFill>
                <a:latin typeface="Corbel"/>
                <a:cs typeface="Times New Roman" pitchFamily="18" charset="0"/>
              </a:rPr>
              <a:t> </a:t>
            </a:r>
            <a:r>
              <a:rPr lang="en-US" altLang="ru-RU" sz="1600" dirty="0">
                <a:solidFill>
                  <a:prstClr val="black"/>
                </a:solidFill>
                <a:latin typeface="Corbel"/>
                <a:cs typeface="Times New Roman" pitchFamily="18" charset="0"/>
              </a:rPr>
              <a:t>6</a:t>
            </a:r>
            <a:r>
              <a:rPr lang="ru-RU" altLang="ru-RU" sz="1600" dirty="0">
                <a:solidFill>
                  <a:prstClr val="black"/>
                </a:solidFill>
                <a:latin typeface="Corbel"/>
                <a:cs typeface="Times New Roman" pitchFamily="18" charset="0"/>
              </a:rPr>
              <a:t>%  до  16</a:t>
            </a:r>
            <a:r>
              <a:rPr lang="en-US" altLang="ru-RU" sz="1600" dirty="0">
                <a:solidFill>
                  <a:prstClr val="black"/>
                </a:solidFill>
                <a:latin typeface="Corbel"/>
                <a:cs typeface="Times New Roman" pitchFamily="18" charset="0"/>
              </a:rPr>
              <a:t> </a:t>
            </a:r>
            <a:r>
              <a:rPr lang="ru-RU" altLang="ru-RU" sz="1600" dirty="0">
                <a:solidFill>
                  <a:prstClr val="black"/>
                </a:solidFill>
                <a:latin typeface="Corbel"/>
                <a:cs typeface="Times New Roman" pitchFamily="18" charset="0"/>
              </a:rPr>
              <a:t>%.</a:t>
            </a:r>
          </a:p>
          <a:p>
            <a:pPr lvl="0" eaLnBrk="0" fontAlgn="base" hangingPunct="0">
              <a:spcBef>
                <a:spcPct val="5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</a:pPr>
            <a:r>
              <a:rPr lang="ru-RU" altLang="ru-RU" sz="1600" dirty="0">
                <a:solidFill>
                  <a:prstClr val="black"/>
                </a:solidFill>
                <a:latin typeface="Corbel"/>
                <a:cs typeface="Times New Roman" pitchFamily="18" charset="0"/>
              </a:rPr>
              <a:t>Число близоруких увеличивается с 1 класса  к выпускному с </a:t>
            </a:r>
            <a:r>
              <a:rPr lang="en-US" altLang="ru-RU" sz="1600" dirty="0">
                <a:solidFill>
                  <a:prstClr val="black"/>
                </a:solidFill>
                <a:latin typeface="Corbel"/>
                <a:cs typeface="Times New Roman" pitchFamily="18" charset="0"/>
              </a:rPr>
              <a:t>4</a:t>
            </a:r>
            <a:r>
              <a:rPr lang="ru-RU" altLang="ru-RU" sz="1600" dirty="0">
                <a:solidFill>
                  <a:prstClr val="black"/>
                </a:solidFill>
                <a:latin typeface="Corbel"/>
                <a:cs typeface="Times New Roman" pitchFamily="18" charset="0"/>
              </a:rPr>
              <a:t>%  до 12% </a:t>
            </a: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altLang="ru-RU" sz="1600" dirty="0">
                <a:solidFill>
                  <a:prstClr val="black"/>
                </a:solidFill>
                <a:latin typeface="Corbel"/>
                <a:cs typeface="Times New Roman" pitchFamily="18" charset="0"/>
              </a:rPr>
              <a:t>Одна из частых патологий у школьников нарушение остроты зрения 30</a:t>
            </a:r>
            <a:r>
              <a:rPr lang="ru-RU" altLang="ru-RU" sz="1600" dirty="0">
                <a:solidFill>
                  <a:prstClr val="black"/>
                </a:solidFill>
                <a:latin typeface="Corbel"/>
              </a:rPr>
              <a:t>%</a:t>
            </a:r>
            <a:r>
              <a:rPr lang="ru-RU" altLang="ru-RU" sz="1600" dirty="0">
                <a:solidFill>
                  <a:prstClr val="black"/>
                </a:solidFill>
                <a:latin typeface="Corbel"/>
                <a:cs typeface="Times New Roman" pitchFamily="18" charset="0"/>
              </a:rPr>
              <a:t> – 40%.</a:t>
            </a: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altLang="ru-RU" sz="1600" dirty="0">
              <a:solidFill>
                <a:prstClr val="black"/>
              </a:solidFill>
              <a:latin typeface="Corbel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</a:pPr>
            <a:r>
              <a:rPr lang="ru-RU" altLang="ru-RU" sz="1600" dirty="0">
                <a:solidFill>
                  <a:prstClr val="black"/>
                </a:solidFill>
                <a:latin typeface="Corbel"/>
                <a:cs typeface="Times New Roman" pitchFamily="18" charset="0"/>
              </a:rPr>
              <a:t>Нарушение </a:t>
            </a:r>
            <a:r>
              <a:rPr lang="en-US" altLang="ru-RU" sz="1600" dirty="0">
                <a:solidFill>
                  <a:prstClr val="black"/>
                </a:solidFill>
                <a:latin typeface="Corbel"/>
                <a:cs typeface="Times New Roman" pitchFamily="18" charset="0"/>
              </a:rPr>
              <a:t>   </a:t>
            </a:r>
            <a:r>
              <a:rPr lang="ru-RU" altLang="ru-RU" sz="1600" dirty="0">
                <a:solidFill>
                  <a:prstClr val="black"/>
                </a:solidFill>
                <a:latin typeface="Corbel"/>
                <a:cs typeface="Times New Roman" pitchFamily="18" charset="0"/>
              </a:rPr>
              <a:t>осанки </a:t>
            </a:r>
            <a:r>
              <a:rPr lang="en-US" altLang="ru-RU" sz="1600" dirty="0">
                <a:solidFill>
                  <a:prstClr val="black"/>
                </a:solidFill>
                <a:latin typeface="Corbel"/>
                <a:cs typeface="Times New Roman" pitchFamily="18" charset="0"/>
              </a:rPr>
              <a:t> </a:t>
            </a:r>
            <a:r>
              <a:rPr lang="ru-RU" altLang="ru-RU" sz="1600" dirty="0">
                <a:solidFill>
                  <a:prstClr val="black"/>
                </a:solidFill>
                <a:latin typeface="Corbel"/>
                <a:cs typeface="Times New Roman" pitchFamily="18" charset="0"/>
              </a:rPr>
              <a:t> с 2%  до 1</a:t>
            </a:r>
            <a:r>
              <a:rPr lang="en-US" altLang="ru-RU" sz="1600" dirty="0">
                <a:solidFill>
                  <a:prstClr val="black"/>
                </a:solidFill>
                <a:latin typeface="Corbel"/>
                <a:cs typeface="Times New Roman" pitchFamily="18" charset="0"/>
              </a:rPr>
              <a:t>6</a:t>
            </a:r>
            <a:r>
              <a:rPr lang="ru-RU" altLang="ru-RU" sz="1600" dirty="0">
                <a:solidFill>
                  <a:prstClr val="black"/>
                </a:solidFill>
                <a:latin typeface="Corbel"/>
                <a:cs typeface="Times New Roman" pitchFamily="18" charset="0"/>
              </a:rPr>
              <a:t>% .</a:t>
            </a:r>
          </a:p>
          <a:p>
            <a:pPr marL="0" lvl="0" indent="0" algn="just">
              <a:spcBef>
                <a:spcPts val="0"/>
              </a:spcBef>
              <a:buClrTx/>
              <a:buSzTx/>
              <a:buNone/>
            </a:pPr>
            <a:endParaRPr lang="ru-RU" sz="1800" dirty="0" smtClean="0">
              <a:solidFill>
                <a:prstClr val="black"/>
              </a:solidFill>
              <a:latin typeface="Palatino Linotype"/>
            </a:endParaRPr>
          </a:p>
          <a:p>
            <a:pPr marL="0" lvl="0" indent="0" algn="just">
              <a:spcBef>
                <a:spcPts val="0"/>
              </a:spcBef>
              <a:buClrTx/>
              <a:buSzTx/>
              <a:buNone/>
            </a:pPr>
            <a:r>
              <a:rPr lang="ru-RU" sz="1800" dirty="0" smtClean="0">
                <a:solidFill>
                  <a:prstClr val="black"/>
                </a:solidFill>
                <a:latin typeface="Palatino Linotype"/>
              </a:rPr>
              <a:t>Наряду </a:t>
            </a:r>
            <a:r>
              <a:rPr lang="ru-RU" sz="1800" dirty="0">
                <a:solidFill>
                  <a:prstClr val="black"/>
                </a:solidFill>
                <a:latin typeface="Palatino Linotype"/>
              </a:rPr>
              <a:t>с учётом индивидуальных особенностей ребёнка, необходимым является формирование у ребёнка интереса к изучению английского языка, мотивации к познанию, следует тренировать познавательную активность, развивать коммуникативные навыки.</a:t>
            </a:r>
          </a:p>
          <a:p>
            <a:pPr marL="0" lvl="0" indent="0" eaLnBrk="0" fontAlgn="base" hangingPunct="0">
              <a:spcBef>
                <a:spcPct val="50000"/>
              </a:spcBef>
              <a:spcAft>
                <a:spcPct val="0"/>
              </a:spcAft>
              <a:buClrTx/>
              <a:buSzTx/>
              <a:buNone/>
            </a:pPr>
            <a:endParaRPr lang="ru-RU" altLang="ru-RU" sz="1600" dirty="0">
              <a:solidFill>
                <a:prstClr val="black"/>
              </a:solidFill>
              <a:latin typeface="Corbel"/>
              <a:cs typeface="Times New Roman" pitchFamily="18" charset="0"/>
            </a:endParaRPr>
          </a:p>
          <a:p>
            <a:pPr lvl="0" eaLnBrk="0" fontAlgn="base" hangingPunct="0">
              <a:spcBef>
                <a:spcPct val="5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</a:pPr>
            <a:endParaRPr lang="ru-RU" altLang="ru-RU" sz="1600" dirty="0">
              <a:solidFill>
                <a:prstClr val="black"/>
              </a:solidFill>
              <a:latin typeface="Corbel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</a:pPr>
            <a:endParaRPr lang="ru-RU" altLang="ru-RU" sz="1600" dirty="0">
              <a:solidFill>
                <a:prstClr val="black"/>
              </a:solidFill>
              <a:latin typeface="Corbel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3179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1354162"/>
          </a:xfrm>
        </p:spPr>
        <p:txBody>
          <a:bodyPr>
            <a:normAutofit fontScale="90000"/>
          </a:bodyPr>
          <a:lstStyle/>
          <a:p>
            <a:pPr lvl="0" algn="ctr">
              <a:spcBef>
                <a:spcPts val="0"/>
              </a:spcBef>
            </a:pPr>
            <a:r>
              <a:rPr lang="ru-RU" sz="3600" b="1" i="1" cap="none" dirty="0" smtClean="0">
                <a:solidFill>
                  <a:srgbClr val="00B050"/>
                </a:solidFill>
                <a:latin typeface="Palatino Linotype"/>
                <a:ea typeface="+mn-ea"/>
                <a:cs typeface="+mn-cs"/>
              </a:rPr>
              <a:t>ЗДОРОВЬЕСБЕРЕГАЮЩИЕ ТЕХНОЛОГИИ</a:t>
            </a:r>
            <a:r>
              <a:rPr lang="ru-RU" sz="3600" b="1" i="1" cap="none" dirty="0">
                <a:solidFill>
                  <a:srgbClr val="00B050"/>
                </a:solidFill>
                <a:latin typeface="Palatino Linotype"/>
                <a:ea typeface="+mn-ea"/>
                <a:cs typeface="+mn-cs"/>
              </a:rPr>
              <a:t/>
            </a:r>
            <a:br>
              <a:rPr lang="ru-RU" sz="3600" b="1" i="1" cap="none" dirty="0">
                <a:solidFill>
                  <a:srgbClr val="00B050"/>
                </a:solidFill>
                <a:latin typeface="Palatino Linotype"/>
                <a:ea typeface="+mn-ea"/>
                <a:cs typeface="+mn-cs"/>
              </a:rPr>
            </a:b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lvl="0" indent="0" algn="just">
              <a:spcBef>
                <a:spcPts val="0"/>
              </a:spcBef>
              <a:buClrTx/>
              <a:buSzTx/>
              <a:buNone/>
            </a:pPr>
            <a:r>
              <a:rPr lang="ru-RU" sz="1700" b="1" dirty="0" err="1">
                <a:latin typeface="Palatino Linotype"/>
              </a:rPr>
              <a:t>Здоровьесберегающие</a:t>
            </a:r>
            <a:r>
              <a:rPr lang="ru-RU" sz="1700" b="1" dirty="0">
                <a:latin typeface="Palatino Linotype"/>
              </a:rPr>
              <a:t> </a:t>
            </a:r>
            <a:r>
              <a:rPr lang="ru-RU" sz="1700" b="1" dirty="0" smtClean="0">
                <a:latin typeface="Palatino Linotype"/>
              </a:rPr>
              <a:t>технологии- </a:t>
            </a:r>
            <a:r>
              <a:rPr lang="ru-RU" sz="1700" dirty="0">
                <a:solidFill>
                  <a:prstClr val="black"/>
                </a:solidFill>
                <a:latin typeface="Palatino Linotype"/>
              </a:rPr>
              <a:t>э</a:t>
            </a:r>
            <a:r>
              <a:rPr lang="ru-RU" sz="1700" dirty="0" smtClean="0">
                <a:solidFill>
                  <a:prstClr val="black"/>
                </a:solidFill>
                <a:latin typeface="Palatino Linotype"/>
              </a:rPr>
              <a:t>то </a:t>
            </a:r>
            <a:r>
              <a:rPr lang="ru-RU" sz="1700" b="1" i="1" u="sng" dirty="0">
                <a:solidFill>
                  <a:prstClr val="black"/>
                </a:solidFill>
                <a:latin typeface="Palatino Linotype"/>
              </a:rPr>
              <a:t>совокупность всех используемых принципов, методов и приёмов обучения и воспитания, которые, дополняя традиционные технологии, наделяют их признаками </a:t>
            </a:r>
            <a:r>
              <a:rPr lang="ru-RU" sz="1700" b="1" i="1" u="sng" dirty="0" err="1">
                <a:solidFill>
                  <a:prstClr val="black"/>
                </a:solidFill>
                <a:latin typeface="Palatino Linotype"/>
              </a:rPr>
              <a:t>здоровьесбережения</a:t>
            </a:r>
            <a:r>
              <a:rPr lang="ru-RU" sz="1700" dirty="0">
                <a:solidFill>
                  <a:prstClr val="black"/>
                </a:solidFill>
                <a:latin typeface="Palatino Linotype"/>
              </a:rPr>
              <a:t>, цель которого - не только оберегать здоровье учащегося и учителей от неблагоприятных факторов образовательной среды, но и способствовать воспитанию у учащихся культуры здоровья.</a:t>
            </a:r>
          </a:p>
          <a:p>
            <a:endParaRPr lang="ru-RU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789040"/>
            <a:ext cx="2448272" cy="30167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7118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1516063" y="228600"/>
            <a:ext cx="6934200" cy="5867400"/>
            <a:chOff x="793" y="121"/>
            <a:chExt cx="4368" cy="3696"/>
          </a:xfrm>
        </p:grpSpPr>
        <p:sp>
          <p:nvSpPr>
            <p:cNvPr id="9228" name="Freeform 4"/>
            <p:cNvSpPr>
              <a:spLocks/>
            </p:cNvSpPr>
            <p:nvPr/>
          </p:nvSpPr>
          <p:spPr bwMode="auto">
            <a:xfrm>
              <a:off x="793" y="121"/>
              <a:ext cx="4368" cy="3696"/>
            </a:xfrm>
            <a:custGeom>
              <a:avLst/>
              <a:gdLst>
                <a:gd name="T0" fmla="*/ 6152 w 1946"/>
                <a:gd name="T1" fmla="*/ 322 h 1723"/>
                <a:gd name="T2" fmla="*/ 4303 w 1946"/>
                <a:gd name="T3" fmla="*/ 277 h 1723"/>
                <a:gd name="T4" fmla="*/ 2651 w 1946"/>
                <a:gd name="T5" fmla="*/ 461 h 1723"/>
                <a:gd name="T6" fmla="*/ 1798 w 1946"/>
                <a:gd name="T7" fmla="*/ 598 h 1723"/>
                <a:gd name="T8" fmla="*/ 1547 w 1946"/>
                <a:gd name="T9" fmla="*/ 961 h 1723"/>
                <a:gd name="T10" fmla="*/ 348 w 1946"/>
                <a:gd name="T11" fmla="*/ 1100 h 1723"/>
                <a:gd name="T12" fmla="*/ 449 w 1946"/>
                <a:gd name="T13" fmla="*/ 4481 h 1723"/>
                <a:gd name="T14" fmla="*/ 550 w 1946"/>
                <a:gd name="T15" fmla="*/ 6354 h 1723"/>
                <a:gd name="T16" fmla="*/ 599 w 1946"/>
                <a:gd name="T17" fmla="*/ 6626 h 1723"/>
                <a:gd name="T18" fmla="*/ 797 w 1946"/>
                <a:gd name="T19" fmla="*/ 6763 h 1723"/>
                <a:gd name="T20" fmla="*/ 898 w 1946"/>
                <a:gd name="T21" fmla="*/ 6903 h 1723"/>
                <a:gd name="T22" fmla="*/ 2397 w 1946"/>
                <a:gd name="T23" fmla="*/ 7132 h 1723"/>
                <a:gd name="T24" fmla="*/ 2999 w 1946"/>
                <a:gd name="T25" fmla="*/ 7265 h 1723"/>
                <a:gd name="T26" fmla="*/ 3149 w 1946"/>
                <a:gd name="T27" fmla="*/ 7634 h 1723"/>
                <a:gd name="T28" fmla="*/ 3452 w 1946"/>
                <a:gd name="T29" fmla="*/ 7905 h 1723"/>
                <a:gd name="T30" fmla="*/ 5149 w 1946"/>
                <a:gd name="T31" fmla="*/ 7772 h 1723"/>
                <a:gd name="T32" fmla="*/ 7003 w 1946"/>
                <a:gd name="T33" fmla="*/ 7905 h 1723"/>
                <a:gd name="T34" fmla="*/ 7400 w 1946"/>
                <a:gd name="T35" fmla="*/ 7864 h 1723"/>
                <a:gd name="T36" fmla="*/ 7602 w 1946"/>
                <a:gd name="T37" fmla="*/ 7403 h 1723"/>
                <a:gd name="T38" fmla="*/ 7703 w 1946"/>
                <a:gd name="T39" fmla="*/ 7225 h 1723"/>
                <a:gd name="T40" fmla="*/ 7804 w 1946"/>
                <a:gd name="T41" fmla="*/ 6948 h 1723"/>
                <a:gd name="T42" fmla="*/ 8404 w 1946"/>
                <a:gd name="T43" fmla="*/ 6446 h 1723"/>
                <a:gd name="T44" fmla="*/ 8801 w 1946"/>
                <a:gd name="T45" fmla="*/ 5168 h 1723"/>
                <a:gd name="T46" fmla="*/ 8902 w 1946"/>
                <a:gd name="T47" fmla="*/ 4799 h 1723"/>
                <a:gd name="T48" fmla="*/ 8853 w 1946"/>
                <a:gd name="T49" fmla="*/ 4661 h 1723"/>
                <a:gd name="T50" fmla="*/ 9306 w 1946"/>
                <a:gd name="T51" fmla="*/ 4299 h 1723"/>
                <a:gd name="T52" fmla="*/ 9602 w 1946"/>
                <a:gd name="T53" fmla="*/ 4207 h 1723"/>
                <a:gd name="T54" fmla="*/ 9804 w 1946"/>
                <a:gd name="T55" fmla="*/ 3565 h 1723"/>
                <a:gd name="T56" fmla="*/ 9755 w 1946"/>
                <a:gd name="T57" fmla="*/ 3291 h 1723"/>
                <a:gd name="T58" fmla="*/ 9654 w 1946"/>
                <a:gd name="T59" fmla="*/ 3158 h 1723"/>
                <a:gd name="T60" fmla="*/ 9501 w 1946"/>
                <a:gd name="T61" fmla="*/ 2010 h 1723"/>
                <a:gd name="T62" fmla="*/ 8554 w 1946"/>
                <a:gd name="T63" fmla="*/ 1692 h 1723"/>
                <a:gd name="T64" fmla="*/ 8303 w 1946"/>
                <a:gd name="T65" fmla="*/ 1008 h 1723"/>
                <a:gd name="T66" fmla="*/ 7804 w 1946"/>
                <a:gd name="T67" fmla="*/ 824 h 1723"/>
                <a:gd name="T68" fmla="*/ 7003 w 1946"/>
                <a:gd name="T69" fmla="*/ 92 h 1723"/>
                <a:gd name="T70" fmla="*/ 6700 w 1946"/>
                <a:gd name="T71" fmla="*/ 0 h 1723"/>
                <a:gd name="T72" fmla="*/ 6152 w 1946"/>
                <a:gd name="T73" fmla="*/ 322 h 172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946"/>
                <a:gd name="T112" fmla="*/ 0 h 1723"/>
                <a:gd name="T113" fmla="*/ 1946 w 1946"/>
                <a:gd name="T114" fmla="*/ 1723 h 1723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946" h="1723">
                  <a:moveTo>
                    <a:pt x="1221" y="70"/>
                  </a:moveTo>
                  <a:cubicBezTo>
                    <a:pt x="1094" y="38"/>
                    <a:pt x="994" y="54"/>
                    <a:pt x="854" y="60"/>
                  </a:cubicBezTo>
                  <a:cubicBezTo>
                    <a:pt x="772" y="115"/>
                    <a:pt x="599" y="97"/>
                    <a:pt x="526" y="100"/>
                  </a:cubicBezTo>
                  <a:cubicBezTo>
                    <a:pt x="504" y="102"/>
                    <a:pt x="379" y="112"/>
                    <a:pt x="357" y="130"/>
                  </a:cubicBezTo>
                  <a:cubicBezTo>
                    <a:pt x="280" y="191"/>
                    <a:pt x="385" y="183"/>
                    <a:pt x="307" y="209"/>
                  </a:cubicBezTo>
                  <a:cubicBezTo>
                    <a:pt x="236" y="233"/>
                    <a:pt x="143" y="232"/>
                    <a:pt x="69" y="239"/>
                  </a:cubicBezTo>
                  <a:cubicBezTo>
                    <a:pt x="0" y="477"/>
                    <a:pt x="11" y="740"/>
                    <a:pt x="89" y="974"/>
                  </a:cubicBezTo>
                  <a:cubicBezTo>
                    <a:pt x="55" y="1107"/>
                    <a:pt x="46" y="1256"/>
                    <a:pt x="109" y="1381"/>
                  </a:cubicBezTo>
                  <a:cubicBezTo>
                    <a:pt x="112" y="1401"/>
                    <a:pt x="109" y="1423"/>
                    <a:pt x="119" y="1440"/>
                  </a:cubicBezTo>
                  <a:cubicBezTo>
                    <a:pt x="127" y="1454"/>
                    <a:pt x="147" y="1458"/>
                    <a:pt x="158" y="1470"/>
                  </a:cubicBezTo>
                  <a:cubicBezTo>
                    <a:pt x="166" y="1479"/>
                    <a:pt x="167" y="1495"/>
                    <a:pt x="178" y="1500"/>
                  </a:cubicBezTo>
                  <a:cubicBezTo>
                    <a:pt x="261" y="1542"/>
                    <a:pt x="387" y="1542"/>
                    <a:pt x="476" y="1550"/>
                  </a:cubicBezTo>
                  <a:cubicBezTo>
                    <a:pt x="516" y="1560"/>
                    <a:pt x="562" y="1555"/>
                    <a:pt x="595" y="1579"/>
                  </a:cubicBezTo>
                  <a:cubicBezTo>
                    <a:pt x="618" y="1596"/>
                    <a:pt x="610" y="1635"/>
                    <a:pt x="625" y="1659"/>
                  </a:cubicBezTo>
                  <a:cubicBezTo>
                    <a:pt x="640" y="1683"/>
                    <a:pt x="665" y="1698"/>
                    <a:pt x="685" y="1718"/>
                  </a:cubicBezTo>
                  <a:cubicBezTo>
                    <a:pt x="778" y="1714"/>
                    <a:pt x="925" y="1723"/>
                    <a:pt x="1022" y="1689"/>
                  </a:cubicBezTo>
                  <a:cubicBezTo>
                    <a:pt x="1145" y="1699"/>
                    <a:pt x="1268" y="1704"/>
                    <a:pt x="1390" y="1718"/>
                  </a:cubicBezTo>
                  <a:cubicBezTo>
                    <a:pt x="1416" y="1715"/>
                    <a:pt x="1445" y="1720"/>
                    <a:pt x="1469" y="1709"/>
                  </a:cubicBezTo>
                  <a:cubicBezTo>
                    <a:pt x="1508" y="1691"/>
                    <a:pt x="1500" y="1638"/>
                    <a:pt x="1509" y="1609"/>
                  </a:cubicBezTo>
                  <a:cubicBezTo>
                    <a:pt x="1513" y="1595"/>
                    <a:pt x="1524" y="1584"/>
                    <a:pt x="1529" y="1570"/>
                  </a:cubicBezTo>
                  <a:cubicBezTo>
                    <a:pt x="1537" y="1550"/>
                    <a:pt x="1537" y="1528"/>
                    <a:pt x="1549" y="1510"/>
                  </a:cubicBezTo>
                  <a:cubicBezTo>
                    <a:pt x="1579" y="1464"/>
                    <a:pt x="1630" y="1438"/>
                    <a:pt x="1668" y="1401"/>
                  </a:cubicBezTo>
                  <a:cubicBezTo>
                    <a:pt x="1691" y="1309"/>
                    <a:pt x="1692" y="1202"/>
                    <a:pt x="1747" y="1123"/>
                  </a:cubicBezTo>
                  <a:cubicBezTo>
                    <a:pt x="1754" y="1096"/>
                    <a:pt x="1765" y="1070"/>
                    <a:pt x="1767" y="1043"/>
                  </a:cubicBezTo>
                  <a:cubicBezTo>
                    <a:pt x="1768" y="1033"/>
                    <a:pt x="1755" y="1023"/>
                    <a:pt x="1757" y="1013"/>
                  </a:cubicBezTo>
                  <a:cubicBezTo>
                    <a:pt x="1764" y="967"/>
                    <a:pt x="1811" y="951"/>
                    <a:pt x="1847" y="934"/>
                  </a:cubicBezTo>
                  <a:cubicBezTo>
                    <a:pt x="1866" y="925"/>
                    <a:pt x="1886" y="921"/>
                    <a:pt x="1906" y="914"/>
                  </a:cubicBezTo>
                  <a:cubicBezTo>
                    <a:pt x="1930" y="842"/>
                    <a:pt x="1934" y="870"/>
                    <a:pt x="1946" y="775"/>
                  </a:cubicBezTo>
                  <a:cubicBezTo>
                    <a:pt x="1943" y="755"/>
                    <a:pt x="1942" y="734"/>
                    <a:pt x="1936" y="715"/>
                  </a:cubicBezTo>
                  <a:cubicBezTo>
                    <a:pt x="1932" y="704"/>
                    <a:pt x="1918" y="698"/>
                    <a:pt x="1916" y="686"/>
                  </a:cubicBezTo>
                  <a:cubicBezTo>
                    <a:pt x="1903" y="603"/>
                    <a:pt x="1938" y="502"/>
                    <a:pt x="1886" y="437"/>
                  </a:cubicBezTo>
                  <a:cubicBezTo>
                    <a:pt x="1844" y="385"/>
                    <a:pt x="1698" y="368"/>
                    <a:pt x="1698" y="368"/>
                  </a:cubicBezTo>
                  <a:cubicBezTo>
                    <a:pt x="1677" y="320"/>
                    <a:pt x="1672" y="266"/>
                    <a:pt x="1648" y="219"/>
                  </a:cubicBezTo>
                  <a:cubicBezTo>
                    <a:pt x="1637" y="197"/>
                    <a:pt x="1552" y="180"/>
                    <a:pt x="1549" y="179"/>
                  </a:cubicBezTo>
                  <a:cubicBezTo>
                    <a:pt x="1496" y="126"/>
                    <a:pt x="1443" y="73"/>
                    <a:pt x="1390" y="20"/>
                  </a:cubicBezTo>
                  <a:cubicBezTo>
                    <a:pt x="1375" y="5"/>
                    <a:pt x="1330" y="0"/>
                    <a:pt x="1330" y="0"/>
                  </a:cubicBezTo>
                  <a:cubicBezTo>
                    <a:pt x="1248" y="14"/>
                    <a:pt x="1274" y="17"/>
                    <a:pt x="1221" y="70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3175" cap="flat" cmpd="sng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9229" name="Text Box 3"/>
            <p:cNvSpPr txBox="1">
              <a:spLocks noChangeArrowheads="1"/>
            </p:cNvSpPr>
            <p:nvPr/>
          </p:nvSpPr>
          <p:spPr bwMode="auto">
            <a:xfrm>
              <a:off x="1792" y="1255"/>
              <a:ext cx="2149" cy="11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000" b="1" dirty="0">
                  <a:solidFill>
                    <a:srgbClr val="777C84">
                      <a:lumMod val="75000"/>
                    </a:srgbClr>
                  </a:solidFill>
                </a:rPr>
                <a:t>Здоровьесберегающие образовательные технологии </a:t>
              </a:r>
              <a:endParaRPr lang="ru-RU" sz="2000" b="1" dirty="0" smtClean="0">
                <a:solidFill>
                  <a:srgbClr val="777C84">
                    <a:lumMod val="75000"/>
                  </a:srgbClr>
                </a:solidFill>
              </a:endParaRPr>
            </a:p>
            <a:p>
              <a:pPr algn="ctr">
                <a:spcBef>
                  <a:spcPct val="50000"/>
                </a:spcBef>
              </a:pPr>
              <a:r>
                <a:rPr lang="ru-RU" sz="2000" b="1" dirty="0" smtClean="0">
                  <a:solidFill>
                    <a:srgbClr val="777C84">
                      <a:lumMod val="75000"/>
                    </a:srgbClr>
                  </a:solidFill>
                </a:rPr>
                <a:t>включают</a:t>
              </a:r>
              <a:r>
                <a:rPr lang="ru-RU" sz="2000" b="1" dirty="0">
                  <a:solidFill>
                    <a:srgbClr val="777C84">
                      <a:lumMod val="75000"/>
                    </a:srgbClr>
                  </a:solidFill>
                </a:rPr>
                <a:t>:</a:t>
              </a:r>
              <a:r>
                <a:rPr lang="ru-RU" i="1" dirty="0">
                  <a:solidFill>
                    <a:srgbClr val="777C84">
                      <a:lumMod val="75000"/>
                    </a:srgb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/>
              </a:r>
              <a:br>
                <a:rPr lang="ru-RU" i="1" dirty="0">
                  <a:solidFill>
                    <a:srgbClr val="777C84">
                      <a:lumMod val="75000"/>
                    </a:srgb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</a:br>
              <a:endParaRPr lang="ru-RU" i="1" dirty="0">
                <a:solidFill>
                  <a:srgbClr val="777C84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24583" name="AutoShape 7"/>
          <p:cNvSpPr>
            <a:spLocks noChangeArrowheads="1"/>
          </p:cNvSpPr>
          <p:nvPr/>
        </p:nvSpPr>
        <p:spPr bwMode="auto">
          <a:xfrm>
            <a:off x="395288" y="260350"/>
            <a:ext cx="3365500" cy="1000274"/>
          </a:xfrm>
          <a:prstGeom prst="wedgeRectCallout">
            <a:avLst>
              <a:gd name="adj1" fmla="val 49435"/>
              <a:gd name="adj2" fmla="val 97606"/>
            </a:avLst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285750" indent="-285750">
              <a:spcBef>
                <a:spcPct val="50000"/>
              </a:spcBef>
              <a:buClr>
                <a:srgbClr val="FF0000"/>
              </a:buClr>
              <a:buSzPct val="130000"/>
              <a:buFont typeface="Courier New" pitchFamily="49" charset="0"/>
              <a:buChar char="o"/>
              <a:defRPr/>
            </a:pPr>
            <a:r>
              <a:rPr lang="ru-RU" sz="1600" b="1" dirty="0" smtClean="0">
                <a:solidFill>
                  <a:prstClr val="black"/>
                </a:solidFill>
              </a:rPr>
              <a:t>технология </a:t>
            </a:r>
            <a:r>
              <a:rPr lang="ru-RU" sz="1600" b="1" dirty="0">
                <a:solidFill>
                  <a:prstClr val="black"/>
                </a:solidFill>
              </a:rPr>
              <a:t>проблемного обучения</a:t>
            </a:r>
          </a:p>
          <a:p>
            <a:pPr>
              <a:spcBef>
                <a:spcPct val="50000"/>
              </a:spcBef>
              <a:buClr>
                <a:srgbClr val="FF0000"/>
              </a:buClr>
              <a:buSzPct val="130000"/>
              <a:defRPr/>
            </a:pPr>
            <a:endParaRPr lang="ru-RU" b="1" dirty="0">
              <a:solidFill>
                <a:prstClr val="black"/>
              </a:solidFill>
            </a:endParaRPr>
          </a:p>
        </p:txBody>
      </p:sp>
      <p:sp>
        <p:nvSpPr>
          <p:cNvPr id="24584" name="AutoShape 8"/>
          <p:cNvSpPr>
            <a:spLocks noChangeArrowheads="1"/>
          </p:cNvSpPr>
          <p:nvPr/>
        </p:nvSpPr>
        <p:spPr bwMode="auto">
          <a:xfrm>
            <a:off x="4876800" y="228600"/>
            <a:ext cx="4114800" cy="584775"/>
          </a:xfrm>
          <a:prstGeom prst="wedgeRectCallout">
            <a:avLst>
              <a:gd name="adj1" fmla="val -33450"/>
              <a:gd name="adj2" fmla="val 231652"/>
            </a:avLst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285750" indent="-285750">
              <a:spcBef>
                <a:spcPct val="50000"/>
              </a:spcBef>
              <a:buClr>
                <a:srgbClr val="FF0000"/>
              </a:buClr>
              <a:buSzPct val="130000"/>
              <a:buFont typeface="Courier New" pitchFamily="49" charset="0"/>
              <a:buChar char="o"/>
              <a:defRPr/>
            </a:pPr>
            <a:r>
              <a:rPr lang="ru-RU" sz="1600" b="1" dirty="0" smtClean="0">
                <a:solidFill>
                  <a:prstClr val="black"/>
                </a:solidFill>
              </a:rPr>
              <a:t>технологии </a:t>
            </a:r>
            <a:r>
              <a:rPr lang="ru-RU" sz="1600" b="1" dirty="0">
                <a:solidFill>
                  <a:prstClr val="black"/>
                </a:solidFill>
              </a:rPr>
              <a:t>критического мышления</a:t>
            </a:r>
          </a:p>
        </p:txBody>
      </p:sp>
      <p:sp>
        <p:nvSpPr>
          <p:cNvPr id="24585" name="AutoShape 9"/>
          <p:cNvSpPr>
            <a:spLocks noChangeArrowheads="1"/>
          </p:cNvSpPr>
          <p:nvPr/>
        </p:nvSpPr>
        <p:spPr bwMode="auto">
          <a:xfrm>
            <a:off x="179388" y="1557338"/>
            <a:ext cx="3055937" cy="3662541"/>
          </a:xfrm>
          <a:prstGeom prst="wedgeRectCallout">
            <a:avLst>
              <a:gd name="adj1" fmla="val 70000"/>
              <a:gd name="adj2" fmla="val 1801"/>
            </a:avLst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285750" indent="-285750">
              <a:spcBef>
                <a:spcPct val="50000"/>
              </a:spcBef>
              <a:buClr>
                <a:srgbClr val="FF0000"/>
              </a:buClr>
              <a:buSzPct val="130000"/>
              <a:buFont typeface="Courier New" pitchFamily="49" charset="0"/>
              <a:buChar char="o"/>
              <a:defRPr/>
            </a:pPr>
            <a:r>
              <a:rPr lang="ru-RU" sz="1600" b="1" dirty="0" smtClean="0">
                <a:solidFill>
                  <a:prstClr val="black"/>
                </a:solidFill>
              </a:rPr>
              <a:t>методы</a:t>
            </a:r>
            <a:r>
              <a:rPr lang="ru-RU" sz="1600" b="1" dirty="0">
                <a:solidFill>
                  <a:prstClr val="black"/>
                </a:solidFill>
              </a:rPr>
              <a:t>, способствующие активизации инициативы и творческого самовыражения самих учащихся, т.е. активные - методы (ученики в роли учителя, обучение действием, обсуждение в группах, ролевая игра, семинар</a:t>
            </a:r>
            <a:r>
              <a:rPr lang="ru-RU" sz="1600" b="1" dirty="0" smtClean="0">
                <a:solidFill>
                  <a:prstClr val="black"/>
                </a:solidFill>
              </a:rPr>
              <a:t>)</a:t>
            </a:r>
            <a:endParaRPr lang="ru-RU" sz="1600" b="1" dirty="0">
              <a:solidFill>
                <a:prstClr val="black"/>
              </a:solidFill>
            </a:endParaRPr>
          </a:p>
          <a:p>
            <a:pPr>
              <a:spcBef>
                <a:spcPct val="50000"/>
              </a:spcBef>
              <a:buClr>
                <a:srgbClr val="FF0000"/>
              </a:buClr>
              <a:buSzPct val="130000"/>
              <a:defRPr/>
            </a:pPr>
            <a:endParaRPr lang="ru-RU" sz="1600" dirty="0">
              <a:solidFill>
                <a:prstClr val="black"/>
              </a:solidFill>
            </a:endParaRPr>
          </a:p>
        </p:txBody>
      </p:sp>
      <p:sp>
        <p:nvSpPr>
          <p:cNvPr id="24586" name="AutoShape 10"/>
          <p:cNvSpPr>
            <a:spLocks noChangeArrowheads="1"/>
          </p:cNvSpPr>
          <p:nvPr/>
        </p:nvSpPr>
        <p:spPr bwMode="auto">
          <a:xfrm>
            <a:off x="6647211" y="1916113"/>
            <a:ext cx="2233612" cy="584775"/>
          </a:xfrm>
          <a:prstGeom prst="wedgeRectCallout">
            <a:avLst>
              <a:gd name="adj1" fmla="val -67412"/>
              <a:gd name="adj2" fmla="val 301"/>
            </a:avLst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285750" indent="-285750">
              <a:spcBef>
                <a:spcPct val="50000"/>
              </a:spcBef>
              <a:buClr>
                <a:srgbClr val="FF0000"/>
              </a:buClr>
              <a:buSzPct val="130000"/>
              <a:buFont typeface="Courier New" pitchFamily="49" charset="0"/>
              <a:buChar char="o"/>
              <a:defRPr/>
            </a:pPr>
            <a:r>
              <a:rPr lang="ru-RU" sz="1600" b="1" dirty="0" smtClean="0">
                <a:solidFill>
                  <a:prstClr val="black"/>
                </a:solidFill>
              </a:rPr>
              <a:t>игровые </a:t>
            </a:r>
            <a:r>
              <a:rPr lang="ru-RU" sz="1600" b="1" dirty="0">
                <a:solidFill>
                  <a:prstClr val="black"/>
                </a:solidFill>
              </a:rPr>
              <a:t>технологии </a:t>
            </a:r>
          </a:p>
        </p:txBody>
      </p:sp>
      <p:sp>
        <p:nvSpPr>
          <p:cNvPr id="24587" name="AutoShape 11"/>
          <p:cNvSpPr>
            <a:spLocks noChangeArrowheads="1"/>
          </p:cNvSpPr>
          <p:nvPr/>
        </p:nvSpPr>
        <p:spPr bwMode="auto">
          <a:xfrm>
            <a:off x="1955460" y="5217015"/>
            <a:ext cx="2951162" cy="1323439"/>
          </a:xfrm>
          <a:prstGeom prst="wedgeRectCallout">
            <a:avLst>
              <a:gd name="adj1" fmla="val 59907"/>
              <a:gd name="adj2" fmla="val -104773"/>
            </a:avLst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285750" indent="-285750">
              <a:spcBef>
                <a:spcPct val="50000"/>
              </a:spcBef>
              <a:buClr>
                <a:srgbClr val="FF0000"/>
              </a:buClr>
              <a:buSzPct val="130000"/>
              <a:buFont typeface="Courier New" pitchFamily="49" charset="0"/>
              <a:buChar char="o"/>
              <a:defRPr/>
            </a:pPr>
            <a:r>
              <a:rPr lang="ru-RU" sz="1600" b="1" dirty="0" smtClean="0">
                <a:solidFill>
                  <a:prstClr val="black"/>
                </a:solidFill>
              </a:rPr>
              <a:t>включение </a:t>
            </a:r>
            <a:r>
              <a:rPr lang="ru-RU" sz="1600" b="1" dirty="0">
                <a:solidFill>
                  <a:prstClr val="black"/>
                </a:solidFill>
              </a:rPr>
              <a:t>в урок вопросов, связанных со здоровьем и здоровым образом жизни</a:t>
            </a:r>
          </a:p>
        </p:txBody>
      </p:sp>
      <p:sp>
        <p:nvSpPr>
          <p:cNvPr id="24588" name="AutoShape 12"/>
          <p:cNvSpPr>
            <a:spLocks noChangeArrowheads="1"/>
          </p:cNvSpPr>
          <p:nvPr/>
        </p:nvSpPr>
        <p:spPr bwMode="auto">
          <a:xfrm>
            <a:off x="6276976" y="4718913"/>
            <a:ext cx="2482850" cy="584775"/>
          </a:xfrm>
          <a:prstGeom prst="wedgeRectCallout">
            <a:avLst>
              <a:gd name="adj1" fmla="val -72764"/>
              <a:gd name="adj2" fmla="val -133333"/>
            </a:avLst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285750" indent="-285750">
              <a:spcBef>
                <a:spcPct val="50000"/>
              </a:spcBef>
              <a:buClr>
                <a:srgbClr val="FF0000"/>
              </a:buClr>
              <a:buSzPct val="130000"/>
              <a:buFont typeface="Courier New" pitchFamily="49" charset="0"/>
              <a:buChar char="o"/>
              <a:defRPr/>
            </a:pPr>
            <a:r>
              <a:rPr lang="ru-RU" sz="1600" b="1" dirty="0" smtClean="0">
                <a:solidFill>
                  <a:prstClr val="black"/>
                </a:solidFill>
              </a:rPr>
              <a:t>групповые </a:t>
            </a:r>
            <a:r>
              <a:rPr lang="ru-RU" sz="1600" b="1" dirty="0">
                <a:solidFill>
                  <a:prstClr val="black"/>
                </a:solidFill>
              </a:rPr>
              <a:t>способы обучения </a:t>
            </a:r>
          </a:p>
        </p:txBody>
      </p:sp>
      <p:sp>
        <p:nvSpPr>
          <p:cNvPr id="14" name="AutoShape 10"/>
          <p:cNvSpPr>
            <a:spLocks noChangeArrowheads="1"/>
          </p:cNvSpPr>
          <p:nvPr/>
        </p:nvSpPr>
        <p:spPr bwMode="auto">
          <a:xfrm>
            <a:off x="6084888" y="2924175"/>
            <a:ext cx="2592387" cy="1200329"/>
          </a:xfrm>
          <a:prstGeom prst="wedgeRectCallout">
            <a:avLst>
              <a:gd name="adj1" fmla="val -69371"/>
              <a:gd name="adj2" fmla="val -44137"/>
            </a:avLst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285750" indent="-285750">
              <a:spcBef>
                <a:spcPct val="50000"/>
              </a:spcBef>
              <a:buClr>
                <a:srgbClr val="FF0000"/>
              </a:buClr>
              <a:buSzPct val="130000"/>
              <a:buFont typeface="Courier New" pitchFamily="49" charset="0"/>
              <a:buChar char="o"/>
              <a:defRPr/>
            </a:pPr>
            <a:r>
              <a:rPr lang="ru-RU" sz="1600" b="1" dirty="0" smtClean="0">
                <a:solidFill>
                  <a:prstClr val="black"/>
                </a:solidFill>
              </a:rPr>
              <a:t>применение ТСО</a:t>
            </a:r>
          </a:p>
          <a:p>
            <a:pPr>
              <a:spcBef>
                <a:spcPct val="50000"/>
              </a:spcBef>
              <a:buClr>
                <a:srgbClr val="FF0000"/>
              </a:buClr>
              <a:buSzPct val="130000"/>
              <a:defRPr/>
            </a:pPr>
            <a:r>
              <a:rPr lang="ru-RU" sz="1600" b="1" dirty="0" smtClean="0">
                <a:solidFill>
                  <a:prstClr val="black"/>
                </a:solidFill>
              </a:rPr>
              <a:t>(в </a:t>
            </a:r>
            <a:r>
              <a:rPr lang="ru-RU" sz="1600" b="1" dirty="0">
                <a:solidFill>
                  <a:prstClr val="black"/>
                </a:solidFill>
              </a:rPr>
              <a:t>соответствии с гигиеническими нормами)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321" y="5227567"/>
            <a:ext cx="1804937" cy="1197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0917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2" dur="5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5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2" dur="5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7" dur="500"/>
                                        <p:tgtEl>
                                          <p:spTgt spid="24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24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500"/>
                                        <p:tgtEl>
                                          <p:spTgt spid="24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3" grpId="0" animBg="1" autoUpdateAnimBg="0"/>
      <p:bldP spid="24584" grpId="0" animBg="1" autoUpdateAnimBg="0"/>
      <p:bldP spid="24585" grpId="0" animBg="1" autoUpdateAnimBg="0"/>
      <p:bldP spid="24586" grpId="0" animBg="1" autoUpdateAnimBg="0"/>
      <p:bldP spid="24587" grpId="0" animBg="1" autoUpdateAnimBg="0"/>
      <p:bldP spid="24588" grpId="0" animBg="1" autoUpdateAnimBg="0"/>
      <p:bldP spid="14" grpId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899592" y="188640"/>
            <a:ext cx="7355160" cy="18002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u="sng" dirty="0"/>
              <a:t/>
            </a:r>
            <a:br>
              <a:rPr lang="en-US" sz="3200" u="sng" dirty="0"/>
            </a:br>
            <a:r>
              <a:rPr lang="ru-RU" sz="2800" b="1" dirty="0" err="1"/>
              <a:t>Здоровьесбережение</a:t>
            </a:r>
            <a:r>
              <a:rPr lang="ru-RU" sz="2800" b="1" dirty="0"/>
              <a:t> реализуется через оптимизацию содержания и целенаправленной организации урока английского языка.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2062163"/>
            <a:ext cx="8229600" cy="4068762"/>
          </a:xfrm>
        </p:spPr>
        <p:txBody>
          <a:bodyPr>
            <a:normAutofit/>
          </a:bodyPr>
          <a:lstStyle/>
          <a:p>
            <a:pPr algn="ctr">
              <a:buFont typeface="Wingdings" pitchFamily="2" charset="2"/>
              <a:buNone/>
            </a:pPr>
            <a:r>
              <a:rPr lang="ru-RU" i="1" u="sng" dirty="0"/>
              <a:t>На моих уроках я использую</a:t>
            </a:r>
            <a:r>
              <a:rPr lang="en-US" i="1" u="sng" dirty="0"/>
              <a:t>:</a:t>
            </a:r>
            <a:endParaRPr lang="ru-RU" i="1" u="sng" dirty="0"/>
          </a:p>
          <a:p>
            <a:endParaRPr lang="ru-RU" i="1" u="sng" dirty="0"/>
          </a:p>
          <a:p>
            <a:r>
              <a:rPr lang="ru-RU" sz="2000" dirty="0"/>
              <a:t>методы позитивной  психологической поддержки ученика,</a:t>
            </a:r>
          </a:p>
          <a:p>
            <a:r>
              <a:rPr lang="ru-RU" sz="2000" dirty="0"/>
              <a:t>учёт индивидуальных особенностей учащегося и дифференцированный подход к детям с разными возможностями,</a:t>
            </a:r>
          </a:p>
          <a:p>
            <a:r>
              <a:rPr lang="ru-RU" sz="2000" dirty="0"/>
              <a:t>поддержание познавательного интереса к изучению английского языка,</a:t>
            </a:r>
          </a:p>
          <a:p>
            <a:r>
              <a:rPr lang="ru-RU" sz="2000" dirty="0"/>
              <a:t>принцип двигательной активности на уроке</a:t>
            </a:r>
            <a:r>
              <a:rPr lang="ru-RU" sz="2000" dirty="0" smtClean="0"/>
              <a:t>.</a:t>
            </a:r>
          </a:p>
          <a:p>
            <a:r>
              <a:rPr lang="ru-RU" sz="2000" dirty="0"/>
              <a:t>такие виды работы, которые снимали бы напряжение и </a:t>
            </a:r>
            <a:r>
              <a:rPr lang="ru-RU" sz="2000" dirty="0" smtClean="0"/>
              <a:t>усталость</a:t>
            </a:r>
            <a:endParaRPr lang="ru-RU" sz="2000" i="1" dirty="0"/>
          </a:p>
          <a:p>
            <a:pPr algn="ctr">
              <a:buFont typeface="Wingdings" pitchFamily="2" charset="2"/>
              <a:buNone/>
            </a:pPr>
            <a:endParaRPr lang="ru-RU" i="1" u="sng" dirty="0"/>
          </a:p>
          <a:p>
            <a:pPr algn="ctr">
              <a:buFont typeface="Wingdings" pitchFamily="2" charset="2"/>
              <a:buNone/>
            </a:pPr>
            <a:endParaRPr lang="ru-RU" i="1" u="sng" dirty="0"/>
          </a:p>
        </p:txBody>
      </p:sp>
      <p:pic>
        <p:nvPicPr>
          <p:cNvPr id="1026" name="Picture 2" descr="F:\На уроке\DSC0360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772816"/>
            <a:ext cx="1296144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6420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cap="none" dirty="0" smtClean="0">
                <a:solidFill>
                  <a:srgbClr val="FF0000"/>
                </a:solidFill>
                <a:latin typeface="Calibri"/>
              </a:rPr>
              <a:t>ФИЗКУЛЬТМИНУТКИ-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2924944"/>
            <a:ext cx="7467600" cy="3549008"/>
          </a:xfrm>
        </p:spPr>
        <p:txBody>
          <a:bodyPr>
            <a:normAutofit fontScale="92500" lnSpcReduction="20000"/>
          </a:bodyPr>
          <a:lstStyle/>
          <a:p>
            <a:pPr marL="0" lvl="0" indent="0" algn="ctr" eaLnBrk="0" fontAlgn="base" hangingPunct="0">
              <a:spcBef>
                <a:spcPct val="20000"/>
              </a:spcBef>
              <a:spcAft>
                <a:spcPct val="0"/>
              </a:spcAft>
              <a:buClrTx/>
              <a:buSzTx/>
              <a:buNone/>
            </a:pPr>
            <a:endParaRPr lang="ru-RU" b="1" i="1" dirty="0" smtClean="0">
              <a:solidFill>
                <a:prstClr val="black"/>
              </a:solidFill>
              <a:latin typeface="Calibri"/>
            </a:endParaRPr>
          </a:p>
          <a:p>
            <a:pPr marL="0" lvl="0" indent="0" algn="ctr" eaLnBrk="0" fontAlgn="base" hangingPunct="0">
              <a:spcBef>
                <a:spcPct val="20000"/>
              </a:spcBef>
              <a:spcAft>
                <a:spcPct val="0"/>
              </a:spcAft>
              <a:buClrTx/>
              <a:buSzTx/>
              <a:buNone/>
            </a:pPr>
            <a:endParaRPr lang="ru-RU" b="1" i="1" dirty="0">
              <a:solidFill>
                <a:prstClr val="black"/>
              </a:solidFill>
              <a:latin typeface="Calibri"/>
            </a:endParaRPr>
          </a:p>
          <a:p>
            <a:pPr marL="0" lvl="0" indent="0" algn="ctr" eaLnBrk="0" fontAlgn="base" hangingPunct="0">
              <a:spcBef>
                <a:spcPct val="20000"/>
              </a:spcBef>
              <a:spcAft>
                <a:spcPct val="0"/>
              </a:spcAft>
              <a:buClrTx/>
              <a:buSzTx/>
              <a:buNone/>
            </a:pPr>
            <a:endParaRPr lang="ru-RU" b="1" i="1" dirty="0" smtClean="0">
              <a:solidFill>
                <a:prstClr val="black"/>
              </a:solidFill>
              <a:latin typeface="Calibri"/>
            </a:endParaRPr>
          </a:p>
          <a:p>
            <a:pPr marL="0" lvl="0" indent="0" algn="ctr" eaLnBrk="0" fontAlgn="base" hangingPunct="0">
              <a:spcBef>
                <a:spcPct val="20000"/>
              </a:spcBef>
              <a:spcAft>
                <a:spcPct val="0"/>
              </a:spcAft>
              <a:buClrTx/>
              <a:buSzTx/>
              <a:buNone/>
            </a:pPr>
            <a:endParaRPr lang="ru-RU" b="1" i="1" dirty="0">
              <a:solidFill>
                <a:prstClr val="black"/>
              </a:solidFill>
              <a:latin typeface="Calibri"/>
            </a:endParaRPr>
          </a:p>
          <a:p>
            <a:pPr marL="0" lvl="0" indent="0" algn="ctr" eaLnBrk="0" fontAlgn="base" hangingPunct="0">
              <a:spcBef>
                <a:spcPct val="20000"/>
              </a:spcBef>
              <a:spcAft>
                <a:spcPct val="0"/>
              </a:spcAft>
              <a:buClrTx/>
              <a:buSzTx/>
              <a:buNone/>
            </a:pPr>
            <a:endParaRPr lang="ru-RU" b="1" i="1" dirty="0">
              <a:solidFill>
                <a:prstClr val="black"/>
              </a:solidFill>
              <a:latin typeface="Calibri"/>
            </a:endParaRPr>
          </a:p>
          <a:p>
            <a:pPr marL="0" lvl="0" indent="0" algn="ctr" eaLnBrk="0" fontAlgn="base" hangingPunct="0">
              <a:spcBef>
                <a:spcPct val="20000"/>
              </a:spcBef>
              <a:spcAft>
                <a:spcPct val="0"/>
              </a:spcAft>
              <a:buClrTx/>
              <a:buSzTx/>
              <a:buNone/>
            </a:pPr>
            <a:r>
              <a:rPr lang="ru-RU" sz="2600" b="1" i="1" dirty="0">
                <a:solidFill>
                  <a:prstClr val="black"/>
                </a:solidFill>
                <a:latin typeface="Calibri"/>
              </a:rPr>
              <a:t>О</a:t>
            </a:r>
            <a:r>
              <a:rPr lang="ru-RU" sz="2600" b="1" i="1" dirty="0" smtClean="0">
                <a:solidFill>
                  <a:prstClr val="black"/>
                </a:solidFill>
                <a:latin typeface="Calibri"/>
              </a:rPr>
              <a:t>бязательный </a:t>
            </a:r>
            <a:r>
              <a:rPr lang="ru-RU" sz="2600" b="1" i="1" dirty="0">
                <a:solidFill>
                  <a:prstClr val="black"/>
                </a:solidFill>
                <a:latin typeface="Calibri"/>
              </a:rPr>
              <a:t>элемент урока в начальных классах, который обусловлен физиологическими потребностями в двигательной активности детей. Они помогают снять статическое утомление различных мышц, ослабить умственное напряжение, снять зрительное утомление</a:t>
            </a:r>
            <a:endParaRPr lang="ru-RU" altLang="ru-RU" sz="2600" b="1" i="1" dirty="0">
              <a:solidFill>
                <a:prstClr val="black"/>
              </a:solidFill>
              <a:latin typeface="Calibri"/>
            </a:endParaRP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60648"/>
            <a:ext cx="6096000" cy="36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45974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Принципы </a:t>
            </a:r>
            <a:r>
              <a:rPr lang="ru-RU" dirty="0" err="1" smtClean="0"/>
              <a:t>здоровьесберегающего</a:t>
            </a:r>
            <a:r>
              <a:rPr lang="ru-RU" dirty="0" smtClean="0"/>
              <a:t> обучения на уроках английского языка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«Не навреди!»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деятельности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минимакса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/>
              <a:t>п</a:t>
            </a:r>
            <a:r>
              <a:rPr lang="ru-RU" dirty="0" smtClean="0"/>
              <a:t>сихологической комфортности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/>
              <a:t>в</a:t>
            </a:r>
            <a:r>
              <a:rPr lang="ru-RU" dirty="0" smtClean="0"/>
              <a:t>ариативности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/>
              <a:t>т</a:t>
            </a:r>
            <a:r>
              <a:rPr lang="ru-RU" dirty="0" smtClean="0"/>
              <a:t>ворчества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успеха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5672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 7"/>
          <p:cNvSpPr/>
          <p:nvPr/>
        </p:nvSpPr>
        <p:spPr>
          <a:xfrm>
            <a:off x="664290" y="1556792"/>
            <a:ext cx="4591786" cy="1961048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051720" y="3633244"/>
            <a:ext cx="4553943" cy="91652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275856" y="4653136"/>
            <a:ext cx="4752528" cy="2017388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>
              <a:solidFill>
                <a:prstClr val="white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295636" y="1786888"/>
            <a:ext cx="36364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>
                <a:solidFill>
                  <a:prstClr val="black"/>
                </a:solidFill>
              </a:rPr>
              <a:t>Производится гигиеническая оценка условий и технологий обучения (воздушно-тепловой, световой режим, режим и организация учебно-воспитательного процесса).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260648"/>
            <a:ext cx="9144000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900" b="1" i="1" dirty="0" smtClean="0">
                <a:solidFill>
                  <a:srgbClr val="2F5897"/>
                </a:solidFill>
              </a:rPr>
              <a:t>На уроках английского языка, прежде всего, создаются условия для здорового развития детей:</a:t>
            </a:r>
            <a:endParaRPr lang="ru-RU" sz="2900" b="1" i="1" dirty="0">
              <a:solidFill>
                <a:srgbClr val="2F5897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779912" y="5013176"/>
            <a:ext cx="403244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>
                <a:solidFill>
                  <a:prstClr val="black"/>
                </a:solidFill>
              </a:rPr>
              <a:t>Соблюдаются физиологические основы учебно-воспитательного режима (учитывается время трудоспособности, утомляемость, учебная нагрузка, проводятся физкультминутки).</a:t>
            </a:r>
            <a:endParaRPr lang="ru-RU" sz="1600" dirty="0">
              <a:solidFill>
                <a:prstClr val="black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95735" y="3906840"/>
            <a:ext cx="42659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</a:rPr>
              <a:t>Формируется здоровый образ жизни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0793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Зарядка для глаз. 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31283" y="1628800"/>
            <a:ext cx="3657600" cy="4248472"/>
          </a:xfrm>
        </p:spPr>
        <p:txBody>
          <a:bodyPr>
            <a:normAutofit/>
          </a:bodyPr>
          <a:lstStyle/>
          <a:p>
            <a:r>
              <a:rPr lang="en-US" dirty="0" smtClean="0"/>
              <a:t>Look left, right</a:t>
            </a:r>
          </a:p>
          <a:p>
            <a:r>
              <a:rPr lang="en-US" dirty="0" smtClean="0"/>
              <a:t>Look up, down</a:t>
            </a:r>
          </a:p>
          <a:p>
            <a:r>
              <a:rPr lang="en-US" dirty="0" smtClean="0"/>
              <a:t>Look around.</a:t>
            </a:r>
          </a:p>
          <a:p>
            <a:r>
              <a:rPr lang="en-US" dirty="0" smtClean="0"/>
              <a:t>Look at your nose</a:t>
            </a:r>
          </a:p>
          <a:p>
            <a:r>
              <a:rPr lang="en-US" dirty="0" smtClean="0"/>
              <a:t>Look at that rose</a:t>
            </a:r>
          </a:p>
          <a:p>
            <a:r>
              <a:rPr lang="en-US" dirty="0" smtClean="0"/>
              <a:t>Close your eyes</a:t>
            </a:r>
          </a:p>
          <a:p>
            <a:r>
              <a:rPr lang="en-US" dirty="0" smtClean="0"/>
              <a:t>Open, wink and smile.</a:t>
            </a:r>
          </a:p>
          <a:p>
            <a:r>
              <a:rPr lang="en-US" dirty="0" smtClean="0"/>
              <a:t>Your eyes are happy again.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294967295"/>
          </p:nvPr>
        </p:nvSpPr>
        <p:spPr>
          <a:xfrm>
            <a:off x="3635896" y="1628800"/>
            <a:ext cx="4320480" cy="4318248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900" dirty="0">
                <a:latin typeface="Times New Roman"/>
                <a:ea typeface="Times New Roman"/>
                <a:cs typeface="Times New Roman"/>
              </a:rPr>
              <a:t>Начертите на доске или другим способом букву S. Затем попросите детей глазами очертить ее сначала в одном направлении, потом необходимо поменять. При этом можно приговаривать скороговорку или рифмовку. Ее можно связать с изучаемой темой ( “</a:t>
            </a:r>
            <a:r>
              <a:rPr lang="ru-RU" sz="2900" dirty="0" err="1">
                <a:latin typeface="Times New Roman"/>
                <a:ea typeface="Times New Roman"/>
                <a:cs typeface="Times New Roman"/>
              </a:rPr>
              <a:t>Wealth</a:t>
            </a:r>
            <a:r>
              <a:rPr lang="ru-RU" sz="2900" dirty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900" dirty="0" err="1">
                <a:latin typeface="Times New Roman"/>
                <a:ea typeface="Times New Roman"/>
                <a:cs typeface="Times New Roman"/>
              </a:rPr>
              <a:t>is</a:t>
            </a:r>
            <a:r>
              <a:rPr lang="ru-RU" sz="2900" dirty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900" dirty="0" err="1">
                <a:latin typeface="Times New Roman"/>
                <a:ea typeface="Times New Roman"/>
                <a:cs typeface="Times New Roman"/>
              </a:rPr>
              <a:t>nothing</a:t>
            </a:r>
            <a:r>
              <a:rPr lang="ru-RU" sz="2900" dirty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900" dirty="0" err="1">
                <a:latin typeface="Times New Roman"/>
                <a:ea typeface="Times New Roman"/>
                <a:cs typeface="Times New Roman"/>
              </a:rPr>
              <a:t>without</a:t>
            </a:r>
            <a:r>
              <a:rPr lang="ru-RU" sz="2900" dirty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900" dirty="0" err="1">
                <a:latin typeface="Times New Roman"/>
                <a:ea typeface="Times New Roman"/>
                <a:cs typeface="Times New Roman"/>
              </a:rPr>
              <a:t>health</a:t>
            </a:r>
            <a:r>
              <a:rPr lang="ru-RU" sz="2900" dirty="0">
                <a:latin typeface="Times New Roman"/>
                <a:ea typeface="Times New Roman"/>
                <a:cs typeface="Times New Roman"/>
              </a:rPr>
              <a:t>”).</a:t>
            </a:r>
            <a:endParaRPr lang="ru-RU" sz="29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900" dirty="0" smtClean="0">
                <a:latin typeface="Times New Roman"/>
                <a:ea typeface="Times New Roman"/>
                <a:cs typeface="Times New Roman"/>
              </a:rPr>
              <a:t>Хорошим </a:t>
            </a:r>
            <a:r>
              <a:rPr lang="ru-RU" sz="2900" dirty="0">
                <a:latin typeface="Times New Roman"/>
                <a:ea typeface="Times New Roman"/>
                <a:cs typeface="Times New Roman"/>
              </a:rPr>
              <a:t>упражнением для глаз будет «письмо». Например, сначала можно написать какие-нибудь большие буквы на доске. Затем перевести взгляд на свою парту и там глазами «написать те же буквы». Затем на любом маленьком предмете. Как вариант, можно написать свое имя или любое слово.</a:t>
            </a:r>
            <a:endParaRPr lang="ru-RU" sz="29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0361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1648</TotalTime>
  <Words>980</Words>
  <Application>Microsoft Office PowerPoint</Application>
  <PresentationFormat>Экран (4:3)</PresentationFormat>
  <Paragraphs>176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Эркер</vt:lpstr>
      <vt:lpstr>1_Эркер</vt:lpstr>
      <vt:lpstr>2_Эркер</vt:lpstr>
      <vt:lpstr>3_Эркер</vt:lpstr>
      <vt:lpstr>3_Тема Office</vt:lpstr>
      <vt:lpstr>Реализация здоровьесберегающих технологий на уроках английского языка в начальной школе</vt:lpstr>
      <vt:lpstr>Здоровьесберегающие технологии  на уроках английского языка - задача особой важности  для преподавателей английского языка </vt:lpstr>
      <vt:lpstr>ЗДОРОВЬЕСБЕРЕГАЮЩИЕ ТЕХНОЛОГИИ </vt:lpstr>
      <vt:lpstr>Презентация PowerPoint</vt:lpstr>
      <vt:lpstr> Здоровьесбережение реализуется через оптимизацию содержания и целенаправленной организации урока английского языка.</vt:lpstr>
      <vt:lpstr>ФИЗКУЛЬТМИНУТКИ-</vt:lpstr>
      <vt:lpstr>Принципы здоровьесберегающего обучения на уроках английского языка</vt:lpstr>
      <vt:lpstr>Презентация PowerPoint</vt:lpstr>
      <vt:lpstr>Зарядка для глаз. </vt:lpstr>
      <vt:lpstr>Виды релаксаций:</vt:lpstr>
      <vt:lpstr>Правила построения урока с учётом здоровьесберегающих технологий</vt:lpstr>
      <vt:lpstr>гигиенические критерии рациональной организации урока  </vt:lpstr>
      <vt:lpstr>Презентация PowerPoint</vt:lpstr>
      <vt:lpstr>Выводы: </vt:lpstr>
      <vt:lpstr>Литература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Василий</dc:creator>
  <cp:lastModifiedBy>Василий</cp:lastModifiedBy>
  <cp:revision>30</cp:revision>
  <dcterms:created xsi:type="dcterms:W3CDTF">2014-12-09T06:00:56Z</dcterms:created>
  <dcterms:modified xsi:type="dcterms:W3CDTF">2014-12-13T19:51:04Z</dcterms:modified>
</cp:coreProperties>
</file>