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2" r:id="rId5"/>
    <p:sldId id="263" r:id="rId6"/>
    <p:sldId id="264" r:id="rId7"/>
    <p:sldId id="257" r:id="rId8"/>
    <p:sldId id="267" r:id="rId9"/>
    <p:sldId id="266" r:id="rId10"/>
    <p:sldId id="268" r:id="rId11"/>
    <p:sldId id="269" r:id="rId12"/>
    <p:sldId id="271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8C115-A706-4DC6-8962-118D307DB31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6EE7-8528-4099-BB86-D6191B27E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8C115-A706-4DC6-8962-118D307DB31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6EE7-8528-4099-BB86-D6191B27E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8C115-A706-4DC6-8962-118D307DB31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6EE7-8528-4099-BB86-D6191B27E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8C115-A706-4DC6-8962-118D307DB31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6EE7-8528-4099-BB86-D6191B27E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8C115-A706-4DC6-8962-118D307DB31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6EE7-8528-4099-BB86-D6191B27E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8C115-A706-4DC6-8962-118D307DB31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6EE7-8528-4099-BB86-D6191B27E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8C115-A706-4DC6-8962-118D307DB31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6EE7-8528-4099-BB86-D6191B27E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8C115-A706-4DC6-8962-118D307DB31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6EE7-8528-4099-BB86-D6191B27E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8C115-A706-4DC6-8962-118D307DB31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6EE7-8528-4099-BB86-D6191B27E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8C115-A706-4DC6-8962-118D307DB31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6EE7-8528-4099-BB86-D6191B27E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8C115-A706-4DC6-8962-118D307DB31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6EE7-8528-4099-BB86-D6191B27E95C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BA8C115-A706-4DC6-8962-118D307DB31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9E06EE7-8528-4099-BB86-D6191B27E9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Значение дыхания, газообмен, типы дыхания. Дыхание </a:t>
            </a:r>
            <a:r>
              <a:rPr lang="ru-RU" dirty="0" smtClean="0"/>
              <a:t>растений.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Кольченко Е.А.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063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chemeClr val="hlink"/>
                </a:solidFill>
              </a:rPr>
              <a:t>Внешнее </a:t>
            </a:r>
            <a:br>
              <a:rPr lang="ru-RU" altLang="ru-RU" b="1" dirty="0">
                <a:solidFill>
                  <a:schemeClr val="hlink"/>
                </a:solidFill>
              </a:rPr>
            </a:br>
            <a:r>
              <a:rPr lang="ru-RU" altLang="ru-RU" b="1" dirty="0">
                <a:solidFill>
                  <a:schemeClr val="hlink"/>
                </a:solidFill>
              </a:rPr>
              <a:t>       дыхание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600199"/>
            <a:ext cx="5789839" cy="405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29839" y="5256903"/>
            <a:ext cx="23535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УСТЬИЦЕ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Стрелка вверх 4"/>
          <p:cNvSpPr/>
          <p:nvPr/>
        </p:nvSpPr>
        <p:spPr>
          <a:xfrm>
            <a:off x="6921972" y="4163932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75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125113" cy="924475"/>
          </a:xfrm>
        </p:spPr>
        <p:txBody>
          <a:bodyPr/>
          <a:lstStyle/>
          <a:p>
            <a:r>
              <a:rPr lang="ru-RU" dirty="0" smtClean="0"/>
              <a:t>Решите задачу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В лесу на 1 га в среднем приходится 300 деревьев. 1 дерево средней величины производит столько кислорода, сколько необходимо для дыхания 3-х человек. Для дыхания скольких человек вырабатывает кислород 1 га леса?</a:t>
            </a:r>
          </a:p>
        </p:txBody>
      </p:sp>
    </p:spTree>
    <p:extLst>
      <p:ext uri="{BB962C8B-B14F-4D97-AF65-F5344CB8AC3E}">
        <p14:creationId xmlns:p14="http://schemas.microsoft.com/office/powerpoint/2010/main" val="4734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Определите верный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ru-RU" altLang="ru-RU" i="1" dirty="0">
                <a:solidFill>
                  <a:schemeClr val="hlink"/>
                </a:solidFill>
              </a:rPr>
              <a:t>1. Сущность процесса.</a:t>
            </a:r>
            <a:r>
              <a:rPr lang="ru-RU" altLang="ru-RU" i="1" dirty="0"/>
              <a:t> </a:t>
            </a:r>
            <a:endParaRPr lang="ru-RU" altLang="ru-RU" dirty="0"/>
          </a:p>
          <a:p>
            <a:pPr marL="0" indent="0">
              <a:lnSpc>
                <a:spcPct val="90000"/>
              </a:lnSpc>
              <a:buNone/>
            </a:pPr>
            <a:r>
              <a:rPr lang="ru-RU" altLang="ru-RU" dirty="0"/>
              <a:t>а. Испарение избытка воды и охлаждение   растения.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dirty="0"/>
              <a:t>б. Поглощение воды и неорганических веществ из почвы.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dirty="0"/>
              <a:t>в. Поглощение углекислого газа, выделение кислорода и образование органических веществ.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dirty="0"/>
              <a:t>г. Поглощение кислорода и выделение углекислого газа</a:t>
            </a:r>
            <a:r>
              <a:rPr lang="ru-RU" altLang="ru-RU" dirty="0" smtClean="0"/>
              <a:t>.</a:t>
            </a:r>
          </a:p>
          <a:p>
            <a:pPr marL="0" indent="0">
              <a:lnSpc>
                <a:spcPct val="90000"/>
              </a:lnSpc>
              <a:buNone/>
            </a:pPr>
            <a:endParaRPr lang="ru-RU" altLang="ru-RU" dirty="0"/>
          </a:p>
          <a:p>
            <a:pPr>
              <a:buNone/>
            </a:pPr>
            <a:r>
              <a:rPr lang="ru-RU" altLang="ru-RU" i="1" dirty="0">
                <a:solidFill>
                  <a:schemeClr val="hlink"/>
                </a:solidFill>
              </a:rPr>
              <a:t>2. Клетки, осуществляющие процесс</a:t>
            </a:r>
            <a:r>
              <a:rPr lang="ru-RU" altLang="ru-RU" dirty="0">
                <a:solidFill>
                  <a:schemeClr val="hlink"/>
                </a:solidFill>
              </a:rPr>
              <a:t>.</a:t>
            </a:r>
            <a:r>
              <a:rPr lang="ru-RU" altLang="ru-RU" dirty="0"/>
              <a:t> </a:t>
            </a:r>
          </a:p>
          <a:p>
            <a:pPr>
              <a:buNone/>
            </a:pPr>
            <a:r>
              <a:rPr lang="ru-RU" altLang="ru-RU" dirty="0"/>
              <a:t>а. Процесс осуществляется зелеными клетками листа. </a:t>
            </a:r>
          </a:p>
          <a:p>
            <a:pPr>
              <a:buNone/>
            </a:pPr>
            <a:r>
              <a:rPr lang="ru-RU" altLang="ru-RU" dirty="0"/>
              <a:t>б. Процесс осуществляется всеми клетками листа . </a:t>
            </a:r>
          </a:p>
          <a:p>
            <a:pPr>
              <a:buNone/>
            </a:pPr>
            <a:r>
              <a:rPr lang="ru-RU" altLang="ru-RU" dirty="0"/>
              <a:t>в. Процесс осуществляется всеми клетками растения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dirty="0" smtClean="0"/>
              <a:t> </a:t>
            </a:r>
            <a:endParaRPr lang="ru-RU" alt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104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altLang="ru-RU" i="1" dirty="0">
                <a:solidFill>
                  <a:schemeClr val="hlink"/>
                </a:solidFill>
              </a:rPr>
              <a:t>3. Орган, участвующий в осуществлении процесса.</a:t>
            </a:r>
            <a:r>
              <a:rPr lang="ru-RU" altLang="ru-RU" i="1" dirty="0"/>
              <a:t> </a:t>
            </a:r>
            <a:endParaRPr lang="ru-RU" altLang="ru-RU" dirty="0"/>
          </a:p>
          <a:p>
            <a:pPr>
              <a:buNone/>
            </a:pPr>
            <a:r>
              <a:rPr lang="ru-RU" altLang="ru-RU" dirty="0"/>
              <a:t>а. В процессе участвуют листья. </a:t>
            </a:r>
          </a:p>
          <a:p>
            <a:pPr>
              <a:buNone/>
            </a:pPr>
            <a:r>
              <a:rPr lang="ru-RU" altLang="ru-RU" dirty="0"/>
              <a:t>б. В процессе участвует корень. </a:t>
            </a:r>
          </a:p>
          <a:p>
            <a:pPr>
              <a:buNone/>
            </a:pPr>
            <a:r>
              <a:rPr lang="ru-RU" altLang="ru-RU" dirty="0"/>
              <a:t>в. В процессе участвуют все </a:t>
            </a:r>
          </a:p>
          <a:p>
            <a:pPr>
              <a:buNone/>
            </a:pPr>
            <a:r>
              <a:rPr lang="ru-RU" altLang="ru-RU" dirty="0"/>
              <a:t>    органы</a:t>
            </a:r>
            <a:r>
              <a:rPr lang="ru-RU" altLang="ru-RU" dirty="0" smtClean="0"/>
              <a:t>.</a:t>
            </a:r>
          </a:p>
          <a:p>
            <a:pPr>
              <a:buNone/>
            </a:pPr>
            <a:endParaRPr lang="ru-RU" altLang="ru-RU" dirty="0"/>
          </a:p>
          <a:p>
            <a:pPr>
              <a:buNone/>
            </a:pPr>
            <a:r>
              <a:rPr lang="ru-RU" altLang="ru-RU" i="1" dirty="0">
                <a:solidFill>
                  <a:schemeClr val="hlink"/>
                </a:solidFill>
              </a:rPr>
              <a:t>4. Время суток.</a:t>
            </a:r>
            <a:r>
              <a:rPr lang="ru-RU" altLang="ru-RU" i="1" dirty="0"/>
              <a:t> </a:t>
            </a:r>
            <a:endParaRPr lang="ru-RU" altLang="ru-RU" dirty="0"/>
          </a:p>
          <a:p>
            <a:pPr>
              <a:buNone/>
            </a:pPr>
            <a:r>
              <a:rPr lang="ru-RU" altLang="ru-RU" dirty="0"/>
              <a:t>а. Процесс протекает в течение суток. </a:t>
            </a:r>
          </a:p>
          <a:p>
            <a:pPr>
              <a:buNone/>
            </a:pPr>
            <a:r>
              <a:rPr lang="ru-RU" altLang="ru-RU" dirty="0"/>
              <a:t>б. Процесс происходит днём на свету.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837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может не дышать человек?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помощью секундомера засеките максимальное время задержки дыхания.</a:t>
            </a:r>
          </a:p>
          <a:p>
            <a:r>
              <a:rPr lang="ru-RU" dirty="0" smtClean="0"/>
              <a:t>Определите по своим ощущениям – потребность дышать возникает внутри организма или снаружи?</a:t>
            </a:r>
          </a:p>
          <a:p>
            <a:r>
              <a:rPr lang="ru-RU" dirty="0" smtClean="0"/>
              <a:t>Как называется газ, которым мы дышим?</a:t>
            </a:r>
          </a:p>
        </p:txBody>
      </p:sp>
    </p:spTree>
    <p:extLst>
      <p:ext uri="{BB962C8B-B14F-4D97-AF65-F5344CB8AC3E}">
        <p14:creationId xmlns:p14="http://schemas.microsoft.com/office/powerpoint/2010/main" val="257355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Дыхание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Признак живого организма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252411"/>
            <a:ext cx="3495675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73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какой части организма используется кислород?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916832"/>
            <a:ext cx="4916158" cy="405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0776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Зачем нужен кислород в клетке?</a:t>
            </a:r>
            <a:endParaRPr lang="ru-RU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878332" y="2204864"/>
            <a:ext cx="3528392" cy="395131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кислород в клетке расходуется на переработку органических веществ.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35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Подышите на руки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ru-RU" dirty="0" smtClean="0"/>
              <a:t> с дыханием выделяется тепло - энергия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700808"/>
            <a:ext cx="2448272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89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Дыхание -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altLang="ru-RU" sz="4400" b="1" dirty="0" smtClean="0">
                <a:solidFill>
                  <a:srgbClr val="008000"/>
                </a:solidFill>
              </a:rPr>
              <a:t>     процесс</a:t>
            </a:r>
            <a:r>
              <a:rPr lang="ru-RU" altLang="ru-RU" sz="4400" b="1" dirty="0">
                <a:solidFill>
                  <a:srgbClr val="008000"/>
                </a:solidFill>
              </a:rPr>
              <a:t>, окисления органических веществ </a:t>
            </a:r>
            <a:br>
              <a:rPr lang="ru-RU" altLang="ru-RU" sz="4400" b="1" dirty="0">
                <a:solidFill>
                  <a:srgbClr val="008000"/>
                </a:solidFill>
              </a:rPr>
            </a:br>
            <a:r>
              <a:rPr lang="ru-RU" altLang="ru-RU" sz="4400" b="1" dirty="0">
                <a:solidFill>
                  <a:srgbClr val="008000"/>
                </a:solidFill>
              </a:rPr>
              <a:t>и выделения энергии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192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125113" cy="924475"/>
          </a:xfrm>
        </p:spPr>
        <p:txBody>
          <a:bodyPr/>
          <a:lstStyle/>
          <a:p>
            <a:r>
              <a:rPr lang="ru-RU" altLang="ru-RU" dirty="0">
                <a:solidFill>
                  <a:schemeClr val="hlink"/>
                </a:solidFill>
              </a:rPr>
              <a:t>Этапы дыхания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628800"/>
            <a:ext cx="3147824" cy="576262"/>
          </a:xfrm>
        </p:spPr>
        <p:txBody>
          <a:bodyPr/>
          <a:lstStyle/>
          <a:p>
            <a:r>
              <a:rPr lang="ru-RU" altLang="ru-RU" b="1" dirty="0">
                <a:solidFill>
                  <a:schemeClr val="hlink"/>
                </a:solidFill>
              </a:rPr>
              <a:t>Внешнее </a:t>
            </a:r>
          </a:p>
          <a:p>
            <a:r>
              <a:rPr lang="ru-RU" altLang="ru-RU" b="1" dirty="0">
                <a:solidFill>
                  <a:schemeClr val="hlink"/>
                </a:solidFill>
              </a:rPr>
              <a:t>       дыхание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altLang="ru-RU" b="1" dirty="0">
                <a:solidFill>
                  <a:schemeClr val="accent6">
                    <a:lumMod val="75000"/>
                  </a:schemeClr>
                </a:solidFill>
              </a:rPr>
              <a:t>поступление кислорода, </a:t>
            </a:r>
          </a:p>
          <a:p>
            <a:pPr>
              <a:buFontTx/>
              <a:buChar char="-"/>
            </a:pPr>
            <a:r>
              <a:rPr lang="ru-RU" altLang="ru-RU" b="1" dirty="0">
                <a:solidFill>
                  <a:schemeClr val="accent6">
                    <a:lumMod val="75000"/>
                  </a:schemeClr>
                </a:solidFill>
              </a:rPr>
              <a:t>удаление углекислого газа</a:t>
            </a:r>
          </a:p>
          <a:p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altLang="ru-RU" b="1" dirty="0">
                <a:solidFill>
                  <a:schemeClr val="hlink"/>
                </a:solidFill>
              </a:rPr>
              <a:t>Клеточное  </a:t>
            </a:r>
          </a:p>
          <a:p>
            <a:pPr algn="ctr"/>
            <a:r>
              <a:rPr lang="ru-RU" altLang="ru-RU" b="1" dirty="0">
                <a:solidFill>
                  <a:schemeClr val="hlink"/>
                </a:solidFill>
              </a:rPr>
              <a:t>дыхание –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/>
              <a:t>использование</a:t>
            </a:r>
          </a:p>
          <a:p>
            <a:r>
              <a:rPr lang="ru-RU" dirty="0"/>
              <a:t>кислорода в </a:t>
            </a:r>
          </a:p>
          <a:p>
            <a:r>
              <a:rPr lang="ru-RU" dirty="0"/>
              <a:t>биологическом </a:t>
            </a:r>
          </a:p>
          <a:p>
            <a:r>
              <a:rPr lang="ru-RU" dirty="0"/>
              <a:t>окислении</a:t>
            </a:r>
          </a:p>
          <a:p>
            <a:endParaRPr lang="ru-RU" dirty="0"/>
          </a:p>
        </p:txBody>
      </p:sp>
      <p:sp>
        <p:nvSpPr>
          <p:cNvPr id="7" name="Выгнутая влево стрелка 6"/>
          <p:cNvSpPr/>
          <p:nvPr/>
        </p:nvSpPr>
        <p:spPr>
          <a:xfrm rot="16046017">
            <a:off x="4213177" y="4247871"/>
            <a:ext cx="731520" cy="1855189"/>
          </a:xfrm>
          <a:prstGeom prst="curv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954939">
            <a:off x="3508778" y="878331"/>
            <a:ext cx="186531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898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solidFill>
                  <a:schemeClr val="hlink"/>
                </a:solidFill>
              </a:rPr>
              <a:t>Характеристика дыхания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889925"/>
              </p:ext>
            </p:extLst>
          </p:nvPr>
        </p:nvGraphicFramePr>
        <p:xfrm>
          <a:off x="323528" y="1628800"/>
          <a:ext cx="4860925" cy="4470251"/>
        </p:xfrm>
        <a:graphic>
          <a:graphicData uri="http://schemas.openxmlformats.org/drawingml/2006/table">
            <a:tbl>
              <a:tblPr/>
              <a:tblGrid>
                <a:gridCol w="4860925"/>
              </a:tblGrid>
              <a:tr h="538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Признаки</a:t>
                      </a:r>
                    </a:p>
                  </a:txBody>
                  <a:tcPr marL="91442" marR="91442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2240">
                <a:tc>
                  <a:txBody>
                    <a:bodyPr/>
                    <a:lstStyle>
                      <a:lvl1pPr marL="533400" indent="-5334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914400" indent="-4572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295400" indent="-3810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7145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1717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6289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30861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5433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4000500" indent="-3429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AutoNum type="arabicPeriod"/>
                        <a:tabLst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каких клетках происходит?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AutoNum type="arabicPeriod"/>
                        <a:tabLst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Какой газ поглощается?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AutoNum type="arabicPeriod"/>
                        <a:tabLst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Какой газ выделяется?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AutoNum type="arabicPeriod"/>
                        <a:tabLst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Когда происходит?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AutoNum type="arabicPeriod"/>
                        <a:tabLst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Органические вещества…..?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AutoNum type="arabicPeriod"/>
                        <a:tabLst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Энергия….?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00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41</TotalTime>
  <Words>311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Courier New</vt:lpstr>
      <vt:lpstr>Trebuchet MS</vt:lpstr>
      <vt:lpstr>Verdana</vt:lpstr>
      <vt:lpstr>Wingdings</vt:lpstr>
      <vt:lpstr>Wingdings 2</vt:lpstr>
      <vt:lpstr>Spring</vt:lpstr>
      <vt:lpstr>Значение дыхания, газообмен, типы дыхания. Дыхание растений.</vt:lpstr>
      <vt:lpstr>Сколько может не дышать человек?</vt:lpstr>
      <vt:lpstr>Дыхание -</vt:lpstr>
      <vt:lpstr>В какой части организма используется кислород?</vt:lpstr>
      <vt:lpstr>Зачем нужен кислород в клетке?</vt:lpstr>
      <vt:lpstr>Подышите на руки</vt:lpstr>
      <vt:lpstr>Дыхание -</vt:lpstr>
      <vt:lpstr>Этапы дыхания</vt:lpstr>
      <vt:lpstr>Характеристика дыхания</vt:lpstr>
      <vt:lpstr>Внешнее         дыхание </vt:lpstr>
      <vt:lpstr>Решите задачу</vt:lpstr>
      <vt:lpstr>Определите верный ответ</vt:lpstr>
      <vt:lpstr>Презентация PowerPoint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дыхания, газообмен, типы дыхания. Дыхание растений.</dc:title>
  <dc:creator>User</dc:creator>
  <cp:lastModifiedBy>User</cp:lastModifiedBy>
  <cp:revision>14</cp:revision>
  <dcterms:created xsi:type="dcterms:W3CDTF">2014-01-15T11:41:31Z</dcterms:created>
  <dcterms:modified xsi:type="dcterms:W3CDTF">2017-01-15T20:49:19Z</dcterms:modified>
</cp:coreProperties>
</file>