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0" r:id="rId5"/>
    <p:sldId id="272" r:id="rId6"/>
    <p:sldId id="271" r:id="rId7"/>
    <p:sldId id="267" r:id="rId8"/>
    <p:sldId id="266" r:id="rId9"/>
    <p:sldId id="268" r:id="rId10"/>
    <p:sldId id="269" r:id="rId11"/>
    <p:sldId id="276" r:id="rId12"/>
    <p:sldId id="277" r:id="rId13"/>
    <p:sldId id="278" r:id="rId14"/>
    <p:sldId id="279" r:id="rId15"/>
    <p:sldId id="282" r:id="rId16"/>
    <p:sldId id="283" r:id="rId17"/>
    <p:sldId id="284" r:id="rId18"/>
    <p:sldId id="273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4D1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29" autoAdjust="0"/>
    <p:restoredTop sz="94675" autoAdjust="0"/>
  </p:normalViewPr>
  <p:slideViewPr>
    <p:cSldViewPr>
      <p:cViewPr varScale="1">
        <p:scale>
          <a:sx n="84" d="100"/>
          <a:sy n="84" d="100"/>
        </p:scale>
        <p:origin x="-145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46805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Использование здоровьесьберегающих технологий в ДОУ для сохранения и сбережения здоровья детей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638800"/>
            <a:ext cx="6400800" cy="16646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педагогическим коллективом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Проведение семинаров – практикумов, выставок, консультаций.</a:t>
            </a:r>
          </a:p>
          <a:p>
            <a:pPr lvl="0"/>
            <a:r>
              <a:rPr lang="ru-RU" dirty="0" smtClean="0"/>
              <a:t>Проведение и посещение занятий направленных на </a:t>
            </a:r>
            <a:r>
              <a:rPr lang="ru-RU" dirty="0" err="1" smtClean="0"/>
              <a:t>здоровьесбережение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Посещение научно-практических конференций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29614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                      Современные  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      </a:t>
            </a:r>
            <a:r>
              <a:rPr lang="ru-RU" sz="3600" dirty="0" err="1" smtClean="0">
                <a:solidFill>
                  <a:srgbClr val="FF0000"/>
                </a:solidFill>
              </a:rPr>
              <a:t>здоровьесберегающие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технологии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ru-RU" sz="2400" b="1" dirty="0" smtClean="0">
                <a:solidFill>
                  <a:srgbClr val="8A2E4E"/>
                </a:solidFill>
                <a:latin typeface="Times New Roman" pitchFamily="18" charset="0"/>
                <a:cs typeface="Times New Roman" pitchFamily="18" charset="0"/>
              </a:rPr>
              <a:t>       Технологии сохранения и стимулирования здоровья</a:t>
            </a:r>
            <a:endParaRPr lang="ru-RU" sz="2400" dirty="0" smtClean="0">
              <a:solidFill>
                <a:srgbClr val="8A2E4E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</a:t>
            </a:r>
            <a:r>
              <a:rPr lang="ru-RU" sz="2400" u="sng" dirty="0" err="1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Стретчинг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Не раньше чем через 30 мин. после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приема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пищи, 2 раза в неделю по 30 мин. со среднего </a:t>
            </a:r>
            <a:r>
              <a:rPr lang="ru-RU" sz="2400" dirty="0" err="1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возраста.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Рекомендуется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детям с вялой осанкой и плоскостопием. Опасаться непропорциональной нагрузки на мышцы</a:t>
            </a:r>
          </a:p>
          <a:p>
            <a:pPr fontAlgn="base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( инструктор по физическому воспитанию)</a:t>
            </a:r>
          </a:p>
          <a:p>
            <a:pPr lvl="0" fontAlgn="base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</a:t>
            </a:r>
            <a:r>
              <a:rPr lang="ru-RU" sz="2400" u="sng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Ритмопластика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Не раньше чем через 30 мин. после приема пищи, 2 раза в неделю по 30 мин. со среднего возраста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Обратить внимание на художественную ценность, величину физической нагрузки и ее соразмерность возрастным показателям ребенка</a:t>
            </a:r>
          </a:p>
          <a:p>
            <a:pPr fontAlgn="base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(инструктор по физическому воспитанию</a:t>
            </a:r>
          </a:p>
          <a:p>
            <a:pPr fontAlgn="base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музыкальный руководитель, педагог ДО)</a:t>
            </a:r>
          </a:p>
          <a:p>
            <a:pPr algn="ctr" fontAlgn="base"/>
            <a:endParaRPr lang="ru-RU" sz="24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5847928"/>
          </a:xfrm>
        </p:spPr>
        <p:txBody>
          <a:bodyPr>
            <a:normAutofit fontScale="85000" lnSpcReduction="20000"/>
          </a:bodyPr>
          <a:lstStyle/>
          <a:p>
            <a:pPr lvl="0" fontAlgn="base">
              <a:buNone/>
            </a:pPr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Динамические паузы</a:t>
            </a:r>
            <a:r>
              <a:rPr lang="ru-RU" sz="2800" u="sng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Во время занятий, 2-5 мин., по мере утомляемости детей</a:t>
            </a:r>
            <a:endParaRPr lang="ru-RU" sz="2000" dirty="0" smtClean="0">
              <a:solidFill>
                <a:srgbClr val="000000"/>
              </a:solidFill>
              <a:latin typeface="Calibri" pitchFamily="34" charset="0"/>
              <a:ea typeface="Lucida Sans Unicode" pitchFamily="34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</a:t>
            </a:r>
            <a:r>
              <a:rPr lang="ru-RU" sz="2400" dirty="0" smtClean="0"/>
              <a:t>Рекомендуется для всех детей в качестве профилактики утомления. Могут включать в себя элементы гимнастики для глаз, дыхательной гимнастики и других в зависимости от вида занятия (Воспитатели)</a:t>
            </a:r>
          </a:p>
          <a:p>
            <a:pPr lvl="0" fontAlgn="base">
              <a:buNone/>
            </a:pPr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Подвижные и спортивные игры</a:t>
            </a:r>
            <a:r>
              <a:rPr lang="ru-RU" sz="2400" u="sng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Как часть физкультурного занятия, на прогулке, в групповой комнате - малой со средней степенью подвижности. Ежедневно для всех возрастных групп</a:t>
            </a:r>
            <a:endParaRPr lang="ru-RU" sz="2000" dirty="0" smtClean="0">
              <a:solidFill>
                <a:srgbClr val="000000"/>
              </a:solidFill>
              <a:latin typeface="Calibri" pitchFamily="34" charset="0"/>
              <a:ea typeface="Lucida Sans Unicode" pitchFamily="34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400" dirty="0" smtClean="0"/>
              <a:t>     Игры подбираются е соответствии с возрастом ребенка, местом и временем ее проведения. В ДОУ используем лишь элементы спортивных игр</a:t>
            </a:r>
          </a:p>
          <a:p>
            <a:pPr fontAlgn="base">
              <a:buNone/>
            </a:pPr>
            <a:r>
              <a:rPr lang="ru-RU" sz="2400" dirty="0" smtClean="0"/>
              <a:t>   (Воспитатели, инструктор по физическому воспитанию)</a:t>
            </a:r>
          </a:p>
          <a:p>
            <a:pPr lvl="0" fontAlgn="base">
              <a:buNone/>
            </a:pPr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Релаксация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В любом подходящем помещении. В зависимости от состояния детей и целей, педагог определяет интенсивность технологии. Для всех возрастных групп</a:t>
            </a:r>
            <a:endParaRPr lang="ru-RU" sz="2000" dirty="0" smtClean="0">
              <a:solidFill>
                <a:srgbClr val="000000"/>
              </a:solidFill>
              <a:latin typeface="Calibri" pitchFamily="34" charset="0"/>
              <a:ea typeface="Lucida Sans Unicode" pitchFamily="34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400" dirty="0" smtClean="0"/>
              <a:t>     Можно использовать спокойную классическую музыку , звуки природы</a:t>
            </a:r>
          </a:p>
          <a:p>
            <a:pPr fontAlgn="base">
              <a:buNone/>
            </a:pPr>
            <a:r>
              <a:rPr lang="ru-RU" sz="2400" dirty="0" smtClean="0"/>
              <a:t>    (Воспитатели, инструктор по физическому воспитанию</a:t>
            </a:r>
          </a:p>
          <a:p>
            <a:pPr fontAlgn="base">
              <a:buNone/>
            </a:pPr>
            <a:r>
              <a:rPr lang="ru-RU" sz="2400" dirty="0" smtClean="0"/>
              <a:t>     психолог)</a:t>
            </a:r>
          </a:p>
          <a:p>
            <a:pPr lvl="0" fontAlgn="base"/>
            <a:endParaRPr lang="ru-RU" sz="2400" dirty="0" smtClean="0">
              <a:solidFill>
                <a:srgbClr val="FF0000"/>
              </a:solidFill>
              <a:latin typeface="Calibri" pitchFamily="34" charset="0"/>
              <a:ea typeface="Lucida Sans Unicode" pitchFamily="34" charset="0"/>
              <a:cs typeface="Times New Roman" pitchFamily="18" charset="0"/>
            </a:endParaRPr>
          </a:p>
          <a:p>
            <a:pPr algn="ctr" fontAlgn="base"/>
            <a:endParaRPr lang="ru-RU" sz="2400" dirty="0" smtClean="0"/>
          </a:p>
          <a:p>
            <a:pPr algn="ctr"/>
            <a:endParaRPr lang="ru-RU" sz="2400" dirty="0" smtClean="0">
              <a:solidFill>
                <a:srgbClr val="FF0000"/>
              </a:solidFill>
              <a:latin typeface="Calibri" pitchFamily="34" charset="0"/>
              <a:ea typeface="Lucida Sans Unicode" pitchFamily="34" charset="0"/>
              <a:cs typeface="Times New Roman" pitchFamily="18" charset="0"/>
            </a:endParaRPr>
          </a:p>
          <a:p>
            <a:pPr lvl="0" algn="ctr"/>
            <a:endParaRPr lang="ru-RU" sz="2400" dirty="0" smtClean="0">
              <a:solidFill>
                <a:srgbClr val="FF0000"/>
              </a:solidFill>
              <a:latin typeface="Calibri" pitchFamily="34" charset="0"/>
              <a:ea typeface="Lucida Sans Unicode" pitchFamily="34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 fontScale="70000" lnSpcReduction="20000"/>
          </a:bodyPr>
          <a:lstStyle/>
          <a:p>
            <a:pPr lvl="0" fontAlgn="base">
              <a:buNone/>
            </a:pPr>
            <a:r>
              <a:rPr lang="ru-RU" sz="3400" u="sng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Технологии эстетической направленности </a:t>
            </a:r>
            <a:r>
              <a:rPr lang="ru-RU" sz="2900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Реализуются на занятиях художественно-эстетического цикла, при посещении музеев, театров, выставок и пр., оформлении помещений к праздникам и др. Для всех возрастных гр.</a:t>
            </a:r>
            <a:endParaRPr lang="ru-RU" sz="2900" dirty="0" smtClean="0">
              <a:solidFill>
                <a:srgbClr val="000000"/>
              </a:solidFill>
              <a:latin typeface="Calibri" pitchFamily="34" charset="0"/>
              <a:ea typeface="Lucida Sans Unicode" pitchFamily="34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900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 </a:t>
            </a:r>
            <a:r>
              <a:rPr lang="ru-RU" sz="2900" dirty="0" smtClean="0"/>
              <a:t>Осуществляется на занятиях по программе ДОУ, а также по специально запланированному графику мероприятий. Особое значение имеет работа с семьей, привитие детям эстетического вкуса</a:t>
            </a:r>
          </a:p>
          <a:p>
            <a:pPr fontAlgn="base">
              <a:buNone/>
            </a:pPr>
            <a:r>
              <a:rPr lang="ru-RU" sz="2900" dirty="0" smtClean="0"/>
              <a:t>    (Все педагоги ДОУ)</a:t>
            </a:r>
          </a:p>
          <a:p>
            <a:pPr lvl="0" fontAlgn="base">
              <a:buNone/>
            </a:pP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</a:t>
            </a:r>
            <a:r>
              <a:rPr lang="ru-RU" sz="3100" u="sng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Гимнастика пальчи</a:t>
            </a: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ковая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С младшего возраста индивидуально либо с подгруппой ежедневно</a:t>
            </a:r>
            <a:endParaRPr lang="ru-RU" sz="2400" dirty="0" smtClean="0">
              <a:solidFill>
                <a:srgbClr val="000000"/>
              </a:solidFill>
              <a:latin typeface="Calibri" pitchFamily="34" charset="0"/>
              <a:ea typeface="Lucida Sans Unicode" pitchFamily="34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800" dirty="0" smtClean="0"/>
              <a:t>    Рекомендуется всем детям, особенно с речевыми проблемами. Проводится в любой удобный отрезок времени(в любое удобное время)</a:t>
            </a:r>
          </a:p>
          <a:p>
            <a:pPr fontAlgn="base">
              <a:buNone/>
            </a:pPr>
            <a:r>
              <a:rPr lang="ru-RU" sz="2800" dirty="0" smtClean="0"/>
              <a:t>  </a:t>
            </a:r>
            <a:r>
              <a:rPr lang="ru-RU" sz="3400" u="sng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Гимнастика дыхательная</a:t>
            </a:r>
            <a:r>
              <a:rPr lang="ru-RU" sz="3400" u="sng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lang="ru-RU" sz="2900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В различных формах физкультурно-оздоровительной работы</a:t>
            </a:r>
            <a:endParaRPr lang="ru-RU" sz="2900" dirty="0" smtClean="0">
              <a:solidFill>
                <a:srgbClr val="000000"/>
              </a:solidFill>
              <a:latin typeface="Calibri" pitchFamily="34" charset="0"/>
              <a:ea typeface="Lucida Sans Unicode" pitchFamily="34" charset="0"/>
              <a:cs typeface="Times New Roman" pitchFamily="18" charset="0"/>
            </a:endParaRPr>
          </a:p>
          <a:p>
            <a:pPr lvl="0" fontAlgn="base">
              <a:buNone/>
            </a:pPr>
            <a:r>
              <a:rPr lang="ru-RU" sz="2900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 В различных формах физкультурно-оздоровительной работы</a:t>
            </a:r>
            <a:endParaRPr lang="ru-RU" sz="2900" dirty="0" smtClean="0">
              <a:solidFill>
                <a:srgbClr val="000000"/>
              </a:solidFill>
              <a:latin typeface="Calibri" pitchFamily="34" charset="0"/>
              <a:ea typeface="Lucida Sans Unicode" pitchFamily="34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900" dirty="0" smtClean="0"/>
              <a:t>    Обеспечить проветривание помещения, педагогу дать детям инструкции об обязательной гигиене полости носа перед проведением процедуры</a:t>
            </a:r>
          </a:p>
          <a:p>
            <a:pPr fontAlgn="base">
              <a:buNone/>
            </a:pPr>
            <a:r>
              <a:rPr lang="ru-RU" sz="2900" dirty="0" smtClean="0"/>
              <a:t>    </a:t>
            </a:r>
          </a:p>
          <a:p>
            <a:pPr fontAlgn="base">
              <a:buNone/>
            </a:pPr>
            <a:endParaRPr lang="ru-RU" sz="2400" dirty="0" smtClean="0">
              <a:solidFill>
                <a:srgbClr val="FF0000"/>
              </a:solidFill>
              <a:latin typeface="Calibri" pitchFamily="34" charset="0"/>
              <a:ea typeface="Lucida Sans Unicode" pitchFamily="34" charset="0"/>
              <a:cs typeface="Times New Roman" pitchFamily="18" charset="0"/>
            </a:endParaRPr>
          </a:p>
          <a:p>
            <a:pPr lvl="0" fontAlgn="base">
              <a:buNone/>
            </a:pPr>
            <a:endParaRPr lang="ru-RU" sz="1800" dirty="0" smtClean="0">
              <a:solidFill>
                <a:srgbClr val="FF0000"/>
              </a:solidFill>
              <a:latin typeface="Calibri" pitchFamily="34" charset="0"/>
              <a:ea typeface="Lucida Sans Unicode" pitchFamily="34" charset="0"/>
              <a:cs typeface="Times New Roman" pitchFamily="18" charset="0"/>
            </a:endParaRPr>
          </a:p>
          <a:p>
            <a:pPr fontAlgn="base">
              <a:buNone/>
            </a:pPr>
            <a:endParaRPr lang="ru-RU" sz="2000" dirty="0" smtClean="0"/>
          </a:p>
          <a:p>
            <a:pPr lvl="0" fontAlgn="base">
              <a:buNone/>
            </a:pPr>
            <a:endParaRPr lang="ru-RU" sz="2000" dirty="0" smtClean="0">
              <a:solidFill>
                <a:srgbClr val="FF0000"/>
              </a:solidFill>
              <a:latin typeface="Calibri" pitchFamily="34" charset="0"/>
              <a:ea typeface="Lucida Sans Unicode" pitchFamily="34" charset="0"/>
              <a:cs typeface="Times New Roman" pitchFamily="18" charset="0"/>
            </a:endParaRPr>
          </a:p>
          <a:p>
            <a:pPr fontAlgn="base">
              <a:buNone/>
            </a:pPr>
            <a:endParaRPr lang="ru-RU" sz="2400" dirty="0" smtClean="0"/>
          </a:p>
          <a:p>
            <a:pPr lvl="0"/>
            <a:endParaRPr lang="ru-RU" sz="2400" dirty="0" smtClean="0">
              <a:solidFill>
                <a:srgbClr val="FF0000"/>
              </a:solidFill>
              <a:latin typeface="Calibri" pitchFamily="34" charset="0"/>
              <a:ea typeface="Lucida Sans Unicode" pitchFamily="34" charset="0"/>
              <a:cs typeface="Times New Roman" pitchFamily="18" charset="0"/>
            </a:endParaRPr>
          </a:p>
          <a:p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424936" cy="6264696"/>
          </a:xfrm>
        </p:spPr>
        <p:txBody>
          <a:bodyPr>
            <a:normAutofit/>
          </a:bodyPr>
          <a:lstStyle/>
          <a:p>
            <a:pPr lvl="0" fontAlgn="base">
              <a:buNone/>
            </a:pPr>
            <a:endParaRPr lang="ru-RU" sz="2400" dirty="0" smtClean="0">
              <a:solidFill>
                <a:srgbClr val="FF0000"/>
              </a:solidFill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lvl="0" fontAlgn="base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lang="ru-RU" sz="2400" u="sng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Гимнастика бодря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щая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Ежедневно после дневного сна, 5-10 мин.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Форма проведения различна: упражнения на кроватках, обширное умывание; ходьба по ребристым дощечкам; легкий бег из спальни в группу с разницей температуры в помещениях и другие в зависимости от условий ДОУ</a:t>
            </a:r>
          </a:p>
          <a:p>
            <a:pPr lvl="0" fontAlgn="base">
              <a:buNone/>
            </a:pPr>
            <a:r>
              <a:rPr lang="ru-RU" sz="2400" u="sng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Гимнастика корригирующая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Форма проведения зависит от поставленной задачи и контингента детей</a:t>
            </a:r>
          </a:p>
          <a:p>
            <a:pPr fontAlgn="base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(Воспитатели, инструктор по физическому воспитанию)</a:t>
            </a:r>
          </a:p>
          <a:p>
            <a:pPr fontAlgn="base">
              <a:buNone/>
            </a:pPr>
            <a:r>
              <a:rPr lang="ru-RU" sz="2400" u="sng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Гимнастика ортопедическая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Рекомендуется детям с плоскостопием и в качестве профилактики болезней опорного свода стопы</a:t>
            </a:r>
          </a:p>
          <a:p>
            <a:pPr fontAlgn="base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(Воспитатели, инструктор по физическому воспитанию)</a:t>
            </a:r>
          </a:p>
          <a:p>
            <a:pPr algn="ctr" fontAlgn="base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/>
            <a:endParaRPr lang="ru-RU" sz="2400" dirty="0" smtClean="0">
              <a:solidFill>
                <a:srgbClr val="FF0000"/>
              </a:solidFill>
              <a:latin typeface="Calibri" pitchFamily="34" charset="0"/>
              <a:ea typeface="Lucida Sans Unicode" pitchFamily="34" charset="0"/>
              <a:cs typeface="Times New Roman" pitchFamily="18" charset="0"/>
            </a:endParaRPr>
          </a:p>
          <a:p>
            <a:pPr fontAlgn="base"/>
            <a:endParaRPr lang="ru-RU" sz="2000" dirty="0" smtClean="0"/>
          </a:p>
          <a:p>
            <a:pPr lvl="0"/>
            <a:endParaRPr lang="ru-RU" sz="2000" dirty="0" smtClean="0">
              <a:solidFill>
                <a:srgbClr val="FF0000"/>
              </a:solidFill>
              <a:latin typeface="Calibri" pitchFamily="34" charset="0"/>
              <a:ea typeface="Lucida Sans Unicode" pitchFamily="34" charset="0"/>
              <a:cs typeface="Times New Roman" pitchFamily="18" charset="0"/>
            </a:endParaRPr>
          </a:p>
          <a:p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8892479" y="2492896"/>
            <a:ext cx="144016" cy="37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000000"/>
              </a:solidFill>
              <a:latin typeface="Calibri" pitchFamily="34" charset="0"/>
              <a:ea typeface="Lucida Sans Unicode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/>
          <a:lstStyle/>
          <a:p>
            <a:pPr>
              <a:buNone/>
            </a:pPr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Гимнастика для глаз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Ежедневно по 3-5 мин. в любое свободное время; в зависимости от интенсивности зрительной нагрузки с младшего возраста. Рекомендуется использовать наглядный материал, показ педагога. </a:t>
            </a:r>
            <a:endParaRPr lang="ru-RU" sz="2400" dirty="0" smtClean="0">
              <a:solidFill>
                <a:srgbClr val="000000"/>
              </a:solidFill>
              <a:latin typeface="Calibri" pitchFamily="34" charset="0"/>
              <a:ea typeface="Lucida Sans Unicode" pitchFamily="34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0000"/>
              </a:solidFill>
              <a:latin typeface="Calibri" pitchFamily="34" charset="0"/>
              <a:ea typeface="Lucida Sans Unicode" pitchFamily="34" charset="0"/>
              <a:cs typeface="Times New Roman" pitchFamily="18" charset="0"/>
            </a:endParaRPr>
          </a:p>
          <a:p>
            <a:pPr lvl="0">
              <a:buNone/>
            </a:pPr>
            <a:endParaRPr lang="ru-RU" sz="2400" dirty="0" smtClean="0">
              <a:solidFill>
                <a:srgbClr val="FF0000"/>
              </a:solidFill>
              <a:latin typeface="Calibri" pitchFamily="34" charset="0"/>
              <a:ea typeface="Lucida Sans Unicode" pitchFamily="34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20888"/>
            <a:ext cx="6768752" cy="3501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работа\тренажеры\2515ececab49dc67af49a8cf3a18cd84.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186" y="799637"/>
            <a:ext cx="6819181" cy="5165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:\работа\тренажеры\1fcac6419f72aa82ccf325b06c96db4f.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4470400" cy="4267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работа\тренажеры\ef932812a98b1912cc1b0033a088b442.jp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32852" y="2636913"/>
            <a:ext cx="4334154" cy="422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16024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Существует десять золотых правил   </a:t>
            </a:r>
            <a:b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4000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Соблюдайте режим дня!</a:t>
            </a:r>
          </a:p>
          <a:p>
            <a:pPr lvl="0"/>
            <a:r>
              <a:rPr lang="ru-RU" dirty="0" smtClean="0"/>
              <a:t>Обращайте больше внимания на питание!</a:t>
            </a:r>
          </a:p>
          <a:p>
            <a:pPr lvl="0"/>
            <a:r>
              <a:rPr lang="ru-RU" dirty="0" smtClean="0"/>
              <a:t>Больше двигайтесь!</a:t>
            </a:r>
          </a:p>
          <a:p>
            <a:pPr lvl="0"/>
            <a:r>
              <a:rPr lang="ru-RU" dirty="0" smtClean="0"/>
              <a:t>Спите в прохладной комнате!</a:t>
            </a:r>
          </a:p>
          <a:p>
            <a:pPr lvl="0"/>
            <a:r>
              <a:rPr lang="ru-RU" dirty="0" smtClean="0"/>
              <a:t>Не гасите в себе гнев, дайте вырваться ему наружу!</a:t>
            </a:r>
          </a:p>
          <a:p>
            <a:pPr lvl="0"/>
            <a:r>
              <a:rPr lang="ru-RU" dirty="0" smtClean="0"/>
              <a:t>Постоянно занимайтесь интеллектуальной деятельностью!</a:t>
            </a:r>
          </a:p>
          <a:p>
            <a:pPr lvl="0"/>
            <a:r>
              <a:rPr lang="ru-RU" dirty="0" smtClean="0"/>
              <a:t>Гоните прочь уныние и хандру!</a:t>
            </a:r>
          </a:p>
          <a:p>
            <a:pPr lvl="0"/>
            <a:r>
              <a:rPr lang="ru-RU" dirty="0" smtClean="0"/>
              <a:t>Адекватно реагируйте на все проявления своего организма!</a:t>
            </a:r>
          </a:p>
          <a:p>
            <a:pPr lvl="0"/>
            <a:r>
              <a:rPr lang="ru-RU" dirty="0" smtClean="0"/>
              <a:t>Старайтесь получать как можно больше положительных эмоций!</a:t>
            </a:r>
          </a:p>
          <a:p>
            <a:pPr lvl="0"/>
            <a:r>
              <a:rPr lang="ru-RU" dirty="0" smtClean="0"/>
              <a:t>Желайте себе и окружающим только добра!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        </a:t>
            </a:r>
            <a:r>
              <a:rPr lang="ru-RU" sz="4400" dirty="0" smtClean="0">
                <a:solidFill>
                  <a:srgbClr val="FF0000"/>
                </a:solidFill>
              </a:rPr>
              <a:t>Успехов в работе!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83568" y="2331934"/>
            <a:ext cx="756084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система мер, включающая взаимосвязь и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взаимодействие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всех факторов образовательной среды, направленных на сохранение здоровья ребенка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всех этапах его обучения и развития.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7772400" cy="1368152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6000" dirty="0" smtClean="0">
                <a:solidFill>
                  <a:srgbClr val="FFC000"/>
                </a:solidFill>
              </a:rPr>
              <a:t>Здоровьесберегающие</a:t>
            </a:r>
            <a:r>
              <a:rPr lang="ru-RU" sz="6000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  <a:r>
              <a:rPr lang="ru-RU" sz="6000" dirty="0" smtClean="0">
                <a:solidFill>
                  <a:srgbClr val="FFC000"/>
                </a:solidFill>
              </a:rPr>
              <a:t>технологии.</a:t>
            </a:r>
            <a:r>
              <a:rPr lang="ru-RU" sz="6000" dirty="0" smtClean="0">
                <a:solidFill>
                  <a:srgbClr val="0070C0"/>
                </a:solidFill>
              </a:rPr>
              <a:t/>
            </a:r>
            <a:br>
              <a:rPr lang="ru-RU" sz="6000" dirty="0" smtClean="0">
                <a:solidFill>
                  <a:srgbClr val="0070C0"/>
                </a:solidFill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22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84164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72819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C000"/>
                </a:solidFill>
              </a:rPr>
              <a:t>Цель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4000" dirty="0" err="1" smtClean="0">
                <a:solidFill>
                  <a:srgbClr val="FFC000"/>
                </a:solidFill>
              </a:rPr>
              <a:t>здоровьесберегающих</a:t>
            </a:r>
            <a:r>
              <a:rPr lang="ru-RU" sz="4000" dirty="0" smtClean="0">
                <a:solidFill>
                  <a:srgbClr val="FFC000"/>
                </a:solidFill>
              </a:rPr>
              <a:t> технологий в дошкольном образовании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132856"/>
            <a:ext cx="7704856" cy="396044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Целью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технологий является обеспечение ребенку возможности сохранения здоровья, формирование у него необходимых знаний, умений и навыков по здоровому образу жизни.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условий и развивающей среды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Приобретение массажёров, тренажёров, спортивных снарядов и модулей.</a:t>
            </a:r>
          </a:p>
          <a:p>
            <a:pPr lvl="0"/>
            <a:r>
              <a:rPr lang="ru-RU" dirty="0" smtClean="0"/>
              <a:t>Изготовление материала для профилактики плоскостопия и нарушения осанки.</a:t>
            </a:r>
          </a:p>
          <a:p>
            <a:pPr lvl="0"/>
            <a:r>
              <a:rPr lang="ru-RU" dirty="0" smtClean="0"/>
              <a:t>Подбор картотек.</a:t>
            </a:r>
          </a:p>
          <a:p>
            <a:r>
              <a:rPr lang="ru-RU" dirty="0" smtClean="0"/>
              <a:t>Разработка отдельных оздоровительных комплексов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63272" cy="1916832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    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Программа </a:t>
            </a:r>
            <a:r>
              <a:rPr lang="ru-RU" sz="3200" dirty="0" err="1" smtClean="0">
                <a:solidFill>
                  <a:schemeClr val="accent4">
                    <a:lumMod val="50000"/>
                  </a:schemeClr>
                </a:solidFill>
              </a:rPr>
              <a:t>здоровьесбережения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 включает   </a:t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                   следующие компоненты: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Рациональное питание.</a:t>
            </a:r>
          </a:p>
          <a:p>
            <a:pPr lvl="0"/>
            <a:r>
              <a:rPr lang="ru-RU" dirty="0" smtClean="0"/>
              <a:t>Оптимальная двигательная активность.</a:t>
            </a:r>
          </a:p>
          <a:p>
            <a:pPr lvl="0"/>
            <a:r>
              <a:rPr lang="ru-RU" dirty="0" smtClean="0"/>
              <a:t>Соблюдение режима дня.</a:t>
            </a:r>
          </a:p>
          <a:p>
            <a:pPr lvl="0"/>
            <a:r>
              <a:rPr lang="ru-RU" dirty="0" smtClean="0"/>
              <a:t>Предупреждение вредных привычек и формирование полезных привычек.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856984" cy="20882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Принципы     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         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здоровьесберегающих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    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               технологий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Не навреди!”</a:t>
            </a:r>
          </a:p>
          <a:p>
            <a:pPr lvl="0"/>
            <a:r>
              <a:rPr lang="ru-RU" dirty="0" smtClean="0"/>
              <a:t>Принцип сознательности и активности.</a:t>
            </a:r>
          </a:p>
          <a:p>
            <a:pPr lvl="0"/>
            <a:r>
              <a:rPr lang="ru-RU" dirty="0" smtClean="0"/>
              <a:t>Принцип непрерывности </a:t>
            </a:r>
            <a:r>
              <a:rPr lang="ru-RU" dirty="0" err="1" smtClean="0"/>
              <a:t>здоровьесберегающего</a:t>
            </a:r>
            <a:r>
              <a:rPr lang="ru-RU" dirty="0" smtClean="0"/>
              <a:t> процесса.</a:t>
            </a:r>
          </a:p>
          <a:p>
            <a:pPr lvl="0"/>
            <a:r>
              <a:rPr lang="ru-RU" dirty="0" smtClean="0"/>
              <a:t>Принцип всестороннего и гармонического развития личности.</a:t>
            </a:r>
          </a:p>
          <a:p>
            <a:pPr lvl="0"/>
            <a:r>
              <a:rPr lang="ru-RU" dirty="0" smtClean="0"/>
              <a:t>Принцип доступности и индивидуальности.</a:t>
            </a:r>
          </a:p>
          <a:p>
            <a:pPr lvl="0"/>
            <a:r>
              <a:rPr lang="ru-RU" dirty="0" smtClean="0"/>
              <a:t>Принцип систематичности и последовательности.</a:t>
            </a:r>
          </a:p>
          <a:p>
            <a:pPr lvl="0"/>
            <a:r>
              <a:rPr lang="ru-RU" dirty="0" smtClean="0"/>
              <a:t>Принцип системного чередования нагрузок и отдыха.</a:t>
            </a:r>
          </a:p>
          <a:p>
            <a:r>
              <a:rPr lang="ru-RU" dirty="0" smtClean="0"/>
              <a:t>Принцип постепенного наращивания оздоровительных воздействий, адекватности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295232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Выбор  </a:t>
            </a:r>
            <a:r>
              <a:rPr lang="ru-RU" sz="4000" b="1" dirty="0" err="1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здоровьесберегающих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   педагогических технологий в конкретном  ДОУ зависит от:</a:t>
            </a: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725144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solidFill>
                  <a:srgbClr val="0070C0"/>
                </a:solidFill>
              </a:rPr>
              <a:t>типа дошкольного учреждения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конкретных условий дошкольного образовательного учреждения  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организации </a:t>
            </a:r>
            <a:r>
              <a:rPr lang="ru-RU" b="1" dirty="0" err="1" smtClean="0">
                <a:solidFill>
                  <a:srgbClr val="0070C0"/>
                </a:solidFill>
              </a:rPr>
              <a:t>здоровьесберегающей</a:t>
            </a:r>
            <a:r>
              <a:rPr lang="ru-RU" b="1" dirty="0" smtClean="0">
                <a:solidFill>
                  <a:srgbClr val="0070C0"/>
                </a:solidFill>
              </a:rPr>
              <a:t> среды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от программы, по которой работают педагоги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продолжительности пребывания детей в ДОУ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от показателей здоровья детей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профессиональной компетентности педагогов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Возможности использования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здорвьесберегающих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технологий в ДОУ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800" dirty="0" smtClean="0"/>
              <a:t>Оздоровительная гимнастика.</a:t>
            </a:r>
          </a:p>
          <a:p>
            <a:pPr lvl="0"/>
            <a:r>
              <a:rPr lang="ru-RU" sz="2800" dirty="0" smtClean="0"/>
              <a:t>Игры – релаксации.</a:t>
            </a:r>
          </a:p>
          <a:p>
            <a:pPr lvl="0"/>
            <a:r>
              <a:rPr lang="ru-RU" sz="2800" dirty="0" smtClean="0"/>
              <a:t>Разные виды массажа.</a:t>
            </a:r>
          </a:p>
          <a:p>
            <a:pPr lvl="0"/>
            <a:r>
              <a:rPr lang="ru-RU" sz="2800" dirty="0" smtClean="0"/>
              <a:t>Привитие детям гигиенических навыков.</a:t>
            </a:r>
          </a:p>
          <a:p>
            <a:pPr lvl="0"/>
            <a:r>
              <a:rPr lang="ru-RU" sz="2800" dirty="0" smtClean="0"/>
              <a:t>Простейшие навыки оказания первой помощи.</a:t>
            </a:r>
          </a:p>
          <a:p>
            <a:pPr lvl="0"/>
            <a:r>
              <a:rPr lang="ru-RU" sz="2800" dirty="0" smtClean="0"/>
              <a:t>Физкультминутки во время занятий.</a:t>
            </a:r>
          </a:p>
          <a:p>
            <a:pPr lvl="0"/>
            <a:r>
              <a:rPr lang="ru-RU" sz="2800" dirty="0" smtClean="0"/>
              <a:t>Функциональная музыка.</a:t>
            </a:r>
          </a:p>
          <a:p>
            <a:pPr lvl="0"/>
            <a:r>
              <a:rPr lang="ru-RU" sz="2800" dirty="0" smtClean="0"/>
              <a:t>Специально организованные занятия оздоровительной физкультуры.</a:t>
            </a:r>
          </a:p>
          <a:p>
            <a:pPr lvl="0"/>
            <a:r>
              <a:rPr lang="ru-RU" sz="2800" dirty="0" smtClean="0"/>
              <a:t>Массовые оздоровительные мероприятия.</a:t>
            </a:r>
          </a:p>
          <a:p>
            <a:pPr lvl="0"/>
            <a:r>
              <a:rPr lang="ru-RU" sz="2800" dirty="0" smtClean="0"/>
              <a:t>Упражнения для глаз.</a:t>
            </a:r>
          </a:p>
          <a:p>
            <a:pPr>
              <a:buNone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семьей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Пропаганда здорового образа жизни.</a:t>
            </a:r>
          </a:p>
          <a:p>
            <a:pPr lvl="0"/>
            <a:r>
              <a:rPr lang="ru-RU" dirty="0" smtClean="0"/>
              <a:t>Консультации.</a:t>
            </a:r>
          </a:p>
          <a:p>
            <a:pPr lvl="0"/>
            <a:r>
              <a:rPr lang="ru-RU" dirty="0" smtClean="0"/>
              <a:t>Индивидуальные беседы.</a:t>
            </a:r>
          </a:p>
          <a:p>
            <a:pPr lvl="0"/>
            <a:r>
              <a:rPr lang="ru-RU" dirty="0" smtClean="0"/>
              <a:t>Выступления на родительских собраниях.</a:t>
            </a:r>
          </a:p>
          <a:p>
            <a:pPr lvl="0"/>
            <a:r>
              <a:rPr lang="ru-RU" dirty="0" smtClean="0"/>
              <a:t>Распространение буклетов.</a:t>
            </a:r>
          </a:p>
          <a:p>
            <a:pPr lvl="0"/>
            <a:r>
              <a:rPr lang="ru-RU" dirty="0" smtClean="0"/>
              <a:t>Выставки.</a:t>
            </a:r>
          </a:p>
          <a:p>
            <a:r>
              <a:rPr lang="ru-RU" dirty="0" smtClean="0"/>
              <a:t>Проведение совместных мероприятий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236</TotalTime>
  <Words>843</Words>
  <Application>Microsoft Office PowerPoint</Application>
  <PresentationFormat>Экран (4:3)</PresentationFormat>
  <Paragraphs>113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Использование здоровьесьберегающих технологий в ДОУ для сохранения и сбережения здоровья детей</vt:lpstr>
      <vt:lpstr>      Здоровьесберегающие  технологии.  </vt:lpstr>
      <vt:lpstr>Цель здоровьесберегающих технологий в дошкольном образовании</vt:lpstr>
      <vt:lpstr>Создание условий и развивающей среды</vt:lpstr>
      <vt:lpstr>            Программа здоровьесбережения включает                       следующие компоненты: </vt:lpstr>
      <vt:lpstr>   Принципы                 здоровьесберегающих                                                   технологий</vt:lpstr>
      <vt:lpstr>Выбор  здоровьесберегающих    педагогических технологий в конкретном  ДОУ зависит от: </vt:lpstr>
      <vt:lpstr>Возможности использования здорвьесберегающих технологий в ДОУ</vt:lpstr>
      <vt:lpstr>                    Работа с семьей</vt:lpstr>
      <vt:lpstr>Работа с педагогическим коллективом</vt:lpstr>
      <vt:lpstr>                      Современные         здоровьесберегающие технологии </vt:lpstr>
      <vt:lpstr>Слайд 12</vt:lpstr>
      <vt:lpstr>Слайд 13</vt:lpstr>
      <vt:lpstr>Слайд 14</vt:lpstr>
      <vt:lpstr>Слайд 15</vt:lpstr>
      <vt:lpstr>Слайд 16</vt:lpstr>
      <vt:lpstr>Слайд 17</vt:lpstr>
      <vt:lpstr>      Существует десять золотых правил                   здоровьесбережения: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здоровьесьберегающих технологий в ДОУ для сохранения и сбережения здоровья детей</dc:title>
  <dc:creator>Галинка</dc:creator>
  <cp:lastModifiedBy>Галинка</cp:lastModifiedBy>
  <cp:revision>28</cp:revision>
  <dcterms:created xsi:type="dcterms:W3CDTF">2016-11-14T16:11:46Z</dcterms:created>
  <dcterms:modified xsi:type="dcterms:W3CDTF">2016-12-06T15:04:39Z</dcterms:modified>
</cp:coreProperties>
</file>