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5" r:id="rId4"/>
    <p:sldId id="266" r:id="rId5"/>
    <p:sldId id="268" r:id="rId6"/>
    <p:sldId id="271" r:id="rId7"/>
    <p:sldId id="261" r:id="rId8"/>
    <p:sldId id="274" r:id="rId9"/>
    <p:sldId id="269" r:id="rId10"/>
    <p:sldId id="273" r:id="rId11"/>
    <p:sldId id="272" r:id="rId12"/>
    <p:sldId id="275" r:id="rId13"/>
    <p:sldId id="270" r:id="rId14"/>
    <p:sldId id="27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944" y="-4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3C10338C-E24C-4667-99EB-E428CC58C913}" type="datetimeFigureOut">
              <a:rPr lang="ru-RU" smtClean="0"/>
              <a:pPr/>
              <a:t>17.01.2017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3C0679CB-31A9-428B-88E5-F8852481CB8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0338C-E24C-4667-99EB-E428CC58C913}" type="datetimeFigureOut">
              <a:rPr lang="ru-RU" smtClean="0"/>
              <a:pPr/>
              <a:t>17.01.2017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679CB-31A9-428B-88E5-F8852481CB8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0338C-E24C-4667-99EB-E428CC58C913}" type="datetimeFigureOut">
              <a:rPr lang="ru-RU" smtClean="0"/>
              <a:pPr/>
              <a:t>17.01.2017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679CB-31A9-428B-88E5-F8852481CB8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C10338C-E24C-4667-99EB-E428CC58C913}" type="datetimeFigureOut">
              <a:rPr lang="ru-RU" smtClean="0"/>
              <a:pPr/>
              <a:t>17.01.2017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C0679CB-31A9-428B-88E5-F8852481CB8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3C10338C-E24C-4667-99EB-E428CC58C913}" type="datetimeFigureOut">
              <a:rPr lang="ru-RU" smtClean="0"/>
              <a:pPr/>
              <a:t>17.01.2017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3C0679CB-31A9-428B-88E5-F8852481CB8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0338C-E24C-4667-99EB-E428CC58C913}" type="datetimeFigureOut">
              <a:rPr lang="ru-RU" smtClean="0"/>
              <a:pPr/>
              <a:t>17.01.2017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679CB-31A9-428B-88E5-F8852481CB8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0338C-E24C-4667-99EB-E428CC58C913}" type="datetimeFigureOut">
              <a:rPr lang="ru-RU" smtClean="0"/>
              <a:pPr/>
              <a:t>17.01.2017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679CB-31A9-428B-88E5-F8852481CB8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C10338C-E24C-4667-99EB-E428CC58C913}" type="datetimeFigureOut">
              <a:rPr lang="ru-RU" smtClean="0"/>
              <a:pPr/>
              <a:t>17.01.2017</a:t>
            </a:fld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C0679CB-31A9-428B-88E5-F8852481CB8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0338C-E24C-4667-99EB-E428CC58C913}" type="datetimeFigureOut">
              <a:rPr lang="ru-RU" smtClean="0"/>
              <a:pPr/>
              <a:t>17.01.2017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679CB-31A9-428B-88E5-F8852481CB8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C10338C-E24C-4667-99EB-E428CC58C913}" type="datetimeFigureOut">
              <a:rPr lang="ru-RU" smtClean="0"/>
              <a:pPr/>
              <a:t>17.01.2017</a:t>
            </a:fld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C0679CB-31A9-428B-88E5-F8852481CB8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C10338C-E24C-4667-99EB-E428CC58C913}" type="datetimeFigureOut">
              <a:rPr lang="ru-RU" smtClean="0"/>
              <a:pPr/>
              <a:t>17.01.2017</a:t>
            </a:fld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C0679CB-31A9-428B-88E5-F8852481CB8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4000">
              <a:schemeClr val="bg1">
                <a:shade val="58000"/>
                <a:satMod val="125000"/>
              </a:schemeClr>
            </a:gs>
            <a:gs pos="61000">
              <a:schemeClr val="accent2">
                <a:lumMod val="33000"/>
                <a:lumOff val="67000"/>
                <a:alpha val="81000"/>
              </a:schemeClr>
            </a:gs>
            <a:gs pos="100000">
              <a:schemeClr val="bg1">
                <a:tint val="5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C10338C-E24C-4667-99EB-E428CC58C913}" type="datetimeFigureOut">
              <a:rPr lang="ru-RU" smtClean="0"/>
              <a:pPr/>
              <a:t>17.01.2017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C0679CB-31A9-428B-88E5-F8852481CB8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encryptedtbn3.gstatic.com/images?q=tbn:ANd9GcREf_HZNDsDKFmFjFw0CEmKSrS_PIgAy4RcgfcfdtpxagzIN_8J" TargetMode="External"/><Relationship Id="rId13" Type="http://schemas.openxmlformats.org/officeDocument/2006/relationships/hyperlink" Target="https://encryptedtbn1.gstatic.com/images?q=tbn:ANd9GcTlXOgKjVYVjThA_ogAWXbCFjAyjVYP7OPUj86Xeu7Z5Qia-lhG" TargetMode="External"/><Relationship Id="rId18" Type="http://schemas.openxmlformats.org/officeDocument/2006/relationships/hyperlink" Target="http://dribbble.s3.amazonaws.com/users/14928/screenshots/458937/earth_-space_-illustration_-icon_-illustrator_-vector.png" TargetMode="External"/><Relationship Id="rId3" Type="http://schemas.openxmlformats.org/officeDocument/2006/relationships/hyperlink" Target="http://media.vorotila.ru/ru/items/t1@076b43b6-f688-46d1-b6ec-3e9a9ce8c06c/Voda--istochnik-zhizni-na-zemle.jpg" TargetMode="External"/><Relationship Id="rId7" Type="http://schemas.openxmlformats.org/officeDocument/2006/relationships/hyperlink" Target="http://forumimage.ru/uploads/20140423/139825460482649771.jpg" TargetMode="External"/><Relationship Id="rId12" Type="http://schemas.openxmlformats.org/officeDocument/2006/relationships/hyperlink" Target="http://morepochemu.ru/wp-content/uploads/2011/12/Pochemu-idet-dojd.jpeg" TargetMode="External"/><Relationship Id="rId17" Type="http://schemas.openxmlformats.org/officeDocument/2006/relationships/hyperlink" Target="http://www.stihi.ru/pics/2013/04/25/1077.jpg" TargetMode="External"/><Relationship Id="rId2" Type="http://schemas.openxmlformats.org/officeDocument/2006/relationships/hyperlink" Target="http://lediroz.ru/wp-content/uploads/2012/04/voda.jpg" TargetMode="External"/><Relationship Id="rId16" Type="http://schemas.openxmlformats.org/officeDocument/2006/relationships/hyperlink" Target="https://encryptedtbn3.gstatic.com/images?q=tbn:ANd9GcSqIAzAUmXhyhBsmGKvMhkiN2Qbz8_QPqfICTwBLPRePiS8ygqK1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gubky.ru/osnovnye/7-prodoljit_jizni/gubky.jpg" TargetMode="External"/><Relationship Id="rId11" Type="http://schemas.openxmlformats.org/officeDocument/2006/relationships/hyperlink" Target="http://abouthist.net/wp-content/uploads/2011/06/vozduh.jpg" TargetMode="External"/><Relationship Id="rId5" Type="http://schemas.openxmlformats.org/officeDocument/2006/relationships/hyperlink" Target="http://www.gandex.ru/upl/oboi/g20649.jpg" TargetMode="External"/><Relationship Id="rId15" Type="http://schemas.openxmlformats.org/officeDocument/2006/relationships/hyperlink" Target="https://encryptedtbn0.gstatic.com/images?q=tbn:ANd9GcTcc1E4eDvkcrtN_tQlOk12UpM6AJG88LJvExg6yQ5ROTJ6yA7s" TargetMode="External"/><Relationship Id="rId10" Type="http://schemas.openxmlformats.org/officeDocument/2006/relationships/hyperlink" Target="https://encryptedtbn0.gstatic.com/images?q=tbn:ANd9GcR9BRk2qGlwznOzLTep1lgDQi_3UoPjUC04q1toIPguQYe_lyW" TargetMode="External"/><Relationship Id="rId19" Type="http://schemas.openxmlformats.org/officeDocument/2006/relationships/hyperlink" Target="https://encrypted-tbn0.gstatic.com/images?q=tbn:ANd9GcTzuAWjxY7rRoeJZ6EgIHEOqDJUznymmA40VXGpKhtIkOD0kxfo" TargetMode="External"/><Relationship Id="rId4" Type="http://schemas.openxmlformats.org/officeDocument/2006/relationships/hyperlink" Target="http://smotretmir.ru/wpcontent/uploads/2011/11/%D0%9A%D0%B0%D0%BA%D0%BE%D0%B3%D0%BE-%D1%81%D0%B2%D0%BE%D0%B9%D1%81%D1%82%D0%B2%D0%B0%D0%B2%D0%BE%D0%B4%D0%B0.jpg" TargetMode="External"/><Relationship Id="rId9" Type="http://schemas.openxmlformats.org/officeDocument/2006/relationships/hyperlink" Target="https://encrypted-tbn1.gstatic.com/images?q=tbn:ANd9GcQTjewZj6LH2YJjo9r0NhExe3iRS46FYRqgUI3Dw71x7YW0Ni6U" TargetMode="External"/><Relationship Id="rId14" Type="http://schemas.openxmlformats.org/officeDocument/2006/relationships/hyperlink" Target="https://encryptedtbn2.gstatic.com/images?q=tbn:ANd9GcSrB6EMYcHXNpMwgbw2MB_ZvrGuTYEYMwWffkwaKflcA3kydxBt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4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endParaRPr lang="ru-RU" sz="24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40966" y="1268760"/>
            <a:ext cx="7416104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</a:t>
            </a:r>
          </a:p>
          <a:p>
            <a:pPr algn="ctr"/>
            <a:r>
              <a:rPr lang="ru-RU" sz="4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Вода в природе.</a:t>
            </a:r>
          </a:p>
          <a:p>
            <a:pPr algn="ctr"/>
            <a:endParaRPr lang="ru-RU" sz="20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Учитель МОУ «Аминевская ООШ»</a:t>
            </a:r>
          </a:p>
        </p:txBody>
      </p:sp>
    </p:spTree>
    <p:extLst>
      <p:ext uri="{BB962C8B-B14F-4D97-AF65-F5344CB8AC3E}">
        <p14:creationId xmlns:p14="http://schemas.microsoft.com/office/powerpoint/2010/main" val="3839357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Значение воды.</a:t>
            </a:r>
            <a:endParaRPr lang="ru-RU" sz="40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3528" y="1556792"/>
            <a:ext cx="496855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Вода – одно из самых распространенных веществ на Земле.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Вода – самая древняя и заселенная среда обитания живых организмов.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Вода – необходимый компонент живых клеток.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5981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22114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Берегите воду.</a:t>
            </a:r>
            <a:endParaRPr lang="ru-RU" sz="40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536" y="1412776"/>
            <a:ext cx="842493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умыться, не напиться без воды!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Листику не распуститься без воды! 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Без воды прожить не могут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Птица, зверь и человек,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поэтому всегда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Всем везде нужна вода!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quarter" idx="1"/>
          </p:nvPr>
        </p:nvSpPr>
        <p:spPr>
          <a:xfrm>
            <a:off x="899592" y="3721100"/>
            <a:ext cx="4464496" cy="2674604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2496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0"/>
            <a:ext cx="6737176" cy="980728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Знаете ли вы?...</a:t>
            </a:r>
            <a:endParaRPr lang="ru-RU" sz="40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1556792"/>
            <a:ext cx="6804248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Принимая душ 5 минут, мы расходуем около 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100 л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воды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раз , чистя зубы, расходуем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 л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воды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Наполняя ванну водой до 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половины, мы расходуем 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150 л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воды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Каждая стирка белья в машинке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расходует 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100 л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воды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Через обычный водопроводный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кран проходит 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15 л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воды в мин.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Через незакрытый кран вытекает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за 1 час 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1000 л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воды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Даже самая малая утечка уносит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до 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80 л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воды в сутки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4751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80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0" y="116632"/>
            <a:ext cx="8640960" cy="6357320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</a:pPr>
            <a:r>
              <a:rPr lang="en-US" sz="1400" dirty="0">
                <a:hlinkClick r:id="rId2"/>
              </a:rPr>
              <a:t>http://</a:t>
            </a:r>
            <a:r>
              <a:rPr lang="en-US" sz="1400" dirty="0" smtClean="0">
                <a:hlinkClick r:id="rId2"/>
              </a:rPr>
              <a:t>lediroz.ru/wp-content/uploads/2012/04/voda.jpg</a:t>
            </a:r>
            <a:endParaRPr lang="ru-RU" sz="1400" dirty="0" smtClean="0"/>
          </a:p>
          <a:p>
            <a:pPr marL="0" indent="0">
              <a:spcBef>
                <a:spcPts val="0"/>
              </a:spcBef>
            </a:pPr>
            <a:r>
              <a:rPr lang="en-US" sz="1400" dirty="0">
                <a:hlinkClick r:id="rId3"/>
              </a:rPr>
              <a:t>http://media.vorotila.ru/ru/items/t1@076b43b6-f688-46d1-b6ec-3e9a9ce8c06c/Voda--</a:t>
            </a:r>
            <a:r>
              <a:rPr lang="en-US" sz="1400" dirty="0" smtClean="0">
                <a:hlinkClick r:id="rId3"/>
              </a:rPr>
              <a:t>istochnik-zhizni-na-zemle.jpg</a:t>
            </a:r>
            <a:endParaRPr lang="ru-RU" sz="1400" dirty="0" smtClean="0"/>
          </a:p>
          <a:p>
            <a:pPr marL="0" indent="0">
              <a:spcBef>
                <a:spcPts val="0"/>
              </a:spcBef>
            </a:pPr>
            <a:r>
              <a:rPr lang="en-US" sz="1400" dirty="0">
                <a:hlinkClick r:id="rId4"/>
              </a:rPr>
              <a:t>http://</a:t>
            </a:r>
            <a:r>
              <a:rPr lang="en-US" sz="1400" dirty="0" smtClean="0">
                <a:hlinkClick r:id="rId4"/>
              </a:rPr>
              <a:t>smotretmir.ru/wpcontent/uploads/2011/11</a:t>
            </a:r>
            <a:r>
              <a:rPr lang="en-US" sz="1400" dirty="0">
                <a:hlinkClick r:id="rId4"/>
              </a:rPr>
              <a:t>/%</a:t>
            </a:r>
            <a:r>
              <a:rPr lang="en-US" sz="1400" dirty="0" smtClean="0">
                <a:hlinkClick r:id="rId4"/>
              </a:rPr>
              <a:t>D0%9A%D0%B0%D0%BA%D0%BE%D0%B3%D0%BE%D1%81%D0%B2%D0%BE%D0%B9%D1%81%D1%82%D0%B2%D0%B0%D0%B2%D0%BE%D0%B4%D0%B0.jpg</a:t>
            </a:r>
            <a:endParaRPr lang="ru-RU" sz="1400" dirty="0" smtClean="0"/>
          </a:p>
          <a:p>
            <a:pPr marL="0" indent="0">
              <a:spcBef>
                <a:spcPts val="0"/>
              </a:spcBef>
            </a:pPr>
            <a:r>
              <a:rPr lang="en-US" sz="1400" dirty="0">
                <a:hlinkClick r:id="rId5"/>
              </a:rPr>
              <a:t>http://</a:t>
            </a:r>
            <a:r>
              <a:rPr lang="en-US" sz="1400" dirty="0" smtClean="0">
                <a:hlinkClick r:id="rId5"/>
              </a:rPr>
              <a:t>www.gandex.ru/upl/oboi/g20649.jpg</a:t>
            </a:r>
            <a:endParaRPr lang="ru-RU" sz="1400" dirty="0" smtClean="0"/>
          </a:p>
          <a:p>
            <a:pPr marL="0" indent="0">
              <a:spcBef>
                <a:spcPts val="0"/>
              </a:spcBef>
            </a:pPr>
            <a:r>
              <a:rPr lang="en-US" sz="1400" dirty="0">
                <a:hlinkClick r:id="rId6"/>
              </a:rPr>
              <a:t>http://</a:t>
            </a:r>
            <a:r>
              <a:rPr lang="en-US" sz="1400" dirty="0" smtClean="0">
                <a:hlinkClick r:id="rId6"/>
              </a:rPr>
              <a:t>gubky.ru/osnovnye/7-prodoljit_jizni/gubky.jpg</a:t>
            </a:r>
            <a:endParaRPr lang="ru-RU" sz="1400" dirty="0" smtClean="0"/>
          </a:p>
          <a:p>
            <a:pPr marL="0" indent="0">
              <a:spcBef>
                <a:spcPts val="0"/>
              </a:spcBef>
            </a:pPr>
            <a:r>
              <a:rPr lang="en-US" sz="1400" dirty="0">
                <a:hlinkClick r:id="rId7"/>
              </a:rPr>
              <a:t>http://</a:t>
            </a:r>
            <a:r>
              <a:rPr lang="en-US" sz="1400" dirty="0" smtClean="0">
                <a:hlinkClick r:id="rId7"/>
              </a:rPr>
              <a:t>forumimage.ru/uploads/20140423/139825460482649771.jpg</a:t>
            </a:r>
            <a:endParaRPr lang="ru-RU" sz="1400" dirty="0" smtClean="0"/>
          </a:p>
          <a:p>
            <a:pPr marL="0" indent="0">
              <a:spcBef>
                <a:spcPts val="0"/>
              </a:spcBef>
            </a:pPr>
            <a:r>
              <a:rPr lang="en-US" sz="1400" dirty="0">
                <a:hlinkClick r:id="rId8"/>
              </a:rPr>
              <a:t>https://</a:t>
            </a:r>
            <a:r>
              <a:rPr lang="en-US" sz="1400" dirty="0" smtClean="0">
                <a:hlinkClick r:id="rId8"/>
              </a:rPr>
              <a:t>encryptedtbn3.gstatic.com/images?q=tbn:ANd9GcREf_HZNDsDKFmFjFw0CEmKSrS_PIgAy4RcgfcfdtpxagzIN_8J</a:t>
            </a:r>
            <a:endParaRPr lang="ru-RU" sz="1400" dirty="0" smtClean="0"/>
          </a:p>
          <a:p>
            <a:pPr marL="0" indent="0">
              <a:spcBef>
                <a:spcPts val="0"/>
              </a:spcBef>
            </a:pPr>
            <a:r>
              <a:rPr lang="en-US" sz="1400" dirty="0">
                <a:hlinkClick r:id="rId9"/>
              </a:rPr>
              <a:t>https://</a:t>
            </a:r>
            <a:r>
              <a:rPr lang="en-US" sz="1400" dirty="0" smtClean="0">
                <a:hlinkClick r:id="rId9"/>
              </a:rPr>
              <a:t>encryptedtbn1.gstatic.com/images?q=tbn:ANd9GcQTjewZj6LH2YJjo9r0NhExe3iRS46FYRqgUI3Dw71x7YW0Ni6U</a:t>
            </a:r>
            <a:endParaRPr lang="ru-RU" sz="1400" dirty="0" smtClean="0"/>
          </a:p>
          <a:p>
            <a:pPr marL="0" indent="0">
              <a:spcBef>
                <a:spcPts val="0"/>
              </a:spcBef>
            </a:pPr>
            <a:r>
              <a:rPr lang="en-US" sz="1400" dirty="0">
                <a:hlinkClick r:id="rId10"/>
              </a:rPr>
              <a:t>https://</a:t>
            </a:r>
            <a:r>
              <a:rPr lang="en-US" sz="1400" dirty="0" smtClean="0">
                <a:hlinkClick r:id="rId10"/>
              </a:rPr>
              <a:t>encryptedtbn0.gstatic.com/images?q=tbn:ANd9GcR9BRk2qGlwznOzLTep1lgDQi_3UoPjUC04q1toIPguQYe_lyW</a:t>
            </a:r>
            <a:endParaRPr lang="ru-RU" sz="1400" dirty="0" smtClean="0"/>
          </a:p>
          <a:p>
            <a:pPr marL="0" indent="0">
              <a:spcBef>
                <a:spcPts val="0"/>
              </a:spcBef>
            </a:pPr>
            <a:r>
              <a:rPr lang="en-US" sz="1400" dirty="0">
                <a:hlinkClick r:id="rId11"/>
              </a:rPr>
              <a:t>http://</a:t>
            </a:r>
            <a:r>
              <a:rPr lang="en-US" sz="1400" dirty="0" smtClean="0">
                <a:hlinkClick r:id="rId11"/>
              </a:rPr>
              <a:t>abouthist.net/wp-content/uploads/2011/06/vozduh.jpg</a:t>
            </a:r>
            <a:endParaRPr lang="ru-RU" sz="1400" dirty="0" smtClean="0"/>
          </a:p>
          <a:p>
            <a:pPr marL="0" indent="0">
              <a:spcBef>
                <a:spcPts val="0"/>
              </a:spcBef>
            </a:pPr>
            <a:r>
              <a:rPr lang="en-US" sz="1400" dirty="0">
                <a:hlinkClick r:id="rId12"/>
              </a:rPr>
              <a:t>http://</a:t>
            </a:r>
            <a:r>
              <a:rPr lang="en-US" sz="1400" dirty="0" smtClean="0">
                <a:hlinkClick r:id="rId12"/>
              </a:rPr>
              <a:t>morepochemu.ru/wp-content/uploads/2011/12/Pochemu-idet-dojd.jpeg</a:t>
            </a:r>
            <a:endParaRPr lang="ru-RU" sz="1400" dirty="0" smtClean="0"/>
          </a:p>
          <a:p>
            <a:pPr marL="0" indent="0">
              <a:spcBef>
                <a:spcPts val="0"/>
              </a:spcBef>
            </a:pPr>
            <a:r>
              <a:rPr lang="en-US" sz="1400" dirty="0">
                <a:hlinkClick r:id="rId13"/>
              </a:rPr>
              <a:t>https://</a:t>
            </a:r>
            <a:r>
              <a:rPr lang="en-US" sz="1400" dirty="0" smtClean="0">
                <a:hlinkClick r:id="rId13"/>
              </a:rPr>
              <a:t>encryptedtbn1.gstatic.com/images?q=tbn:ANd9GcTlXOgKjVYVjThA_ogAWXbCFjAyjVYP7OPUj86Xeu7Z5Qia-lhG</a:t>
            </a:r>
            <a:endParaRPr lang="ru-RU" sz="1400" dirty="0" smtClean="0"/>
          </a:p>
          <a:p>
            <a:pPr marL="0" indent="0">
              <a:spcBef>
                <a:spcPts val="0"/>
              </a:spcBef>
            </a:pPr>
            <a:r>
              <a:rPr lang="en-US" sz="1400" dirty="0">
                <a:hlinkClick r:id="rId14"/>
              </a:rPr>
              <a:t>https://</a:t>
            </a:r>
            <a:r>
              <a:rPr lang="en-US" sz="1400" dirty="0" smtClean="0">
                <a:hlinkClick r:id="rId14"/>
              </a:rPr>
              <a:t>encryptedtbn2.gstatic.com/images?q=tbn:ANd9GcSrB6EMYcHXNpMwgbw2MB_ZvrGuTYEYMwWffkwaKflcA3kydxBt</a:t>
            </a:r>
            <a:endParaRPr lang="ru-RU" sz="1400" dirty="0" smtClean="0"/>
          </a:p>
          <a:p>
            <a:pPr marL="0" indent="0">
              <a:spcBef>
                <a:spcPts val="0"/>
              </a:spcBef>
            </a:pPr>
            <a:r>
              <a:rPr lang="en-US" sz="1400" dirty="0">
                <a:hlinkClick r:id="rId15"/>
              </a:rPr>
              <a:t>https://</a:t>
            </a:r>
            <a:r>
              <a:rPr lang="en-US" sz="1400" dirty="0" smtClean="0">
                <a:hlinkClick r:id="rId15"/>
              </a:rPr>
              <a:t>encryptedtbn0.gstatic.com/images?q=tbn:ANd9GcTcc1E4eDvkcrtN_tQlOk12UpM6AJG88LJvExg6yQ5ROTJ6yA7s</a:t>
            </a:r>
            <a:endParaRPr lang="ru-RU" sz="1400" dirty="0" smtClean="0"/>
          </a:p>
          <a:p>
            <a:pPr marL="0" indent="0">
              <a:spcBef>
                <a:spcPts val="0"/>
              </a:spcBef>
            </a:pPr>
            <a:r>
              <a:rPr lang="en-US" sz="1400" dirty="0">
                <a:hlinkClick r:id="rId16"/>
              </a:rPr>
              <a:t>https://</a:t>
            </a:r>
            <a:r>
              <a:rPr lang="en-US" sz="1400" dirty="0" smtClean="0">
                <a:hlinkClick r:id="rId16"/>
              </a:rPr>
              <a:t>encryptedtbn3.gstatic.com/images?q=tbn:ANd9GcSqIAzAUmXhyhBsmGKvMhkiN2Qbz8_QPqfICTwBLPRePiS8ygqK1g</a:t>
            </a:r>
            <a:endParaRPr lang="ru-RU" sz="1400" dirty="0" smtClean="0"/>
          </a:p>
          <a:p>
            <a:pPr marL="0" indent="0">
              <a:spcBef>
                <a:spcPts val="0"/>
              </a:spcBef>
            </a:pPr>
            <a:r>
              <a:rPr lang="en-US" sz="1400" dirty="0">
                <a:hlinkClick r:id="rId17"/>
              </a:rPr>
              <a:t>http://</a:t>
            </a:r>
            <a:r>
              <a:rPr lang="en-US" sz="1400" dirty="0" smtClean="0">
                <a:hlinkClick r:id="rId17"/>
              </a:rPr>
              <a:t>www.stihi.ru/pics/2013/04/25/1077.jpg</a:t>
            </a:r>
            <a:endParaRPr lang="ru-RU" sz="1400" dirty="0" smtClean="0"/>
          </a:p>
          <a:p>
            <a:pPr marL="0" indent="0">
              <a:spcBef>
                <a:spcPts val="0"/>
              </a:spcBef>
            </a:pPr>
            <a:r>
              <a:rPr lang="en-US" sz="1400" dirty="0">
                <a:hlinkClick r:id="rId18"/>
              </a:rPr>
              <a:t>http://dribbble.s3.amazonaws.com/users/14928/screenshots/458937/earth_-space_-illustration_-icon_-illustrator_-</a:t>
            </a:r>
            <a:r>
              <a:rPr lang="en-US" sz="1400" dirty="0" smtClean="0">
                <a:hlinkClick r:id="rId18"/>
              </a:rPr>
              <a:t>vector.png</a:t>
            </a:r>
            <a:endParaRPr lang="ru-RU" sz="1400" dirty="0" smtClean="0"/>
          </a:p>
          <a:p>
            <a:pPr marL="0" indent="0">
              <a:spcBef>
                <a:spcPts val="0"/>
              </a:spcBef>
            </a:pPr>
            <a:r>
              <a:rPr lang="en-US" sz="1400" dirty="0">
                <a:hlinkClick r:id="rId19"/>
              </a:rPr>
              <a:t>https://</a:t>
            </a:r>
            <a:r>
              <a:rPr lang="en-US" sz="1400" dirty="0" smtClean="0">
                <a:hlinkClick r:id="rId19"/>
              </a:rPr>
              <a:t>encryptedtbn0.gstatic.com/images?q=tbn:ANd9GcTzuAWjxY7rRoeJZ6EgIHEOqDJUznymmA40VXGpKhtIkOD0kxfo</a:t>
            </a:r>
            <a:endParaRPr lang="ru-RU" sz="1400" dirty="0" smtClean="0"/>
          </a:p>
          <a:p>
            <a:pPr marL="0" indent="0">
              <a:spcBef>
                <a:spcPts val="0"/>
              </a:spcBef>
            </a:pPr>
            <a:endParaRPr lang="ru-RU" sz="1400" dirty="0" smtClean="0"/>
          </a:p>
          <a:p>
            <a:pPr marL="0" indent="0">
              <a:spcBef>
                <a:spcPts val="0"/>
              </a:spcBef>
            </a:pP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297715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Информация для педагога.</a:t>
            </a:r>
            <a:endParaRPr lang="ru-RU" sz="40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075240" cy="4873752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Данный ресурс используется для сопровождения урока « Вода на планете. Гидросфера» 5 класс общеобразовательной школы.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 может быть использован :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качестве дополнительной информации к уроку;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заключительной части урока как материал закрепления.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Ресурс несет на себе не только обучающую функцию, но и воспитывающую.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Может быть использован на уроке с требованиями стандартов первого и второго поколений.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0610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Вода образует водную оболочку планеты.</a:t>
            </a:r>
            <a:endParaRPr lang="ru-RU" sz="36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8120" y="591768"/>
            <a:ext cx="858034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Эта оболочка называется 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ГИДРОСФЕРОЙ.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нее включена вода во всех трех состояниях – 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жидком,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твердом,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газообразном.</a:t>
            </a: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Вода – чудесный дар природы</a:t>
            </a:r>
          </a:p>
          <a:p>
            <a:r>
              <a:rPr lang="ru-RU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Живой, текучий и свободный,</a:t>
            </a:r>
          </a:p>
          <a:p>
            <a:r>
              <a:rPr lang="ru-RU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Картины нашей жизни красит</a:t>
            </a:r>
          </a:p>
          <a:p>
            <a:r>
              <a:rPr lang="ru-RU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своих трех важных ипостасях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Капля 4"/>
          <p:cNvSpPr/>
          <p:nvPr/>
        </p:nvSpPr>
        <p:spPr>
          <a:xfrm rot="18967808">
            <a:off x="5448723" y="2540076"/>
            <a:ext cx="1700481" cy="1719219"/>
          </a:xfrm>
          <a:prstGeom prst="teardrop">
            <a:avLst>
              <a:gd name="adj" fmla="val 89353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Капля 5"/>
          <p:cNvSpPr/>
          <p:nvPr/>
        </p:nvSpPr>
        <p:spPr>
          <a:xfrm rot="19685703">
            <a:off x="2529928" y="4958723"/>
            <a:ext cx="1872208" cy="1914916"/>
          </a:xfrm>
          <a:prstGeom prst="teardrop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Капля 6"/>
          <p:cNvSpPr/>
          <p:nvPr/>
        </p:nvSpPr>
        <p:spPr>
          <a:xfrm rot="19124039">
            <a:off x="4804581" y="4883134"/>
            <a:ext cx="1951601" cy="2048726"/>
          </a:xfrm>
          <a:prstGeom prst="teardrop">
            <a:avLst>
              <a:gd name="adj" fmla="val 84144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Капля 7"/>
          <p:cNvSpPr/>
          <p:nvPr/>
        </p:nvSpPr>
        <p:spPr>
          <a:xfrm rot="18799404">
            <a:off x="7187391" y="4789416"/>
            <a:ext cx="1832240" cy="2096946"/>
          </a:xfrm>
          <a:prstGeom prst="teardrop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5292080" y="2852936"/>
            <a:ext cx="14401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ода</a:t>
            </a:r>
            <a:endParaRPr lang="ru-RU" sz="24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99792" y="5085184"/>
            <a:ext cx="17054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Вода жидкая</a:t>
            </a:r>
            <a:endParaRPr lang="ru-RU" sz="24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76056" y="5085184"/>
            <a:ext cx="14401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Вода твердая</a:t>
            </a:r>
            <a:endParaRPr lang="ru-RU" sz="24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092280" y="5085184"/>
            <a:ext cx="20517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Вода паровая</a:t>
            </a:r>
            <a:endParaRPr lang="ru-RU" sz="24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Объект 12"/>
          <p:cNvSpPr>
            <a:spLocks noGrp="1"/>
          </p:cNvSpPr>
          <p:nvPr>
            <p:ph sz="quarter" idx="1"/>
          </p:nvPr>
        </p:nvSpPr>
        <p:spPr>
          <a:xfrm>
            <a:off x="467544" y="116632"/>
            <a:ext cx="8280920" cy="1224136"/>
          </a:xfrm>
        </p:spPr>
        <p:txBody>
          <a:bodyPr/>
          <a:lstStyle/>
          <a:p>
            <a:pPr algn="ctr"/>
            <a:endParaRPr lang="ru-RU" dirty="0"/>
          </a:p>
        </p:txBody>
      </p:sp>
      <p:cxnSp>
        <p:nvCxnSpPr>
          <p:cNvPr id="15" name="Прямая со стрелкой 14"/>
          <p:cNvCxnSpPr/>
          <p:nvPr/>
        </p:nvCxnSpPr>
        <p:spPr>
          <a:xfrm flipH="1">
            <a:off x="4073110" y="3861048"/>
            <a:ext cx="1507002" cy="117424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5" idx="2"/>
          </p:cNvCxnSpPr>
          <p:nvPr/>
        </p:nvCxnSpPr>
        <p:spPr>
          <a:xfrm>
            <a:off x="6894693" y="4019391"/>
            <a:ext cx="989675" cy="589237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H="1">
            <a:off x="5923675" y="4205623"/>
            <a:ext cx="53121" cy="576619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06637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Состояние воды.</a:t>
            </a:r>
            <a:endParaRPr lang="ru-RU" sz="44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407" y="1556792"/>
            <a:ext cx="849694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Парообразное (газообразное)  состояние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Жидкое состояние: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Дождь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Туман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Роса 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Твердое состояние: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Снег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Лёд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Снежинки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Сосульки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Иней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8879" y="4948414"/>
            <a:ext cx="2088000" cy="18759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/>
          <p:cNvPicPr>
            <a:picLocks noGrp="1" noChangeAspect="1" noChangeArrowheads="1"/>
          </p:cNvPicPr>
          <p:nvPr>
            <p:ph sz="quarter"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650182" y="4320000"/>
            <a:ext cx="2493818" cy="253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9740" y="127816"/>
            <a:ext cx="2371725" cy="192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4927789"/>
            <a:ext cx="2088000" cy="185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2276872"/>
            <a:ext cx="2844000" cy="2130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0" name="Picture 8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297089" y="2276872"/>
            <a:ext cx="2909455" cy="1895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6017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Вода на планете.</a:t>
            </a:r>
            <a:endParaRPr lang="ru-RU" sz="40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6" y="1484784"/>
            <a:ext cx="338437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Вода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самое распространенное вещество на планете.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Вода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занимает  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¾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земной поверхности.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419872" y="3562276"/>
            <a:ext cx="3780000" cy="29803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Объект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76577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78098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Вода на планете.</a:t>
            </a:r>
            <a:endParaRPr lang="ru-RU" sz="40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2" y="1124744"/>
            <a:ext cx="838610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земной поверхности занимают </a:t>
            </a:r>
            <a:r>
              <a:rPr lang="ru-RU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океаны, моря, озера,   </a:t>
            </a:r>
          </a:p>
          <a:p>
            <a:r>
              <a:rPr lang="ru-R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реки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97 – 98 %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приходится на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морские воды.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 – 3 %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пресные воды:</a:t>
            </a: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1 %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в жидком состоянии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75 %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скованы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льдами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24 %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подземные воды.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683568" y="4027365"/>
            <a:ext cx="336707" cy="666894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642691" y="4027365"/>
            <a:ext cx="216024" cy="864096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629562" y="4077072"/>
            <a:ext cx="108012" cy="1224136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3957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Виды природной воды.</a:t>
            </a:r>
            <a:endParaRPr lang="ru-RU" sz="40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Блок-схема: память с посл. доступом 3"/>
          <p:cNvSpPr/>
          <p:nvPr/>
        </p:nvSpPr>
        <p:spPr>
          <a:xfrm rot="18753756">
            <a:off x="144654" y="1937342"/>
            <a:ext cx="2171141" cy="2227974"/>
          </a:xfrm>
          <a:prstGeom prst="flowChartMagneticTap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Блок-схема: память с посл. доступом 4"/>
          <p:cNvSpPr/>
          <p:nvPr/>
        </p:nvSpPr>
        <p:spPr>
          <a:xfrm rot="19458647">
            <a:off x="2793135" y="2075217"/>
            <a:ext cx="1917962" cy="1924885"/>
          </a:xfrm>
          <a:prstGeom prst="flowChartMagneticTap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Блок-схема: память с посл. доступом 5"/>
          <p:cNvSpPr/>
          <p:nvPr/>
        </p:nvSpPr>
        <p:spPr>
          <a:xfrm rot="18777100">
            <a:off x="5137517" y="1355867"/>
            <a:ext cx="1679618" cy="1695456"/>
          </a:xfrm>
          <a:prstGeom prst="flowChartMagneticTap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7" name="Блок-схема: память с посл. доступом 6"/>
          <p:cNvSpPr/>
          <p:nvPr/>
        </p:nvSpPr>
        <p:spPr>
          <a:xfrm rot="19232253">
            <a:off x="7228056" y="2200346"/>
            <a:ext cx="1562409" cy="1701967"/>
          </a:xfrm>
          <a:prstGeom prst="flowChartMagneticTap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3528" y="2564904"/>
            <a:ext cx="1944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соленая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987824" y="2564904"/>
            <a:ext cx="17967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ледяная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256290" y="1669170"/>
            <a:ext cx="14401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жидкая пресная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170033" y="2564904"/>
            <a:ext cx="15784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газообраз-ная</a:t>
            </a:r>
            <a:endParaRPr lang="ru-RU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83568" y="1527281"/>
            <a:ext cx="1224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97 %</a:t>
            </a:r>
          </a:p>
        </p:txBody>
      </p:sp>
      <p:cxnSp>
        <p:nvCxnSpPr>
          <p:cNvPr id="14" name="Прямая со стрелкой 13"/>
          <p:cNvCxnSpPr/>
          <p:nvPr/>
        </p:nvCxnSpPr>
        <p:spPr>
          <a:xfrm flipH="1">
            <a:off x="4644008" y="2500167"/>
            <a:ext cx="484213" cy="281054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6696450" y="2676706"/>
            <a:ext cx="572230" cy="199182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5436096" y="3212976"/>
            <a:ext cx="15464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3%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705687" y="959025"/>
            <a:ext cx="7467600" cy="4873752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57712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922114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Круговорот воды в природе.</a:t>
            </a:r>
            <a:endParaRPr lang="ru-RU" sz="40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1"/>
          </p:nvPr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-539"/>
          <a:stretch/>
        </p:blipFill>
        <p:spPr bwMode="auto">
          <a:xfrm>
            <a:off x="535" y="2171765"/>
            <a:ext cx="6251911" cy="4555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1520" y="1556792"/>
            <a:ext cx="76328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1340768"/>
            <a:ext cx="83529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Гидросфера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подвижная оболочка Земли. 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Вода в ней постоянно перемещается!</a:t>
            </a:r>
            <a:endParaRPr lang="ru-R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300192" y="2348880"/>
            <a:ext cx="2520280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Движение воды под действием солнечной энергии и силы тяжести  называется </a:t>
            </a:r>
            <a:r>
              <a:rPr lang="ru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круговоротом воды в природе.</a:t>
            </a:r>
            <a:endParaRPr lang="ru-RU" sz="28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0331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568952" cy="114300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Процессы, сопровождающие круговорот воды.</a:t>
            </a:r>
            <a:endParaRPr lang="ru-RU" sz="40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4764" y="1569012"/>
            <a:ext cx="849694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Вода – уникальное вещество.</a:t>
            </a:r>
          </a:p>
          <a:p>
            <a:pPr algn="ctr"/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Может переходить из одного состояния в другое.</a:t>
            </a:r>
          </a:p>
          <a:p>
            <a:pPr algn="ctr"/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 испарения </a:t>
            </a:r>
            <a:r>
              <a:rPr lang="ru-R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 вода – в воздух в виде пара).</a:t>
            </a:r>
          </a:p>
          <a:p>
            <a:endParaRPr lang="ru-RU" sz="24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  конденсации</a:t>
            </a:r>
            <a:r>
              <a:rPr lang="ru-RU" sz="24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 пар – в жидкое состояние).</a:t>
            </a:r>
          </a:p>
          <a:p>
            <a:endParaRPr lang="ru-RU" sz="2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 замерзания  </a:t>
            </a:r>
            <a:r>
              <a:rPr lang="ru-R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 жидкое – в снег или лёд).</a:t>
            </a:r>
          </a:p>
          <a:p>
            <a:endParaRPr lang="ru-RU" sz="24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 </a:t>
            </a:r>
            <a:r>
              <a:rPr lang="ru-RU" sz="2400" dirty="0" err="1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индевения</a:t>
            </a:r>
            <a:r>
              <a:rPr lang="ru-RU" sz="24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 газообразная – в твердое: иней).</a:t>
            </a:r>
          </a:p>
          <a:p>
            <a:endParaRPr lang="ru-RU" sz="24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 возгонки  </a:t>
            </a:r>
            <a:r>
              <a:rPr lang="ru-R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(жидкое - в газообразное).</a:t>
            </a:r>
            <a:endParaRPr lang="ru-RU" sz="2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quarter" idx="1"/>
          </p:nvPr>
        </p:nvSpPr>
        <p:spPr>
          <a:xfrm>
            <a:off x="251520" y="1412776"/>
            <a:ext cx="8496944" cy="1296144"/>
          </a:xfrm>
        </p:spPr>
        <p:txBody>
          <a:bodyPr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4858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78098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Океаны планеты Земля.</a:t>
            </a:r>
            <a:endParaRPr lang="ru-RU" sz="40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988" y="2579094"/>
            <a:ext cx="8424000" cy="4296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23528" y="980728"/>
            <a:ext cx="84249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Великий Тихий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океан;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Атлантический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океан;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Индийский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океан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Северный Ледовитый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океан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9913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332</TotalTime>
  <Words>580</Words>
  <Application>Microsoft Office PowerPoint</Application>
  <PresentationFormat>Экран (4:3)</PresentationFormat>
  <Paragraphs>134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Эркер</vt:lpstr>
      <vt:lpstr> </vt:lpstr>
      <vt:lpstr>Вода образует водную оболочку планеты.</vt:lpstr>
      <vt:lpstr>Состояние воды.</vt:lpstr>
      <vt:lpstr>Вода на планете.</vt:lpstr>
      <vt:lpstr>Вода на планете.</vt:lpstr>
      <vt:lpstr>Виды природной воды.</vt:lpstr>
      <vt:lpstr>Круговорот воды в природе.</vt:lpstr>
      <vt:lpstr>Процессы, сопровождающие круговорот воды.</vt:lpstr>
      <vt:lpstr>Океаны планеты Земля.</vt:lpstr>
      <vt:lpstr>Значение воды.</vt:lpstr>
      <vt:lpstr>Берегите воду.</vt:lpstr>
      <vt:lpstr>Знаете ли вы?...</vt:lpstr>
      <vt:lpstr>Презентация PowerPoint</vt:lpstr>
      <vt:lpstr>Информация для педагога.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Вода в природе.</dc:title>
  <dc:creator>Q</dc:creator>
  <cp:lastModifiedBy>Сарино</cp:lastModifiedBy>
  <cp:revision>31</cp:revision>
  <dcterms:created xsi:type="dcterms:W3CDTF">2015-02-10T11:24:16Z</dcterms:created>
  <dcterms:modified xsi:type="dcterms:W3CDTF">2017-01-16T19:22:44Z</dcterms:modified>
</cp:coreProperties>
</file>