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2" r:id="rId2"/>
    <p:sldId id="263" r:id="rId3"/>
    <p:sldId id="264" r:id="rId4"/>
    <p:sldId id="265" r:id="rId5"/>
    <p:sldId id="266" r:id="rId6"/>
    <p:sldId id="267" r:id="rId7"/>
    <p:sldId id="268" r:id="rId8"/>
    <p:sldId id="269" r:id="rId9"/>
    <p:sldId id="258" r:id="rId10"/>
    <p:sldId id="260" r:id="rId11"/>
    <p:sldId id="261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8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9EB68B75-66C0-487C-B9E3-8FEACB3CE882}" type="datetimeFigureOut">
              <a:rPr lang="ru-RU" smtClean="0"/>
              <a:pPr/>
              <a:t>18.11.2016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FAA75035-08F4-40E9-894D-1F5B44B89E2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EB68B75-66C0-487C-B9E3-8FEACB3CE882}" type="datetimeFigureOut">
              <a:rPr lang="ru-RU" smtClean="0"/>
              <a:pPr/>
              <a:t>18.11.2016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AA75035-08F4-40E9-894D-1F5B44B89E2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9EB68B75-66C0-487C-B9E3-8FEACB3CE882}" type="datetimeFigureOut">
              <a:rPr lang="ru-RU" smtClean="0"/>
              <a:pPr/>
              <a:t>18.11.2016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FAA75035-08F4-40E9-894D-1F5B44B89E2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7D2AB3-3D72-418B-98C6-0F20543F4E8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EB68B75-66C0-487C-B9E3-8FEACB3CE882}" type="datetimeFigureOut">
              <a:rPr lang="ru-RU" smtClean="0"/>
              <a:pPr/>
              <a:t>18.11.2016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AA75035-08F4-40E9-894D-1F5B44B89E2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9EB68B75-66C0-487C-B9E3-8FEACB3CE882}" type="datetimeFigureOut">
              <a:rPr lang="ru-RU" smtClean="0"/>
              <a:pPr/>
              <a:t>18.11.2016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FAA75035-08F4-40E9-894D-1F5B44B89E2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EB68B75-66C0-487C-B9E3-8FEACB3CE882}" type="datetimeFigureOut">
              <a:rPr lang="ru-RU" smtClean="0"/>
              <a:pPr/>
              <a:t>18.11.2016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AA75035-08F4-40E9-894D-1F5B44B89E2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EB68B75-66C0-487C-B9E3-8FEACB3CE882}" type="datetimeFigureOut">
              <a:rPr lang="ru-RU" smtClean="0"/>
              <a:pPr/>
              <a:t>18.11.2016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AA75035-08F4-40E9-894D-1F5B44B89E2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EB68B75-66C0-487C-B9E3-8FEACB3CE882}" type="datetimeFigureOut">
              <a:rPr lang="ru-RU" smtClean="0"/>
              <a:pPr/>
              <a:t>18.11.2016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AA75035-08F4-40E9-894D-1F5B44B89E2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9EB68B75-66C0-487C-B9E3-8FEACB3CE882}" type="datetimeFigureOut">
              <a:rPr lang="ru-RU" smtClean="0"/>
              <a:pPr/>
              <a:t>18.11.2016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AA75035-08F4-40E9-894D-1F5B44B89E2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EB68B75-66C0-487C-B9E3-8FEACB3CE882}" type="datetimeFigureOut">
              <a:rPr lang="ru-RU" smtClean="0"/>
              <a:pPr/>
              <a:t>18.11.2016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AA75035-08F4-40E9-894D-1F5B44B89E2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EB68B75-66C0-487C-B9E3-8FEACB3CE882}" type="datetimeFigureOut">
              <a:rPr lang="ru-RU" smtClean="0"/>
              <a:pPr/>
              <a:t>18.11.2016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AA75035-08F4-40E9-894D-1F5B44B89E2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4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9EB68B75-66C0-487C-B9E3-8FEACB3CE882}" type="datetimeFigureOut">
              <a:rPr lang="ru-RU" smtClean="0"/>
              <a:pPr/>
              <a:t>18.11.2016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FAA75035-08F4-40E9-894D-1F5B44B89E2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Класс года.</a:t>
            </a:r>
          </a:p>
        </p:txBody>
      </p:sp>
      <p:pic>
        <p:nvPicPr>
          <p:cNvPr id="2051" name="Picture 4" descr="i"/>
          <p:cNvPicPr>
            <a:picLocks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267744" y="1626209"/>
            <a:ext cx="5112544" cy="5087329"/>
          </a:xfrm>
          <a:noFill/>
        </p:spPr>
      </p:pic>
    </p:spTree>
  </p:cSld>
  <p:clrMapOvr>
    <a:masterClrMapping/>
  </p:clrMapOvr>
  <p:transition advTm="4516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0" y="-99392"/>
          <a:ext cx="9144002" cy="708339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52921"/>
                <a:gridCol w="568996"/>
                <a:gridCol w="537512"/>
                <a:gridCol w="653143"/>
                <a:gridCol w="653143"/>
                <a:gridCol w="653143"/>
                <a:gridCol w="653142"/>
                <a:gridCol w="653144"/>
                <a:gridCol w="653143"/>
                <a:gridCol w="653143"/>
                <a:gridCol w="653143"/>
                <a:gridCol w="653143"/>
                <a:gridCol w="653143"/>
                <a:gridCol w="653143"/>
              </a:tblGrid>
              <a:tr h="576064">
                <a:tc>
                  <a:txBody>
                    <a:bodyPr/>
                    <a:lstStyle/>
                    <a:p>
                      <a:r>
                        <a:rPr lang="ru-RU" sz="900" dirty="0" smtClean="0"/>
                        <a:t>Критерии</a:t>
                      </a:r>
                    </a:p>
                    <a:p>
                      <a:endParaRPr lang="ru-RU" sz="900" dirty="0" smtClean="0"/>
                    </a:p>
                    <a:p>
                      <a:r>
                        <a:rPr lang="ru-RU" sz="900" dirty="0" smtClean="0"/>
                        <a:t>Класс</a:t>
                      </a:r>
                      <a:endParaRPr lang="ru-RU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900" b="0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Успеваемость</a:t>
                      </a:r>
                      <a:r>
                        <a:rPr kumimoji="0"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lang="ru-RU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900" b="0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ДиМОО</a:t>
                      </a:r>
                      <a:r>
                        <a:rPr kumimoji="0" lang="ru-RU" sz="900" b="0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«Крыша» </a:t>
                      </a:r>
                      <a:endParaRPr lang="ru-RU" sz="9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900" b="0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Дежурство </a:t>
                      </a:r>
                      <a:endParaRPr lang="ru-RU" sz="9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b="0" dirty="0" smtClean="0"/>
                        <a:t>Внешний</a:t>
                      </a:r>
                      <a:r>
                        <a:rPr lang="ru-RU" sz="900" b="0" baseline="0" dirty="0" smtClean="0"/>
                        <a:t> вид</a:t>
                      </a:r>
                      <a:endParaRPr lang="ru-RU" sz="9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b="0" dirty="0" smtClean="0"/>
                        <a:t>Посещение ОДОД</a:t>
                      </a:r>
                      <a:endParaRPr lang="ru-RU" sz="9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900" b="0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Конкурсы</a:t>
                      </a:r>
                    </a:p>
                    <a:p>
                      <a:r>
                        <a:rPr kumimoji="0" lang="ru-RU" sz="900" b="0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Район</a:t>
                      </a:r>
                    </a:p>
                    <a:p>
                      <a:r>
                        <a:rPr kumimoji="0" lang="ru-RU" sz="900" b="0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город</a:t>
                      </a:r>
                      <a:endParaRPr lang="ru-RU" sz="9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dirty="0" smtClean="0"/>
                        <a:t>спорт</a:t>
                      </a:r>
                      <a:endParaRPr lang="ru-RU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b="0" dirty="0" smtClean="0"/>
                        <a:t>Участие</a:t>
                      </a:r>
                      <a:r>
                        <a:rPr lang="ru-RU" sz="900" b="0" baseline="0" dirty="0" smtClean="0"/>
                        <a:t> в ТЖШ.</a:t>
                      </a:r>
                      <a:endParaRPr lang="ru-RU" sz="9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b="0" dirty="0" err="1" smtClean="0"/>
                        <a:t>Сохр</a:t>
                      </a:r>
                      <a:r>
                        <a:rPr lang="ru-RU" sz="900" b="0" dirty="0" smtClean="0"/>
                        <a:t>. Учебников </a:t>
                      </a:r>
                      <a:endParaRPr lang="ru-RU" sz="9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b="0" dirty="0" smtClean="0"/>
                        <a:t>Соблюдение правил</a:t>
                      </a:r>
                      <a:endParaRPr lang="ru-RU" sz="9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b="0" dirty="0" err="1" smtClean="0"/>
                        <a:t>Классн</a:t>
                      </a:r>
                      <a:r>
                        <a:rPr lang="ru-RU" sz="900" b="0" dirty="0" smtClean="0"/>
                        <a:t>. </a:t>
                      </a:r>
                      <a:r>
                        <a:rPr lang="ru-RU" sz="900" b="0" dirty="0" err="1" smtClean="0"/>
                        <a:t>самоупр</a:t>
                      </a:r>
                      <a:endParaRPr lang="ru-RU" sz="9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b="0" dirty="0" smtClean="0"/>
                        <a:t>Итог </a:t>
                      </a:r>
                    </a:p>
                    <a:p>
                      <a:r>
                        <a:rPr lang="ru-RU" sz="900" b="0" smtClean="0"/>
                        <a:t>2 четверть</a:t>
                      </a:r>
                      <a:endParaRPr lang="ru-RU" sz="9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b="0" baseline="0" dirty="0" smtClean="0"/>
                        <a:t>Средняя школа.</a:t>
                      </a:r>
                      <a:endParaRPr lang="ru-RU" sz="900" b="0" dirty="0"/>
                    </a:p>
                  </a:txBody>
                  <a:tcPr/>
                </a:tc>
              </a:tr>
              <a:tr h="402707">
                <a:tc>
                  <a:txBody>
                    <a:bodyPr/>
                    <a:lstStyle/>
                    <a:p>
                      <a:r>
                        <a:rPr lang="ru-RU" dirty="0" smtClean="0"/>
                        <a:t>5-1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402707">
                <a:tc>
                  <a:txBody>
                    <a:bodyPr/>
                    <a:lstStyle/>
                    <a:p>
                      <a:r>
                        <a:rPr lang="ru-RU" dirty="0" smtClean="0"/>
                        <a:t>5-2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402707">
                <a:tc>
                  <a:txBody>
                    <a:bodyPr/>
                    <a:lstStyle/>
                    <a:p>
                      <a:r>
                        <a:rPr lang="ru-RU" dirty="0" smtClean="0"/>
                        <a:t>5-3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402707">
                <a:tc>
                  <a:txBody>
                    <a:bodyPr/>
                    <a:lstStyle/>
                    <a:p>
                      <a:r>
                        <a:rPr lang="ru-RU" dirty="0" smtClean="0"/>
                        <a:t>5-4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402707">
                <a:tc>
                  <a:txBody>
                    <a:bodyPr/>
                    <a:lstStyle/>
                    <a:p>
                      <a:r>
                        <a:rPr lang="ru-RU" dirty="0" smtClean="0"/>
                        <a:t>6-1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402707">
                <a:tc>
                  <a:txBody>
                    <a:bodyPr/>
                    <a:lstStyle/>
                    <a:p>
                      <a:r>
                        <a:rPr lang="ru-RU" dirty="0" smtClean="0"/>
                        <a:t>6-2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402707">
                <a:tc>
                  <a:txBody>
                    <a:bodyPr/>
                    <a:lstStyle/>
                    <a:p>
                      <a:r>
                        <a:rPr lang="ru-RU" dirty="0" smtClean="0"/>
                        <a:t>6-3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402707">
                <a:tc>
                  <a:txBody>
                    <a:bodyPr/>
                    <a:lstStyle/>
                    <a:p>
                      <a:r>
                        <a:rPr lang="ru-RU" dirty="0" smtClean="0"/>
                        <a:t>6-4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402707">
                <a:tc>
                  <a:txBody>
                    <a:bodyPr/>
                    <a:lstStyle/>
                    <a:p>
                      <a:r>
                        <a:rPr lang="ru-RU" dirty="0" smtClean="0"/>
                        <a:t>7-1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402707">
                <a:tc>
                  <a:txBody>
                    <a:bodyPr/>
                    <a:lstStyle/>
                    <a:p>
                      <a:r>
                        <a:rPr lang="ru-RU" dirty="0" smtClean="0"/>
                        <a:t>7-2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402707">
                <a:tc>
                  <a:txBody>
                    <a:bodyPr/>
                    <a:lstStyle/>
                    <a:p>
                      <a:r>
                        <a:rPr lang="ru-RU" dirty="0" smtClean="0"/>
                        <a:t>7-3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402707">
                <a:tc>
                  <a:txBody>
                    <a:bodyPr/>
                    <a:lstStyle/>
                    <a:p>
                      <a:r>
                        <a:rPr lang="ru-RU" dirty="0" smtClean="0"/>
                        <a:t>7-4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402707">
                <a:tc>
                  <a:txBody>
                    <a:bodyPr/>
                    <a:lstStyle/>
                    <a:p>
                      <a:r>
                        <a:rPr lang="ru-RU" dirty="0" smtClean="0"/>
                        <a:t>8-1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402707">
                <a:tc>
                  <a:txBody>
                    <a:bodyPr/>
                    <a:lstStyle/>
                    <a:p>
                      <a:r>
                        <a:rPr lang="ru-RU" dirty="0" smtClean="0"/>
                        <a:t>8-2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402707">
                <a:tc>
                  <a:txBody>
                    <a:bodyPr/>
                    <a:lstStyle/>
                    <a:p>
                      <a:r>
                        <a:rPr lang="ru-RU" dirty="0" smtClean="0"/>
                        <a:t>8-3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402707">
                <a:tc>
                  <a:txBody>
                    <a:bodyPr/>
                    <a:lstStyle/>
                    <a:p>
                      <a:r>
                        <a:rPr lang="ru-RU" dirty="0" smtClean="0"/>
                        <a:t>8-4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 advTm="20282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0" y="0"/>
          <a:ext cx="9036495" cy="659735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42893"/>
                <a:gridCol w="562306"/>
                <a:gridCol w="531192"/>
                <a:gridCol w="645464"/>
                <a:gridCol w="645464"/>
                <a:gridCol w="645464"/>
                <a:gridCol w="645464"/>
                <a:gridCol w="645464"/>
                <a:gridCol w="645464"/>
                <a:gridCol w="645464"/>
                <a:gridCol w="645464"/>
                <a:gridCol w="645464"/>
                <a:gridCol w="645464"/>
                <a:gridCol w="645464"/>
              </a:tblGrid>
              <a:tr h="1108713">
                <a:tc>
                  <a:txBody>
                    <a:bodyPr/>
                    <a:lstStyle/>
                    <a:p>
                      <a:r>
                        <a:rPr lang="ru-RU" sz="900" dirty="0" smtClean="0"/>
                        <a:t>Критерии</a:t>
                      </a:r>
                    </a:p>
                    <a:p>
                      <a:endParaRPr lang="ru-RU" sz="900" dirty="0" smtClean="0"/>
                    </a:p>
                    <a:p>
                      <a:r>
                        <a:rPr lang="ru-RU" sz="900" dirty="0" smtClean="0"/>
                        <a:t>Класс</a:t>
                      </a:r>
                      <a:endParaRPr lang="ru-RU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900" b="0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Успеваемость</a:t>
                      </a:r>
                      <a:r>
                        <a:rPr kumimoji="0"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lang="ru-RU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900" b="0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ДиМОО</a:t>
                      </a:r>
                      <a:r>
                        <a:rPr kumimoji="0" lang="ru-RU" sz="900" b="0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«Крыша» </a:t>
                      </a:r>
                      <a:endParaRPr lang="ru-RU" sz="9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900" b="0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Дежурство </a:t>
                      </a:r>
                      <a:endParaRPr lang="ru-RU" sz="9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b="0" dirty="0" smtClean="0"/>
                        <a:t>Внешний</a:t>
                      </a:r>
                      <a:r>
                        <a:rPr lang="ru-RU" sz="900" b="0" baseline="0" dirty="0" smtClean="0"/>
                        <a:t> вид</a:t>
                      </a:r>
                      <a:endParaRPr lang="ru-RU" sz="9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b="0" dirty="0" smtClean="0"/>
                        <a:t>Посещение ОДОД</a:t>
                      </a:r>
                      <a:endParaRPr lang="ru-RU" sz="9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900" b="0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Конкурсы</a:t>
                      </a:r>
                    </a:p>
                    <a:p>
                      <a:r>
                        <a:rPr kumimoji="0" lang="ru-RU" sz="900" b="0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Район</a:t>
                      </a:r>
                    </a:p>
                    <a:p>
                      <a:r>
                        <a:rPr kumimoji="0" lang="ru-RU" sz="900" b="0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город</a:t>
                      </a:r>
                      <a:endParaRPr lang="ru-RU" sz="9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dirty="0" smtClean="0"/>
                        <a:t>спорт</a:t>
                      </a:r>
                      <a:endParaRPr lang="ru-RU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b="0" dirty="0" smtClean="0"/>
                        <a:t>Участие</a:t>
                      </a:r>
                      <a:r>
                        <a:rPr lang="ru-RU" sz="900" b="0" baseline="0" dirty="0" smtClean="0"/>
                        <a:t> в ТЖШ.</a:t>
                      </a:r>
                      <a:endParaRPr lang="ru-RU" sz="9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b="0" dirty="0" err="1" smtClean="0"/>
                        <a:t>Сохр</a:t>
                      </a:r>
                      <a:r>
                        <a:rPr lang="ru-RU" sz="900" b="0" dirty="0" smtClean="0"/>
                        <a:t>. Учебников </a:t>
                      </a:r>
                      <a:endParaRPr lang="ru-RU" sz="9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b="0" dirty="0" smtClean="0"/>
                        <a:t>Соблюдение правил</a:t>
                      </a:r>
                      <a:endParaRPr lang="ru-RU" sz="9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b="0" dirty="0" err="1" smtClean="0"/>
                        <a:t>Классн</a:t>
                      </a:r>
                      <a:r>
                        <a:rPr lang="ru-RU" sz="900" b="0" dirty="0" smtClean="0"/>
                        <a:t>. </a:t>
                      </a:r>
                      <a:r>
                        <a:rPr lang="ru-RU" sz="900" b="0" dirty="0" err="1" smtClean="0"/>
                        <a:t>самоупр</a:t>
                      </a:r>
                      <a:endParaRPr lang="ru-RU" sz="9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b="0" dirty="0" smtClean="0"/>
                        <a:t>Итог </a:t>
                      </a:r>
                    </a:p>
                    <a:p>
                      <a:r>
                        <a:rPr lang="ru-RU" sz="900" b="0" smtClean="0"/>
                        <a:t>2 четверть</a:t>
                      </a:r>
                      <a:endParaRPr lang="ru-RU" sz="9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b="0" dirty="0" smtClean="0"/>
                        <a:t>Старшая</a:t>
                      </a:r>
                      <a:r>
                        <a:rPr lang="ru-RU" sz="900" b="0" baseline="0" dirty="0" smtClean="0"/>
                        <a:t> школа.</a:t>
                      </a:r>
                      <a:endParaRPr lang="ru-RU" sz="900" b="0" dirty="0"/>
                    </a:p>
                  </a:txBody>
                  <a:tcPr/>
                </a:tc>
              </a:tr>
              <a:tr h="686080">
                <a:tc>
                  <a:txBody>
                    <a:bodyPr/>
                    <a:lstStyle/>
                    <a:p>
                      <a:r>
                        <a:rPr lang="ru-RU" dirty="0" smtClean="0"/>
                        <a:t>9-1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686080">
                <a:tc>
                  <a:txBody>
                    <a:bodyPr/>
                    <a:lstStyle/>
                    <a:p>
                      <a:r>
                        <a:rPr lang="ru-RU" dirty="0" smtClean="0"/>
                        <a:t>9-2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686080">
                <a:tc>
                  <a:txBody>
                    <a:bodyPr/>
                    <a:lstStyle/>
                    <a:p>
                      <a:r>
                        <a:rPr lang="ru-RU" dirty="0" smtClean="0"/>
                        <a:t>9-3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686080">
                <a:tc>
                  <a:txBody>
                    <a:bodyPr/>
                    <a:lstStyle/>
                    <a:p>
                      <a:r>
                        <a:rPr lang="ru-RU" dirty="0" smtClean="0"/>
                        <a:t>9-4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686080">
                <a:tc>
                  <a:txBody>
                    <a:bodyPr/>
                    <a:lstStyle/>
                    <a:p>
                      <a:r>
                        <a:rPr lang="ru-RU" dirty="0" smtClean="0"/>
                        <a:t>10-1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686080">
                <a:tc>
                  <a:txBody>
                    <a:bodyPr/>
                    <a:lstStyle/>
                    <a:p>
                      <a:r>
                        <a:rPr lang="ru-RU" dirty="0" smtClean="0"/>
                        <a:t>10-2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686080">
                <a:tc>
                  <a:txBody>
                    <a:bodyPr/>
                    <a:lstStyle/>
                    <a:p>
                      <a:r>
                        <a:rPr lang="ru-RU" dirty="0" smtClean="0"/>
                        <a:t>11-1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686080">
                <a:tc>
                  <a:txBody>
                    <a:bodyPr/>
                    <a:lstStyle/>
                    <a:p>
                      <a:r>
                        <a:rPr lang="ru-RU" dirty="0" smtClean="0"/>
                        <a:t>11-2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 advTm="26406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5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ru-RU" sz="4000" smtClean="0"/>
              <a:t/>
            </a:r>
            <a:br>
              <a:rPr lang="ru-RU" sz="4000" smtClean="0"/>
            </a:br>
            <a:r>
              <a:rPr lang="ru-RU" sz="4000" smtClean="0"/>
              <a:t>Успеваемость класса:</a:t>
            </a:r>
            <a:br>
              <a:rPr lang="ru-RU" sz="4000" smtClean="0"/>
            </a:br>
            <a:endParaRPr lang="ru-RU" sz="4000" smtClean="0"/>
          </a:p>
        </p:txBody>
      </p:sp>
      <p:sp>
        <p:nvSpPr>
          <p:cNvPr id="3075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395288" y="1484313"/>
            <a:ext cx="8229600" cy="4525962"/>
          </a:xfrm>
        </p:spPr>
        <p:txBody>
          <a:bodyPr/>
          <a:lstStyle/>
          <a:p>
            <a:pPr eaLnBrk="1" hangingPunct="1"/>
            <a:r>
              <a:rPr lang="ru-RU" dirty="0" smtClean="0"/>
              <a:t>Каждый отличник добавляет в копилку класса </a:t>
            </a:r>
            <a:endParaRPr lang="ru-RU" dirty="0" smtClean="0"/>
          </a:p>
          <a:p>
            <a:pPr eaLnBrk="1" hangingPunct="1">
              <a:buNone/>
            </a:pPr>
            <a:r>
              <a:rPr lang="ru-RU" dirty="0" smtClean="0">
                <a:solidFill>
                  <a:schemeClr val="accent2"/>
                </a:solidFill>
              </a:rPr>
              <a:t>3 </a:t>
            </a:r>
            <a:r>
              <a:rPr lang="ru-RU" dirty="0" smtClean="0">
                <a:solidFill>
                  <a:schemeClr val="accent2"/>
                </a:solidFill>
              </a:rPr>
              <a:t>балла</a:t>
            </a:r>
            <a:endParaRPr lang="ru-RU" dirty="0" smtClean="0"/>
          </a:p>
          <a:p>
            <a:pPr eaLnBrk="1" hangingPunct="1"/>
            <a:r>
              <a:rPr lang="ru-RU" dirty="0" smtClean="0"/>
              <a:t>Каждый хорошист добавляет в копилку класса </a:t>
            </a:r>
            <a:endParaRPr lang="ru-RU" dirty="0" smtClean="0"/>
          </a:p>
          <a:p>
            <a:pPr eaLnBrk="1" hangingPunct="1">
              <a:buNone/>
            </a:pPr>
            <a:r>
              <a:rPr lang="ru-RU" dirty="0" smtClean="0">
                <a:solidFill>
                  <a:schemeClr val="accent2"/>
                </a:solidFill>
              </a:rPr>
              <a:t>2 </a:t>
            </a:r>
            <a:r>
              <a:rPr lang="ru-RU" dirty="0" smtClean="0">
                <a:solidFill>
                  <a:schemeClr val="accent2"/>
                </a:solidFill>
              </a:rPr>
              <a:t>балла</a:t>
            </a:r>
            <a:r>
              <a:rPr lang="ru-RU" dirty="0" smtClean="0"/>
              <a:t>.</a:t>
            </a:r>
          </a:p>
          <a:p>
            <a:pPr eaLnBrk="1" hangingPunct="1"/>
            <a:r>
              <a:rPr lang="ru-RU" dirty="0" smtClean="0"/>
              <a:t>За каждого неуспевающего с класса </a:t>
            </a:r>
            <a:r>
              <a:rPr lang="ru-RU" dirty="0" smtClean="0">
                <a:solidFill>
                  <a:schemeClr val="accent2"/>
                </a:solidFill>
              </a:rPr>
              <a:t>минус 5 баллов</a:t>
            </a:r>
            <a:r>
              <a:rPr lang="ru-RU" dirty="0" smtClean="0"/>
              <a:t>.</a:t>
            </a:r>
          </a:p>
        </p:txBody>
      </p:sp>
    </p:spTree>
  </p:cSld>
  <p:clrMapOvr>
    <a:masterClrMapping/>
  </p:clrMapOvr>
  <p:transition advTm="600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ДиМОО «Крыша» 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/>
            <a:r>
              <a:rPr lang="ru-RU" sz="2400" smtClean="0"/>
              <a:t>Помощь в организации городских и районных мероприятий – </a:t>
            </a:r>
            <a:r>
              <a:rPr lang="ru-RU" sz="2400" smtClean="0">
                <a:solidFill>
                  <a:schemeClr val="accent2"/>
                </a:solidFill>
              </a:rPr>
              <a:t>5 баллов</a:t>
            </a:r>
          </a:p>
          <a:p>
            <a:pPr eaLnBrk="1" hangingPunct="1"/>
            <a:r>
              <a:rPr lang="ru-RU" sz="2400" smtClean="0"/>
              <a:t>Посещение школьного актива - </a:t>
            </a:r>
            <a:r>
              <a:rPr lang="ru-RU" sz="2400" smtClean="0">
                <a:solidFill>
                  <a:schemeClr val="accent2"/>
                </a:solidFill>
              </a:rPr>
              <a:t>1 балл</a:t>
            </a:r>
          </a:p>
          <a:p>
            <a:pPr eaLnBrk="1" hangingPunct="1"/>
            <a:r>
              <a:rPr lang="ru-RU" sz="2400" smtClean="0"/>
              <a:t>Участие в районных конкурсах и мероприятиях – </a:t>
            </a:r>
            <a:r>
              <a:rPr lang="ru-RU" sz="2400" smtClean="0">
                <a:solidFill>
                  <a:schemeClr val="accent2"/>
                </a:solidFill>
              </a:rPr>
              <a:t>3 балла</a:t>
            </a:r>
          </a:p>
          <a:p>
            <a:pPr eaLnBrk="1" hangingPunct="1"/>
            <a:r>
              <a:rPr lang="ru-RU" sz="2400" smtClean="0"/>
              <a:t>- Участие в городских конкурсах и мероприятиях – </a:t>
            </a:r>
            <a:r>
              <a:rPr lang="ru-RU" sz="2400" smtClean="0">
                <a:solidFill>
                  <a:schemeClr val="accent2"/>
                </a:solidFill>
              </a:rPr>
              <a:t>4 балла</a:t>
            </a:r>
          </a:p>
        </p:txBody>
      </p:sp>
      <p:pic>
        <p:nvPicPr>
          <p:cNvPr id="4100" name="Picture 4" descr="эмблемма"/>
          <p:cNvPicPr>
            <a:picLocks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508625" y="1844675"/>
            <a:ext cx="2913063" cy="4040188"/>
          </a:xfrm>
          <a:noFill/>
        </p:spPr>
      </p:pic>
    </p:spTree>
  </p:cSld>
  <p:clrMapOvr>
    <a:masterClrMapping/>
  </p:clrMapOvr>
  <p:transition advTm="550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Дежурство 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/>
            <a:r>
              <a:rPr lang="ru-RU" sz="2800" smtClean="0"/>
              <a:t>1 балл – наименьший балл, </a:t>
            </a:r>
          </a:p>
          <a:p>
            <a:pPr eaLnBrk="1" hangingPunct="1"/>
            <a:r>
              <a:rPr lang="ru-RU" sz="2800" smtClean="0"/>
              <a:t>2 балла – средний, </a:t>
            </a:r>
          </a:p>
          <a:p>
            <a:pPr eaLnBrk="1" hangingPunct="1"/>
            <a:r>
              <a:rPr lang="ru-RU" sz="2800" smtClean="0"/>
              <a:t>3 балла – высший балл</a:t>
            </a:r>
          </a:p>
        </p:txBody>
      </p:sp>
      <p:pic>
        <p:nvPicPr>
          <p:cNvPr id="5124" name="Picture 4" descr="y"/>
          <p:cNvPicPr>
            <a:picLocks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427538" y="1700213"/>
            <a:ext cx="4468812" cy="4468812"/>
          </a:xfrm>
          <a:noFill/>
        </p:spPr>
      </p:pic>
    </p:spTree>
  </p:cSld>
  <p:clrMapOvr>
    <a:masterClrMapping/>
  </p:clrMapOvr>
  <p:transition advTm="5469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Внешний вид, обувь: 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8075613" cy="2476500"/>
          </a:xfrm>
        </p:spPr>
        <p:txBody>
          <a:bodyPr/>
          <a:lstStyle/>
          <a:p>
            <a:pPr eaLnBrk="1" hangingPunct="1"/>
            <a:r>
              <a:rPr lang="ru-RU" sz="2800" smtClean="0"/>
              <a:t>При проверке наличия школьной формы отнимается количество баллов равное количеству учащихся без школьной формы и без сменной обуви.</a:t>
            </a:r>
          </a:p>
        </p:txBody>
      </p:sp>
      <p:pic>
        <p:nvPicPr>
          <p:cNvPr id="6148" name="Picture 4" descr="i и"/>
          <p:cNvPicPr>
            <a:picLocks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331913" y="3644900"/>
            <a:ext cx="6624637" cy="2814638"/>
          </a:xfrm>
          <a:noFill/>
        </p:spPr>
      </p:pic>
    </p:spTree>
  </p:cSld>
  <p:clrMapOvr>
    <a:masterClrMapping/>
  </p:clrMapOvr>
  <p:transition advTm="78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16632"/>
            <a:ext cx="7239000" cy="1584176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sz="4000" dirty="0" smtClean="0"/>
              <a:t>Участие в школьных делах, в районных и городских конкурсах.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ru-RU" sz="2800" smtClean="0"/>
              <a:t>- участие в мероприятиях школьного уровня (за помощь в организации -3 балла, </a:t>
            </a:r>
          </a:p>
          <a:p>
            <a:pPr eaLnBrk="1" hangingPunct="1"/>
            <a:r>
              <a:rPr lang="ru-RU" sz="2800" smtClean="0"/>
              <a:t>за  призовое   место - 2  балла, за участие–1 балл). </a:t>
            </a:r>
          </a:p>
          <a:p>
            <a:pPr eaLnBrk="1" hangingPunct="1"/>
            <a:r>
              <a:rPr lang="ru-RU" sz="2800" smtClean="0"/>
              <a:t>- участие в мероприятиях районного и городского уровня (за помощь в организации -3 балла,</a:t>
            </a:r>
          </a:p>
          <a:p>
            <a:pPr eaLnBrk="1" hangingPunct="1"/>
            <a:r>
              <a:rPr lang="ru-RU" sz="2800" smtClean="0"/>
              <a:t>за   призовое   место - 2  балла, за участие – 1 балл). </a:t>
            </a:r>
          </a:p>
        </p:txBody>
      </p:sp>
    </p:spTree>
  </p:cSld>
  <p:clrMapOvr>
    <a:masterClrMapping/>
  </p:clrMapOvr>
  <p:transition advTm="9985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ru-RU" sz="4000" smtClean="0"/>
              <a:t>А так же вы получаете баллы за: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ru-RU" smtClean="0"/>
              <a:t>Посещение секций дополнительного образования в школе и вне школы.</a:t>
            </a:r>
          </a:p>
          <a:p>
            <a:pPr eaLnBrk="1" hangingPunct="1">
              <a:lnSpc>
                <a:spcPct val="90000"/>
              </a:lnSpc>
            </a:pPr>
            <a:r>
              <a:rPr lang="ru-RU" smtClean="0"/>
              <a:t>Участие в творческих мероприятиях (праздниках) школы и дополнительного образования</a:t>
            </a:r>
          </a:p>
          <a:p>
            <a:pPr eaLnBrk="1" hangingPunct="1">
              <a:lnSpc>
                <a:spcPct val="90000"/>
              </a:lnSpc>
            </a:pPr>
            <a:r>
              <a:rPr lang="ru-RU" smtClean="0"/>
              <a:t>Сохранность учебников</a:t>
            </a:r>
          </a:p>
          <a:p>
            <a:pPr eaLnBrk="1" hangingPunct="1">
              <a:lnSpc>
                <a:spcPct val="90000"/>
              </a:lnSpc>
            </a:pPr>
            <a:r>
              <a:rPr lang="ru-RU" smtClean="0"/>
              <a:t>Соблюдение правил внутреннего распорядка:</a:t>
            </a:r>
          </a:p>
          <a:p>
            <a:pPr eaLnBrk="1" hangingPunct="1">
              <a:lnSpc>
                <a:spcPct val="90000"/>
              </a:lnSpc>
            </a:pPr>
            <a:r>
              <a:rPr lang="ru-RU" smtClean="0"/>
              <a:t>Учитывается классное самоуправление.</a:t>
            </a:r>
          </a:p>
        </p:txBody>
      </p:sp>
    </p:spTree>
  </p:cSld>
  <p:clrMapOvr>
    <a:masterClrMapping/>
  </p:clrMapOvr>
  <p:transition advTm="9672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Итоги: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ru-RU" i="1" smtClean="0"/>
              <a:t>Будет составлена рейтинговая таблица, где каждый может проследить за успехами своего класса.</a:t>
            </a:r>
          </a:p>
          <a:p>
            <a:pPr eaLnBrk="1" hangingPunct="1"/>
            <a:r>
              <a:rPr lang="ru-RU" smtClean="0"/>
              <a:t>На заключительной линейке в мае будут подведены итоги и назван класс – победитель.</a:t>
            </a:r>
          </a:p>
          <a:p>
            <a:pPr eaLnBrk="1" hangingPunct="1"/>
            <a:endParaRPr lang="ru-RU" smtClean="0"/>
          </a:p>
        </p:txBody>
      </p:sp>
    </p:spTree>
  </p:cSld>
  <p:clrMapOvr>
    <a:masterClrMapping/>
  </p:clrMapOvr>
  <p:transition advTm="5359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0" y="-3"/>
          <a:ext cx="9144002" cy="7024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52921"/>
                <a:gridCol w="568996"/>
                <a:gridCol w="537512"/>
                <a:gridCol w="653143"/>
                <a:gridCol w="653143"/>
                <a:gridCol w="653143"/>
                <a:gridCol w="653143"/>
                <a:gridCol w="653143"/>
                <a:gridCol w="653143"/>
                <a:gridCol w="653143"/>
                <a:gridCol w="653143"/>
                <a:gridCol w="653143"/>
                <a:gridCol w="653143"/>
                <a:gridCol w="653143"/>
              </a:tblGrid>
              <a:tr h="548683">
                <a:tc>
                  <a:txBody>
                    <a:bodyPr/>
                    <a:lstStyle/>
                    <a:p>
                      <a:r>
                        <a:rPr lang="ru-RU" sz="900" dirty="0" smtClean="0"/>
                        <a:t>Критерии</a:t>
                      </a:r>
                    </a:p>
                    <a:p>
                      <a:endParaRPr lang="ru-RU" sz="900" dirty="0" smtClean="0"/>
                    </a:p>
                    <a:p>
                      <a:r>
                        <a:rPr lang="ru-RU" sz="900" dirty="0" smtClean="0"/>
                        <a:t>Класс</a:t>
                      </a:r>
                      <a:endParaRPr lang="ru-RU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900" b="0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Успеваемость</a:t>
                      </a:r>
                      <a:r>
                        <a:rPr kumimoji="0"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lang="ru-RU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900" b="0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ДиМОО</a:t>
                      </a:r>
                      <a:r>
                        <a:rPr kumimoji="0" lang="ru-RU" sz="900" b="0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«Крыша» </a:t>
                      </a:r>
                      <a:endParaRPr lang="ru-RU" sz="9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900" b="0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Дежурство </a:t>
                      </a:r>
                      <a:endParaRPr lang="ru-RU" sz="9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b="0" dirty="0" smtClean="0"/>
                        <a:t>Внешний</a:t>
                      </a:r>
                      <a:r>
                        <a:rPr lang="ru-RU" sz="900" b="0" baseline="0" dirty="0" smtClean="0"/>
                        <a:t> вид</a:t>
                      </a:r>
                      <a:endParaRPr lang="ru-RU" sz="9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b="0" dirty="0" smtClean="0"/>
                        <a:t>Посещение ОДОД</a:t>
                      </a:r>
                      <a:endParaRPr lang="ru-RU" sz="9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900" b="0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Конкурсы</a:t>
                      </a:r>
                    </a:p>
                    <a:p>
                      <a:r>
                        <a:rPr kumimoji="0" lang="ru-RU" sz="900" b="0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Район</a:t>
                      </a:r>
                    </a:p>
                    <a:p>
                      <a:r>
                        <a:rPr kumimoji="0" lang="ru-RU" sz="900" b="0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город</a:t>
                      </a:r>
                      <a:endParaRPr lang="ru-RU" sz="9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dirty="0" smtClean="0"/>
                        <a:t>спорт</a:t>
                      </a:r>
                      <a:endParaRPr lang="ru-RU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b="0" dirty="0" smtClean="0"/>
                        <a:t>Участие</a:t>
                      </a:r>
                      <a:r>
                        <a:rPr lang="ru-RU" sz="900" b="0" baseline="0" dirty="0" smtClean="0"/>
                        <a:t> в ТЖШ.</a:t>
                      </a:r>
                      <a:endParaRPr lang="ru-RU" sz="9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b="0" dirty="0" err="1" smtClean="0"/>
                        <a:t>Сохр</a:t>
                      </a:r>
                      <a:r>
                        <a:rPr lang="ru-RU" sz="900" b="0" dirty="0" smtClean="0"/>
                        <a:t>. Учебников </a:t>
                      </a:r>
                      <a:endParaRPr lang="ru-RU" sz="9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b="0" dirty="0" smtClean="0"/>
                        <a:t>Соблюдение правил</a:t>
                      </a:r>
                      <a:endParaRPr lang="ru-RU" sz="9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b="0" dirty="0" err="1" smtClean="0"/>
                        <a:t>Классн</a:t>
                      </a:r>
                      <a:r>
                        <a:rPr lang="ru-RU" sz="900" b="0" dirty="0" smtClean="0"/>
                        <a:t>. </a:t>
                      </a:r>
                      <a:r>
                        <a:rPr lang="ru-RU" sz="900" b="0" dirty="0" err="1" smtClean="0"/>
                        <a:t>самоупр</a:t>
                      </a:r>
                      <a:endParaRPr lang="ru-RU" sz="9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b="0" dirty="0" smtClean="0"/>
                        <a:t>Итог </a:t>
                      </a:r>
                    </a:p>
                    <a:p>
                      <a:r>
                        <a:rPr lang="ru-RU" sz="900" b="0" smtClean="0"/>
                        <a:t>2 четверть</a:t>
                      </a:r>
                      <a:endParaRPr lang="ru-RU" sz="9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b="0" dirty="0" smtClean="0"/>
                        <a:t>Начальная школа.</a:t>
                      </a:r>
                      <a:endParaRPr lang="ru-RU" sz="900" b="0" dirty="0"/>
                    </a:p>
                  </a:txBody>
                  <a:tcPr/>
                </a:tc>
              </a:tr>
              <a:tr h="399035">
                <a:tc>
                  <a:txBody>
                    <a:bodyPr/>
                    <a:lstStyle/>
                    <a:p>
                      <a:r>
                        <a:rPr lang="ru-RU" dirty="0" smtClean="0"/>
                        <a:t>1-1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99035">
                <a:tc>
                  <a:txBody>
                    <a:bodyPr/>
                    <a:lstStyle/>
                    <a:p>
                      <a:r>
                        <a:rPr lang="ru-RU" dirty="0" smtClean="0"/>
                        <a:t>1-2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99035">
                <a:tc>
                  <a:txBody>
                    <a:bodyPr/>
                    <a:lstStyle/>
                    <a:p>
                      <a:r>
                        <a:rPr lang="ru-RU" dirty="0" smtClean="0"/>
                        <a:t>1-3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99035">
                <a:tc>
                  <a:txBody>
                    <a:bodyPr/>
                    <a:lstStyle/>
                    <a:p>
                      <a:r>
                        <a:rPr lang="ru-RU" dirty="0" smtClean="0"/>
                        <a:t>1-4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99035">
                <a:tc>
                  <a:txBody>
                    <a:bodyPr/>
                    <a:lstStyle/>
                    <a:p>
                      <a:r>
                        <a:rPr lang="ru-RU" dirty="0" smtClean="0"/>
                        <a:t>2-1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99035">
                <a:tc>
                  <a:txBody>
                    <a:bodyPr/>
                    <a:lstStyle/>
                    <a:p>
                      <a:r>
                        <a:rPr lang="ru-RU" dirty="0" smtClean="0"/>
                        <a:t>2-2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99035">
                <a:tc>
                  <a:txBody>
                    <a:bodyPr/>
                    <a:lstStyle/>
                    <a:p>
                      <a:r>
                        <a:rPr lang="ru-RU" dirty="0" smtClean="0"/>
                        <a:t>2-3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99035">
                <a:tc>
                  <a:txBody>
                    <a:bodyPr/>
                    <a:lstStyle/>
                    <a:p>
                      <a:r>
                        <a:rPr lang="ru-RU" dirty="0" smtClean="0"/>
                        <a:t>2-4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99035">
                <a:tc>
                  <a:txBody>
                    <a:bodyPr/>
                    <a:lstStyle/>
                    <a:p>
                      <a:r>
                        <a:rPr lang="ru-RU" dirty="0" smtClean="0"/>
                        <a:t>3-1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99035">
                <a:tc>
                  <a:txBody>
                    <a:bodyPr/>
                    <a:lstStyle/>
                    <a:p>
                      <a:r>
                        <a:rPr lang="ru-RU" dirty="0" smtClean="0"/>
                        <a:t>3-2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99035">
                <a:tc>
                  <a:txBody>
                    <a:bodyPr/>
                    <a:lstStyle/>
                    <a:p>
                      <a:r>
                        <a:rPr lang="ru-RU" dirty="0" smtClean="0"/>
                        <a:t>3-3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99035">
                <a:tc>
                  <a:txBody>
                    <a:bodyPr/>
                    <a:lstStyle/>
                    <a:p>
                      <a:r>
                        <a:rPr lang="ru-RU" dirty="0" smtClean="0"/>
                        <a:t>3-4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99035">
                <a:tc>
                  <a:txBody>
                    <a:bodyPr/>
                    <a:lstStyle/>
                    <a:p>
                      <a:r>
                        <a:rPr lang="ru-RU" dirty="0" smtClean="0"/>
                        <a:t>4-1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99035">
                <a:tc>
                  <a:txBody>
                    <a:bodyPr/>
                    <a:lstStyle/>
                    <a:p>
                      <a:r>
                        <a:rPr lang="ru-RU" dirty="0" smtClean="0"/>
                        <a:t>4-2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99035">
                <a:tc>
                  <a:txBody>
                    <a:bodyPr/>
                    <a:lstStyle/>
                    <a:p>
                      <a:r>
                        <a:rPr lang="ru-RU" dirty="0" smtClean="0"/>
                        <a:t>4-3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99035">
                <a:tc>
                  <a:txBody>
                    <a:bodyPr/>
                    <a:lstStyle/>
                    <a:p>
                      <a:r>
                        <a:rPr lang="ru-RU" dirty="0" smtClean="0"/>
                        <a:t>4-4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 advTm="20203"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325</TotalTime>
  <Words>348</Words>
  <Application>Microsoft Office PowerPoint</Application>
  <PresentationFormat>Экран (4:3)</PresentationFormat>
  <Paragraphs>129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Изящная</vt:lpstr>
      <vt:lpstr>Класс года.</vt:lpstr>
      <vt:lpstr> Успеваемость класса: </vt:lpstr>
      <vt:lpstr>ДиМОО «Крыша» </vt:lpstr>
      <vt:lpstr>Дежурство </vt:lpstr>
      <vt:lpstr>Внешний вид, обувь: </vt:lpstr>
      <vt:lpstr>Участие в школьных делах, в районных и городских конкурсах.</vt:lpstr>
      <vt:lpstr>А так же вы получаете баллы за:</vt:lpstr>
      <vt:lpstr>Итоги:</vt:lpstr>
      <vt:lpstr>Слайд 9</vt:lpstr>
      <vt:lpstr>Слайд 10</vt:lpstr>
      <vt:lpstr>Слайд 11</vt:lpstr>
    </vt:vector>
  </TitlesOfParts>
  <Company>ГБОУ СОШ 349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Учитель</dc:creator>
  <cp:lastModifiedBy>Учитель</cp:lastModifiedBy>
  <cp:revision>22</cp:revision>
  <dcterms:created xsi:type="dcterms:W3CDTF">2016-11-16T06:19:18Z</dcterms:created>
  <dcterms:modified xsi:type="dcterms:W3CDTF">2016-11-18T07:09:25Z</dcterms:modified>
</cp:coreProperties>
</file>