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8" r:id="rId4"/>
    <p:sldId id="258" r:id="rId5"/>
    <p:sldId id="259" r:id="rId6"/>
    <p:sldId id="261" r:id="rId7"/>
    <p:sldId id="262" r:id="rId8"/>
    <p:sldId id="260" r:id="rId9"/>
    <p:sldId id="264" r:id="rId10"/>
    <p:sldId id="266" r:id="rId11"/>
    <p:sldId id="267" r:id="rId12"/>
    <p:sldId id="279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6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62" autoAdjust="0"/>
    <p:restoredTop sz="94660"/>
  </p:normalViewPr>
  <p:slideViewPr>
    <p:cSldViewPr>
      <p:cViewPr varScale="1">
        <p:scale>
          <a:sx n="62" d="100"/>
          <a:sy n="62" d="100"/>
        </p:scale>
        <p:origin x="-42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A34B664-332C-4004-8C59-9D4B1F0EAB97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A003108-C4B9-4B9E-AAEE-AF015F4267F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6;&#1088;&#1090;&#1092;&#1086;&#1083;&#1080;&#1086;%20%20&#1043;&#1088;&#1086;&#1084;&#1086;&#1074;&#1072;%20&#1054;.&#1048;.%202016.pptx" TargetMode="External"/><Relationship Id="rId7" Type="http://schemas.openxmlformats.org/officeDocument/2006/relationships/image" Target="../media/image2.jpeg"/><Relationship Id="rId2" Type="http://schemas.openxmlformats.org/officeDocument/2006/relationships/hyperlink" Target="http://nsportal.ru/shkola/materialy-k-attestatsii/library/2017/01/15/portfolio-gromovoy-olgi-ilinichny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nsportal.ru/shkola/khimiya/library/2017/01/15/publichnoe-predstavlenie-sobstvennogo-innovatsionnogo" TargetMode="External"/><Relationship Id="rId5" Type="http://schemas.openxmlformats.org/officeDocument/2006/relationships/hyperlink" Target="http://lambir1.edurm.ru/p8aa1.html" TargetMode="External"/><Relationship Id="rId4" Type="http://schemas.openxmlformats.org/officeDocument/2006/relationships/hyperlink" Target="http://nsportal.ru/gromova-olga-ilinichn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75;&#1080;&#1076;&#1099;-&#1087;&#1077;&#1088;&#1077;&#1074;.%20.doc" TargetMode="External"/><Relationship Id="rId2" Type="http://schemas.openxmlformats.org/officeDocument/2006/relationships/hyperlink" Target="&#1055;&#1045;&#1088;&#1074;&#1099;&#1081;%20&#1056;&#1077;&#1089;&#1087;&#1091;&#1073;&#1083;.%20&#1057;&#1083;&#1105;&#1090;%20&#1055;&#1054;&#1073;&#1077;&#1076;&#1080;&#1090;&#1077;&#1083;&#1080;%20&#1041;&#1072;&#1075;&#1072;&#1087;&#1086;&#1074;,%20&#1050;&#1072;&#1090;&#1080;&#1082;&#1086;&#1074;&#1072;%20&#1050;.,%20&#1050;&#1072;&#1088;&#1072;&#1073;&#1072;&#1085;&#1086;&#1074;&#1072;%20&#1044;&#1080;&#1085;&#1072;&#1088;&#1072;%202014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2-&#1077;%20&#1084;&#1077;&#1089;&#1090;&#1086;%20&#1057;&#1083;&#1105;&#1090;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&#1052;&#1072;&#1088;&#1075;&#1072;&#1088;&#1103;&#1085;%20&#1040;&#1081;&#1082;&#1072;&#1085;&#1091;&#1096;%202%20&#1089;&#1090;&#1077;&#1087;&#1077;&#1085;&#1100;%20&#1055;&#1077;&#1088;&#1084;&#1089;&#1082;&#1072;&#1103;%207.12.2013.jpg" TargetMode="External"/><Relationship Id="rId13" Type="http://schemas.openxmlformats.org/officeDocument/2006/relationships/hyperlink" Target="&#1044;&#1072;&#1085;&#1100;&#1096;&#1080;&#1085;%201%20&#1089;&#1090;&#1077;&#1087;&#1077;&#1085;&#1100;2014%20&#1086;&#1082;&#1090;&#1103;&#1073;&#1088;&#1100;..jpg" TargetMode="External"/><Relationship Id="rId3" Type="http://schemas.openxmlformats.org/officeDocument/2006/relationships/hyperlink" Target="&#1052;&#1086;&#1088;&#1086;&#1079;&#1086;&#1074;&#1072;%20&#1058;.%20III%20C&#1077;&#1087;&#1077;&#1085;&#1100;-%20&#1055;&#1077;&#1088;&#1100;&#1084;&#1100;%202012.BMP" TargetMode="External"/><Relationship Id="rId7" Type="http://schemas.openxmlformats.org/officeDocument/2006/relationships/hyperlink" Target="&#1041;&#1072;&#1075;&#1072;&#1087;&#1086;&#1074;%20&#1040;&#1088;&#1080;&#1092;%202%20&#1089;&#1090;&#1077;&#1087;&#1077;&#1085;&#1100;%20&#1055;&#1077;&#1088;&#1084;&#1089;&#1082;&#1072;&#1103;%207.12.2013.jpg" TargetMode="External"/><Relationship Id="rId12" Type="http://schemas.openxmlformats.org/officeDocument/2006/relationships/hyperlink" Target="&#1052;&#1072;&#1088;&#1075;&#1072;&#1088;&#1103;&#1085;%201%20&#1089;&#1090;&#1077;&#1087;&#1077;&#1085;&#1100;%202014-15%20&#1086;&#1082;&#1090;&#1103;&#1073;.jpg" TargetMode="External"/><Relationship Id="rId2" Type="http://schemas.openxmlformats.org/officeDocument/2006/relationships/hyperlink" Target="&#1059;&#1084;&#1103;&#1088;&#1086;&#1074;&#1072;%20&#1048;&#1083;&#1086;&#1085;&#1072;%20III%20C&#1077;&#1087;&#1077;&#1085;&#1100;-%20&#1055;&#1077;&#1088;&#1100;&#1084;&#1100;%202012.BMP" TargetMode="External"/><Relationship Id="rId16" Type="http://schemas.openxmlformats.org/officeDocument/2006/relationships/hyperlink" Target="&#1050;&#1072;&#1076;&#1077;&#1088;&#1082;&#1072;&#1077;&#1074;&#1072;%20&#1047;&#1091;&#1083;&#1100;.1%20&#1089;&#1090;&#1077;&#1087;&#1077;&#1085;&#1100;%202014%20&#1086;&#1082;&#1090;&#1103;&#1073;&#1088;&#1100;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1;&#1080;&#1082;&#1084;&#1091;&#1088;&#1079;&#1080;&#1085;&#1072;%20&#1051;&#1080;&#1072;&#1085;&#1072;%202%20&#1089;&#1090;&#1077;&#1087;&#1077;&#1085;&#1100;%20&#1055;&#1077;&#1088;&#1084;&#1089;&#1082;&#1072;&#1103;%207.12.2013.jpg" TargetMode="External"/><Relationship Id="rId11" Type="http://schemas.openxmlformats.org/officeDocument/2006/relationships/hyperlink" Target="&#1041;&#1072;&#1075;&#1072;&#1087;&#1086;&#1074;%203%20&#1089;&#1090;&#1077;&#1087;&#1077;&#1085;&#1100;%202013-2014%20&#1052;&#1077;&#1078;&#1076;&#1091;&#1085;&#1072;&#1088;&#1086;&#1076;.jpg" TargetMode="External"/><Relationship Id="rId5" Type="http://schemas.openxmlformats.org/officeDocument/2006/relationships/hyperlink" Target="&#1056;&#1077;&#1089;&#1087;&#1091;&#1073;&#1083;&#1080;&#1082;&#1072;%20&#1055;&#1088;&#1080;&#1079;&#1105;&#1088;%20(2%20&#1084;&#1077;&#1089;&#1090;&#1086;)2013-%202014%20&#1041;&#1080;&#1082;&#1084;&#1091;&#1088;&#1079;&#1080;&#1085;&#1072;%20&#1051;&#1080;&#1072;&#1085;&#1072;.jpg" TargetMode="External"/><Relationship Id="rId15" Type="http://schemas.openxmlformats.org/officeDocument/2006/relationships/hyperlink" Target="&#1059;&#1084;&#1086;&#1088;&#1080;&#1085;&#1072;18.12.2014-15.JPG" TargetMode="External"/><Relationship Id="rId10" Type="http://schemas.openxmlformats.org/officeDocument/2006/relationships/hyperlink" Target="&#1056;&#1077;&#1089;&#1087;&#1091;&#1073;&#1083;&#1080;&#1082;&#1072;%20&#1055;&#1088;&#1080;&#1079;&#1105;&#1088;%20(2%20&#1084;&#1077;&#1089;&#1090;&#1086;)%202013-2014%20&#1041;&#1072;&#1075;&#1072;&#1087;&#1086;&#1074;%20&#1040;&#1088;&#1080;&#1092;%20(&#1052;&#1043;&#1055;&#1048;)-&#1086;&#1095;&#1085;&#1086;.jpg" TargetMode="External"/><Relationship Id="rId4" Type="http://schemas.openxmlformats.org/officeDocument/2006/relationships/hyperlink" Target="&#1071;&#1085;&#1075;&#1083;&#1103;&#1077;&#1074;&#1072;%20&#1044;.III%20C&#1077;&#1087;&#1077;&#1085;&#1100;-%20&#1055;&#1077;&#1088;&#1100;&#1084;&#1100;%202012%20.BMP" TargetMode="External"/><Relationship Id="rId9" Type="http://schemas.openxmlformats.org/officeDocument/2006/relationships/hyperlink" Target="&#1056;&#1077;&#1089;&#1087;&#1091;&#1073;&#1083;&#1080;&#1082;&#1072;%20&#1055;&#1086;&#1073;&#1077;&#1076;&#1080;&#1090;&#1077;&#1083;&#1100;%20(1%20&#1084;&#1077;&#1089;&#1090;&#1086;)%202013-2014%20&#1041;&#1072;&#1075;&#1072;&#1087;&#1086;&#1074;%20&#1040;&#1088;&#1080;&#1092;%20(&#1052;&#1043;&#1055;&#1048;)-&#1079;&#1086;&#1086;&#1095;&#1085;&#1086;.jpg" TargetMode="External"/><Relationship Id="rId14" Type="http://schemas.openxmlformats.org/officeDocument/2006/relationships/hyperlink" Target="&#1048;&#1083;&#1100;&#1082;&#1072;&#1077;&#1074;&#1072;%201%20&#1089;&#1090;&#1077;&#1087;&#1077;&#1085;&#1100;%202014-15%20&#1086;&#1082;&#1090;&#1103;&#1073;&#1088;&#1100;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50;&#1091;&#1076;&#1072;&#1096;&#1082;&#1080;&#1085;&#1072;%20&#1040;&#1085;&#1085;&#1072;%208%20&#1082;&#1083;.%201%20&#1089;&#1090;&#1077;&#1087;&#1077;&#1085;&#1100;%2017.02..16.JPG" TargetMode="External"/><Relationship Id="rId2" Type="http://schemas.openxmlformats.org/officeDocument/2006/relationships/hyperlink" Target="&#1056;&#1077;&#1079;&#1091;&#1083;&#1100;&#1090;&#1072;&#1090;&#1099;%202016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41;&#1072;&#1075;&#1072;&#1087;&#1086;&#1074;%202%20&#1089;&#1090;&#1077;&#1087;&#1077;&#1085;&#1100;.%2017.02.16.JPG" TargetMode="External"/><Relationship Id="rId4" Type="http://schemas.openxmlformats.org/officeDocument/2006/relationships/hyperlink" Target="&#1059;&#1084;&#1086;&#1088;&#1080;&#1085;&#1072;%20&#1070;.%201%20&#1089;&#1090;&#1077;&#1087;&#1077;&#1085;&#1100;2016%20&#1092;&#1077;&#1074;&#1088;&#1072;&#1083;&#1100;.jp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nsportal.ru/shkola/khimiya/library/2013/01/23/zadachi-na-vyvod-formul" TargetMode="External"/><Relationship Id="rId13" Type="http://schemas.openxmlformats.org/officeDocument/2006/relationships/hyperlink" Target="&#1042;&#1099;&#1074;&#1086;&#1076;%20&#1092;&#1086;&#1088;&#1084;&#1091;&#1083;.jpg" TargetMode="External"/><Relationship Id="rId3" Type="http://schemas.openxmlformats.org/officeDocument/2006/relationships/hyperlink" Target="http://nsportal.ru/shkola/khimiya/library/2014/09/25/opornyy-konspekt-teoriya-stroeniya-organicheskikh-soedineniy-am" TargetMode="External"/><Relationship Id="rId7" Type="http://schemas.openxmlformats.org/officeDocument/2006/relationships/hyperlink" Target="http://nsportal.ru/shkola/khimiya/library/2016/10/20/gidroliz-soley" TargetMode="External"/><Relationship Id="rId12" Type="http://schemas.openxmlformats.org/officeDocument/2006/relationships/hyperlink" Target="&#1053;&#1072;&#1088;&#1086;&#1076;&#1085;&#1086;&#1077;%20&#1086;&#1073;&#1088;&#1072;&#1079;&#1086;&#1074;.jpg" TargetMode="External"/><Relationship Id="rId2" Type="http://schemas.openxmlformats.org/officeDocument/2006/relationships/hyperlink" Target="http://lambir1.edurm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sportal.ru/shkola/khimiya/library/2016/02/19/gazovye-zakony" TargetMode="External"/><Relationship Id="rId11" Type="http://schemas.openxmlformats.org/officeDocument/2006/relationships/hyperlink" Target="http://nsportal.ru/shkola/khimiya/library/2015/10/20/kontrolno-izmeritelnyy-material-11-klass" TargetMode="External"/><Relationship Id="rId5" Type="http://schemas.openxmlformats.org/officeDocument/2006/relationships/hyperlink" Target="http://nsportal.ru/shkola/khimiya/library/2016/01/22/vodorodnyy-pokazatel-reshenie-zadach" TargetMode="External"/><Relationship Id="rId15" Type="http://schemas.openxmlformats.org/officeDocument/2006/relationships/hyperlink" Target="http://www.proshkolu.ru/user/olygrom/" TargetMode="External"/><Relationship Id="rId10" Type="http://schemas.openxmlformats.org/officeDocument/2006/relationships/hyperlink" Target="http://nsportal.ru/shkola/khimiya/library/2017/01/12/konservnyy-zavod-saransk" TargetMode="External"/><Relationship Id="rId4" Type="http://schemas.openxmlformats.org/officeDocument/2006/relationships/hyperlink" Target="http://nsportal.ru/shkola/khimiya/library/2014/11/20/programma-raboty-s-odaryonnymi-detmi" TargetMode="External"/><Relationship Id="rId9" Type="http://schemas.openxmlformats.org/officeDocument/2006/relationships/hyperlink" Target="http://nsportal.ru/shkola/khimiya/library/2015/11/22/ispolzovanie-natsionalno-regionalnogo-komponenta-v-obuchenii-himii" TargetMode="External"/><Relationship Id="rId14" Type="http://schemas.openxmlformats.org/officeDocument/2006/relationships/hyperlink" Target="http://nsportal.ru/gromova-olga-ilinichna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69;&#1083;&#1077;&#1082;&#1090;&#1080;&#1074;&#1099;%20&#1089;&#1082;&#1072;&#1085;.bmp" TargetMode="External"/><Relationship Id="rId2" Type="http://schemas.openxmlformats.org/officeDocument/2006/relationships/hyperlink" Target="&#1056;&#1072;&#1079;&#1088;&#1072;&#1073;&#1086;&#1090;&#1082;&#1072;-&#1088;&#1072;&#1081;&#1086;&#1085;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42;&#1099;&#1074;&#1086;&#1076;%20&#1092;&#1086;&#1088;&#1084;&#1091;&#1083;.jp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&#1056;&#1072;&#1089;&#1087;&#1088;&#1077;&#1076;&#1077;&#1083;&#1077;&#1085;&#1080;&#1077;%20&#1101;&#1083;&#1077;&#1082;&#1090;&#1088;..jpg" TargetMode="External"/><Relationship Id="rId13" Type="http://schemas.openxmlformats.org/officeDocument/2006/relationships/hyperlink" Target="&#1057;&#1077;&#1084;&#1080;&#1085;&#1072;&#1088;-%20&#1074;&#1099;&#1089;&#1090;&#1091;&#1087;&#1083;&#1077;&#1085;&#1080;&#1077;%202015.jpg" TargetMode="External"/><Relationship Id="rId18" Type="http://schemas.openxmlformats.org/officeDocument/2006/relationships/hyperlink" Target="&#1055;&#1088;&#1086;&#1075;&#1088;&#1072;&#1084;&#1084;&#1072;%20&#1064;&#1052;&#1059;%2027%20&#1103;&#1085;&#1074;&#1072;&#1088;&#1103;%20%202016%20&#1075;.doc" TargetMode="External"/><Relationship Id="rId3" Type="http://schemas.openxmlformats.org/officeDocument/2006/relationships/hyperlink" Target="&#1069;&#1090;&#1085;&#1086;%20&#1082;&#1091;&#1083;&#1100;&#1090;&#1091;&#1088;&#1085;.%20&#1074;&#1086;&#1089;&#1087;&#1080;&#1090;.jpg" TargetMode="External"/><Relationship Id="rId7" Type="http://schemas.openxmlformats.org/officeDocument/2006/relationships/hyperlink" Target="&#1041;&#1086;&#1083;%202.doc" TargetMode="External"/><Relationship Id="rId12" Type="http://schemas.openxmlformats.org/officeDocument/2006/relationships/hyperlink" Target="&#1055;&#1088;&#1086;&#1075;&#1088;&#1072;&#1084;&#1084;&#1072;%20&#1092;&#1077;&#1089;&#1090;&#1080;&#1074;&#1072;&#1083;&#1103;2014.bmp" TargetMode="External"/><Relationship Id="rId17" Type="http://schemas.openxmlformats.org/officeDocument/2006/relationships/hyperlink" Target="&#1055;&#1088;&#1086;&#1075;&#1088;&#1072;&#1084;&#1082;&#1072;-15.bmp" TargetMode="External"/><Relationship Id="rId2" Type="http://schemas.openxmlformats.org/officeDocument/2006/relationships/hyperlink" Target="&#1059;&#1095;&#1072;&#1089;&#1090;&#1080;&#1077;%20&#1074;%20&#1084;&#1077;&#1090;&#1086;&#1076;%20&#1086;&#1073;.jpg" TargetMode="External"/><Relationship Id="rId16" Type="http://schemas.openxmlformats.org/officeDocument/2006/relationships/hyperlink" Target="&#1055;&#1088;&#1086;&#1075;&#1088;&#1072;&#1084;&#1082;&#1072;-1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19%20&#1075;&#1080;&#1084;&#1085;.%20.doc" TargetMode="External"/><Relationship Id="rId11" Type="http://schemas.openxmlformats.org/officeDocument/2006/relationships/hyperlink" Target="&#1052;&#1072;&#1089;&#1090;&#1077;&#1088;%20&#1082;&#1083;&#1072;&#1089;&#1089;-2014.jpg" TargetMode="External"/><Relationship Id="rId5" Type="http://schemas.openxmlformats.org/officeDocument/2006/relationships/hyperlink" Target="&#1069;&#1090;&#1085;&#1086;&#1082;&#1091;&#1083;&#1100;&#1090;.%20&#1086;&#1073;&#1083;&#1086;&#1078;.jpg" TargetMode="External"/><Relationship Id="rId15" Type="http://schemas.openxmlformats.org/officeDocument/2006/relationships/hyperlink" Target="&#1042;&#1099;&#1089;&#1090;&#1091;&#1087;&#1083;&#1077;&#1085;&#1080;&#1077;%20&#1055;&#1088;&#1086;&#1075;&#1088;&#1072;&#1084;&#1082;&#1072;%20&#1089;&#1077;&#1084;&#1080;&#1085;&#1072;&#1088;&#1072;-15.bmp" TargetMode="External"/><Relationship Id="rId10" Type="http://schemas.openxmlformats.org/officeDocument/2006/relationships/hyperlink" Target="&#1052;&#1077;&#1078;&#1088;&#1077;&#1075;&#1080;&#1086;&#1085;.%20&#1082;&#1086;&#1085;&#1092;.jpg" TargetMode="External"/><Relationship Id="rId19" Type="http://schemas.openxmlformats.org/officeDocument/2006/relationships/hyperlink" Target="&#1055;&#1088;&#1080;&#1083;&#1086;&#1078;&#1077;&#1085;&#1080;&#1077;%20&#8470;%2010.jpg" TargetMode="External"/><Relationship Id="rId4" Type="http://schemas.openxmlformats.org/officeDocument/2006/relationships/hyperlink" Target="&#1059;&#1087;&#1088;&#1072;&#1074;&#1083;&#1077;&#1085;&#1080;&#1077;%20&#1082;&#1072;&#1095;&#1077;&#1089;&#1090;&#1074;&#1086;&#1084;%20&#1056;&#1052;.jpg" TargetMode="External"/><Relationship Id="rId9" Type="http://schemas.openxmlformats.org/officeDocument/2006/relationships/hyperlink" Target="&#1058;&#1077;&#1093;&#1085;&#1086;&#1083;&#1086;&#1075;&#1080;&#1103;%20&#1087;&#1088;&#1086;&#1073;&#1083;.%20&#1086;&#1073;&#1091;&#1095;.jpg" TargetMode="External"/><Relationship Id="rId14" Type="http://schemas.openxmlformats.org/officeDocument/2006/relationships/hyperlink" Target="&#1042;&#1099;&#1089;&#1090;&#1091;&#1087;&#1083;&#1077;&#1085;&#1080;&#1077;%20&#1055;&#1088;&#1086;&#1075;&#1088;&#1072;&#1084;&#1082;&#1072;%20&#1089;&#1077;&#1084;&#1080;&#1085;&#1072;&#1088;&#1072;-15%20001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86;&#1090;&#1082;&#1088;.%20&#1091;&#1088;&#1086;&#1082;&#1080;%20.&#1084;&#1072;&#1089;&#1090;%20&#1082;&#1083;.%20&#1087;&#1086;&#1076;&#1090;.%20.doc" TargetMode="External"/><Relationship Id="rId2" Type="http://schemas.openxmlformats.org/officeDocument/2006/relationships/hyperlink" Target="&#1052;&#1072;&#1089;&#1090;&#1077;&#1088;%20&#1082;&#1083;&#1072;&#1089;&#1089;%201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9;&#1095;&#1072;&#1089;&#1090;&#1080;&#1077;%20&#1074;%20&#1084;&#1077;&#1090;&#1086;&#1076;%20&#1086;&#1073;.jpg" TargetMode="External"/><Relationship Id="rId5" Type="http://schemas.openxmlformats.org/officeDocument/2006/relationships/hyperlink" Target="&#1055;&#1088;&#1086;&#1075;&#1088;&#1072;&#1084;&#1084;&#1072;%20&#1064;&#1052;&#1059;%2027%20&#1103;&#1085;&#1074;&#1072;&#1088;&#1103;%20%202016%20&#1075;.doc" TargetMode="External"/><Relationship Id="rId4" Type="http://schemas.openxmlformats.org/officeDocument/2006/relationships/hyperlink" Target="&#1057;&#1077;&#1084;&#1077;&#1085;&#1072;&#1088;%20&#1040;&#1090;&#1077;&#1084;&#1072;&#1088;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8;&#1080;&#1082;&#1072;&#1079;%20&#1087;&#1086;%20&#1078;&#1102;&#1088;&#1080;%20&#1087;&#1086;%20&#1086;&#1083;.%20.pdf" TargetMode="External"/><Relationship Id="rId2" Type="http://schemas.openxmlformats.org/officeDocument/2006/relationships/hyperlink" Target="&#1063;&#1083;&#1077;&#1085;%20&#1078;&#1102;&#1088;&#1080;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7;&#1086;&#1089;&#1090;&#1072;&#1074;%20&#1078;&#1102;&#1088;&#1080;.jpg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&#1054;&#1083;&#1080;&#1084;&#1087;&#1080;&#1072;&#1076;&#1072;%2014.jpg" TargetMode="External"/><Relationship Id="rId13" Type="http://schemas.openxmlformats.org/officeDocument/2006/relationships/hyperlink" Target="&#1057;&#1074;&#1080;&#1076;&#1077;&#1090;&#1077;&#1083;-&#1041;&#1072;&#1093;&#1084;&#1077;&#1090;.jpg" TargetMode="External"/><Relationship Id="rId3" Type="http://schemas.openxmlformats.org/officeDocument/2006/relationships/hyperlink" Target="&#1054;&#1083;&#1080;&#1084;&#1087;&#1080;&#1072;&#1076;&#1072;%202012%20&#1103;.jpg" TargetMode="External"/><Relationship Id="rId7" Type="http://schemas.openxmlformats.org/officeDocument/2006/relationships/hyperlink" Target="&#1054;&#1083;&#1080;&#1084;&#1087;&#1080;&#1072;&#1076;&#1072;%20&#1088;&#1072;&#1081;&#1086;&#1085;%202013%20&#1103;.jpg" TargetMode="External"/><Relationship Id="rId12" Type="http://schemas.openxmlformats.org/officeDocument/2006/relationships/hyperlink" Target="&#1043;&#1088;&#1072;&#1085;&#1090;%20&#1043;&#1083;&#1072;&#1074;&#1099;%20&#1056;&#1052;2013.jpg" TargetMode="External"/><Relationship Id="rId2" Type="http://schemas.openxmlformats.org/officeDocument/2006/relationships/hyperlink" Target="&#1056;&#1072;&#1081;.%20&#1082;&#1086;&#1085;.%20&#1083;&#1091;&#1095;.%20&#1091;&#1088;&#1086;&#1082;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60;&#1077;&#1089;&#1090;&#1080;&#1074;&#1072;&#1083;&#1100;-2.jpg" TargetMode="External"/><Relationship Id="rId11" Type="http://schemas.openxmlformats.org/officeDocument/2006/relationships/hyperlink" Target="&#1051;&#1091;&#1095;&#1096;&#1080;&#1081;%20&#1091;&#1088;&#1086;&#1082;%20&#1056;&#1052;.jpg" TargetMode="External"/><Relationship Id="rId5" Type="http://schemas.openxmlformats.org/officeDocument/2006/relationships/hyperlink" Target="&#1053;&#1072;%20&#1087;&#1088;&#1077;&#1084;&#1080;&#1102;%20&#1075;&#1083;&#1072;&#1074;&#1099;.jpg" TargetMode="External"/><Relationship Id="rId10" Type="http://schemas.openxmlformats.org/officeDocument/2006/relationships/hyperlink" Target="&#1054;&#1083;&#1080;&#1084;&#1087;&#1080;&#1072;&#1076;&#1072;%202016.jpg" TargetMode="External"/><Relationship Id="rId4" Type="http://schemas.openxmlformats.org/officeDocument/2006/relationships/hyperlink" Target="&#1060;&#1077;&#1089;&#1090;&#1080;&#1074;..jpg" TargetMode="External"/><Relationship Id="rId9" Type="http://schemas.openxmlformats.org/officeDocument/2006/relationships/hyperlink" Target="&#1054;&#1083;&#1080;&#1084;&#1087;&#1080;&#1072;&#1076;&#1072;%202015.jpg" TargetMode="External"/><Relationship Id="rId14" Type="http://schemas.openxmlformats.org/officeDocument/2006/relationships/hyperlink" Target="&#1055;&#1086;&#1073;&#1077;&#1076;&#1072;-&#1041;&#1072;&#1093;&#1084;&#1077;&#1090;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___english-olympiad%202.pdf" TargetMode="External"/><Relationship Id="rId7" Type="http://schemas.openxmlformats.org/officeDocument/2006/relationships/hyperlink" Target="certificate.pdf" TargetMode="External"/><Relationship Id="rId2" Type="http://schemas.openxmlformats.org/officeDocument/2006/relationships/hyperlink" Target="&#1043;&#1088;&#1072;&#1084;&#1086;&#1090;&#1072;%20&#1080;&#1089;&#1090;&#1086;&#1095;&#1085;&#1080;&#1082;%20&#1079;&#1085;&#1072;&#1085;&#1080;&#1081;%20201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8;&#1089;&#1090;&#1086;&#1095;&#1085;&#1080;&#1082;%20&#1079;&#1085;&#1072;&#1085;&#1080;&#1081;%202016.jpg" TargetMode="External"/><Relationship Id="rId5" Type="http://schemas.openxmlformats.org/officeDocument/2006/relationships/hyperlink" Target="&#1048;&#1089;&#1090;&#1086;&#1095;&#1095;&#1085;&#1080;&#1082;%20&#1079;&#1085;&#1072;&#1085;&#1080;&#1081;%2020.04.2015.doc" TargetMode="External"/><Relationship Id="rId4" Type="http://schemas.openxmlformats.org/officeDocument/2006/relationships/hyperlink" Target="mailto:http://www.proshkolu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&#1061;&#1072;&#1088;&#1072;&#1082;&#1090;&#1077;&#1088;&#1080;&#1089;&#1090;&#1080;&#1082;&#1072;.doc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&#1041;&#1083;&#1072;&#1075;&#1086;&#1076;&#1072;&#1088;&#1085;&#1086;&#1089;&#1090;&#1100;%20&#1096;&#1082;&#1086;&#1083;&#1072;.jpg" TargetMode="External"/><Relationship Id="rId13" Type="http://schemas.openxmlformats.org/officeDocument/2006/relationships/hyperlink" Target="&#1052;&#1043;&#1055;&#1048;.jpg" TargetMode="External"/><Relationship Id="rId3" Type="http://schemas.openxmlformats.org/officeDocument/2006/relationships/hyperlink" Target="&#1056;.&#1060;.jpg" TargetMode="External"/><Relationship Id="rId7" Type="http://schemas.openxmlformats.org/officeDocument/2006/relationships/hyperlink" Target="&#1051;&#1072;&#1075;&#1077;&#1088;&#1100;%20&#1087;&#1088;&#1086;&#1092;&#1080;&#1083;&#1100;&#1085;&#1099;&#1081;%20&#1084;&#1086;&#1103;.jpg" TargetMode="External"/><Relationship Id="rId12" Type="http://schemas.openxmlformats.org/officeDocument/2006/relationships/hyperlink" Target="&#1063;&#1048;&#1055;%20001.jpg" TargetMode="External"/><Relationship Id="rId2" Type="http://schemas.openxmlformats.org/officeDocument/2006/relationships/hyperlink" Target="&#1052;&#1080;&#1085;&#1080;&#1089;&#1090;&#1077;&#1088;&#1089;&#1090;&#1074;&#1086;%20&#1086;&#1073;&#1088;%20&#1056;&#1052;.JPG" TargetMode="External"/><Relationship Id="rId16" Type="http://schemas.openxmlformats.org/officeDocument/2006/relationships/hyperlink" Target="&#1041;&#1083;&#1072;&#1075;&#1086;&#1076;-201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7;&#1086;&#1088;&#1086;&#1089;&#1086;&#1074;&#1089;&#1082;&#1080;&#1081;%20&#1075;&#1088;&#1072;&#1085;&#1090;.JPG" TargetMode="External"/><Relationship Id="rId11" Type="http://schemas.openxmlformats.org/officeDocument/2006/relationships/hyperlink" Target="&#1063;&#1048;&#1055;.jpg" TargetMode="External"/><Relationship Id="rId5" Type="http://schemas.openxmlformats.org/officeDocument/2006/relationships/hyperlink" Target="&#1056;&#1072;&#1081;&#1086;&#1085;&#1085;&#1072;&#1103;%20&#1075;&#1088;&#1072;&#1084;&#1086;&#1090;&#1072;%2027.10.2014.jpg" TargetMode="External"/><Relationship Id="rId15" Type="http://schemas.openxmlformats.org/officeDocument/2006/relationships/hyperlink" Target="-+.jpg" TargetMode="External"/><Relationship Id="rId10" Type="http://schemas.openxmlformats.org/officeDocument/2006/relationships/hyperlink" Target="&#1041;&#1083;&#1072;&#1075;&#1086;&#1076;&#1072;&#1088;&#1085;&#1086;&#1089;&#1090;&#1100;%201.doc" TargetMode="External"/><Relationship Id="rId4" Type="http://schemas.openxmlformats.org/officeDocument/2006/relationships/hyperlink" Target="&#1055;&#1086;&#1095;&#1105;&#1090;&#1085;&#1099;&#1081;%20&#1088;&#1072;&#1073;&#1086;&#1090;&#1085;&#1080;&#1082;%20&#1056;&#1060;.JPG" TargetMode="External"/><Relationship Id="rId9" Type="http://schemas.openxmlformats.org/officeDocument/2006/relationships/hyperlink" Target="&#1043;&#1088;&#1072;&#1084;&#1086;&#1090;&#1072;%20&#1096;&#1082;&#1086;&#1083;&#1072;%20001.jpg" TargetMode="External"/><Relationship Id="rId14" Type="http://schemas.openxmlformats.org/officeDocument/2006/relationships/hyperlink" Target="&#1041;&#1083;&#1072;&#1075;&#1086;&#1076;&#1072;&#1088;&#1085;&#1088;&#1089;&#1090;&#1100;%20&#1079;&#1072;%20&#1087;&#1086;&#1076;&#1075;&#1086;&#1090;&#1086;&#1074;.%20&#1082;&#1086;&#1084;&#1072;&#1085;&#1076;&#1099;%20&#1085;&#1072;%20&#1057;&#1083;&#1105;&#1090;%202014%20(&#1087;&#1086;&#1073;&#1077;&#1076;&#1080;&#1090;&#1077;&#1083;&#1080;).jpg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&#1082;&#1091;&#1088;&#1089;&#1099;%2026.jpg" TargetMode="External"/><Relationship Id="rId3" Type="http://schemas.openxmlformats.org/officeDocument/2006/relationships/hyperlink" Target="&#1082;&#1091;&#1088;&#1089;&#1099;%202013.doc" TargetMode="External"/><Relationship Id="rId7" Type="http://schemas.openxmlformats.org/officeDocument/2006/relationships/hyperlink" Target="&#1082;&#1091;&#1088;&#1089;&#1099;%2014%20.%2072&#1095;.%20.doc" TargetMode="External"/><Relationship Id="rId2" Type="http://schemas.openxmlformats.org/officeDocument/2006/relationships/hyperlink" Target="&#1082;&#1091;&#1088;&#1089;&#1099;%200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82;&#1091;&#1088;&#1089;&#1099;%2022.jpg" TargetMode="External"/><Relationship Id="rId5" Type="http://schemas.openxmlformats.org/officeDocument/2006/relationships/hyperlink" Target="&#1082;&#1091;&#1088;&#1089;&#1099;%2014,%2028&#1095;.%20.doc" TargetMode="External"/><Relationship Id="rId4" Type="http://schemas.openxmlformats.org/officeDocument/2006/relationships/hyperlink" Target="&#1082;&#1091;&#1088;&#1089;&#1099;%2021.jpg" TargetMode="External"/><Relationship Id="rId9" Type="http://schemas.openxmlformats.org/officeDocument/2006/relationships/hyperlink" Target="&#1082;&#1091;&#1088;&#1089;&#1099;%2012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3;&#1086;&#1078;&#1077;&#1085;&#1080;&#1077;%20&#8470;%202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3;&#1086;&#1078;&#1077;&#1085;&#1080;&#1077;%20&#8470;%203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3;&#1086;&#1078;&#1077;&#1085;&#1080;&#1077;%20&#8470;%204.bm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nsportal.ru/gromova-olga-ilinichna" TargetMode="External"/><Relationship Id="rId3" Type="http://schemas.openxmlformats.org/officeDocument/2006/relationships/hyperlink" Target="&#1080;&#1089;&#1087;&#1086;&#1083;&#1100;&#1079;.%20&#1101;&#1083;.%20&#1087;&#1086;&#1089;&#1086;&#1073;&#1080;&#1081;.doc" TargetMode="External"/><Relationship Id="rId7" Type="http://schemas.openxmlformats.org/officeDocument/2006/relationships/hyperlink" Target="http://nsportal.ru/shkola/khimiya/library/2017/01/12/hrom" TargetMode="External"/><Relationship Id="rId2" Type="http://schemas.openxmlformats.org/officeDocument/2006/relationships/hyperlink" Target="&#1055;&#1088;&#1080;&#1083;&#1086;&#1078;&#1077;&#1085;&#1080;&#1077;%20&#8470;%20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sportal.ru/shkola/khimiya/library/2017/01/14/elementy-tablitsy-mendeleeva" TargetMode="External"/><Relationship Id="rId5" Type="http://schemas.openxmlformats.org/officeDocument/2006/relationships/hyperlink" Target="http://nsportal.ru/shkola/vneklassnaya-rabota/library/2012/01/21/formirovanie-zdorovogo-obraza-zhizni" TargetMode="External"/><Relationship Id="rId4" Type="http://schemas.openxmlformats.org/officeDocument/2006/relationships/hyperlink" Target="http://nsportal.ru/shkola/khimiya/library/2012/01/21/gidroliz-sole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1;&#1072;&#1075;&#1077;&#1088;&#1100;%20&#1058;&#1088;&#1080;&#1082;&#1086;&#1074;&#1072;%202.bmp" TargetMode="External"/><Relationship Id="rId2" Type="http://schemas.openxmlformats.org/officeDocument/2006/relationships/hyperlink" Target="&#1051;&#1072;&#1075;&#1077;&#1088;&#1100;%20&#1087;&#1088;&#1086;&#1092;&#1080;&#1083;&#1100;&#1085;&#1099;&#1081;%20&#1084;&#1086;&#1103;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55;&#1088;&#1080;&#1083;&#1086;&#1078;&#1077;&#1085;&#1080;&#1077;%20&#8470;%206.jpg" TargetMode="External"/><Relationship Id="rId4" Type="http://schemas.openxmlformats.org/officeDocument/2006/relationships/hyperlink" Target="&#1101;&#1083;&#1077;&#1082;&#1090;.&#1072;&#1085;&#1075;&#1083;%20%20&#1087;&#1086;&#1076;&#1090;&#1074;.%20.doc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1-&#1077;%20&#1084;&#1077;&#1089;&#1090;&#1086;.&#1040;&#1081;&#1079;&#1103;&#1090;&#1091;&#1083;&#1083;&#1086;&#1074;%209&#1082;&#1083;.2012.BMP" TargetMode="External"/><Relationship Id="rId2" Type="http://schemas.openxmlformats.org/officeDocument/2006/relationships/hyperlink" Target="1%20&#1084;&#1077;&#1089;&#1090;&#1086;%20&#1041;&#1072;&#1075;&#1072;&#1087;&#1086;&#1074;%20&#1040;&#1088;&#1080;&#1092;.%208%20&#1082;&#1083;.2012.BM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5;&#1088;&#1080;&#1083;&#1086;&#1078;&#1077;&#1085;&#1080;&#1077;%207.bmp" TargetMode="External"/><Relationship Id="rId5" Type="http://schemas.openxmlformats.org/officeDocument/2006/relationships/hyperlink" Target="&#1055;&#1088;&#1080;&#1079;&#1105;&#1088;%20&#1050;&#1072;&#1090;&#1080;&#1082;&#1086;&#1074;&#1072;%20&#1050;&#1072;&#1084;&#1080;&#1083;&#1083;&#1072;%207%20&#1082;&#1083;%20&#1073;&#1080;&#1086;&#1083;&#1086;&#1075;&#1080;&#1103;.BMP" TargetMode="External"/><Relationship Id="rId4" Type="http://schemas.openxmlformats.org/officeDocument/2006/relationships/hyperlink" Target="1%20&#1084;&#1077;&#1089;&#1090;&#1086;%20&#1071;&#1085;&#1075;&#1083;&#1103;&#1077;&#1074;&#1072;%20&#1044;&#1080;&#1072;&#1085;&#1072;%20-10%20&#1082;&#1083;&#1072;&#1089;&#1089;%20&#1093;&#1080;&#1084;&#1080;&#1103;.2012.BMP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3;&#1086;&#1078;&#1077;&#1085;&#1080;&#1077;%20%20&#8470;%208.bm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5760640" cy="197083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Министерство образования РМ</a:t>
            </a:r>
            <a:br>
              <a:rPr lang="ru-RU" alt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altLang="ru-RU" sz="2000" i="1" dirty="0" smtClean="0">
                <a:solidFill>
                  <a:srgbClr val="CC0000"/>
                </a:solidFill>
                <a:latin typeface="Arial Black" pitchFamily="34" charset="0"/>
                <a:hlinkClick r:id="rId2"/>
              </a:rPr>
              <a:t>Портфолио</a:t>
            </a: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  <a:hlinkClick r:id="rId3" action="ppaction://hlinkpres?slideindex=1&amp;slidetitle="/>
              </a:rPr>
              <a:t> </a:t>
            </a: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  <a:t>-</a:t>
            </a:r>
            <a:r>
              <a:rPr lang="ru-RU" sz="2000" b="1" u="sng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> http://nsportal.ru/gromova-olga-ilinichna</a:t>
            </a: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  <a:t/>
            </a:r>
            <a:b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  <a:hlinkClick r:id="rId5"/>
              </a:rPr>
              <a:t>Портфолио</a:t>
            </a: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  <a:t>-</a:t>
            </a:r>
            <a:r>
              <a:rPr lang="en-US" sz="2000" dirty="0">
                <a:hlinkClick r:id="rId5"/>
              </a:rPr>
              <a:t> http://lambir1.edurm.ru/p8aa1.html</a:t>
            </a:r>
            <a:r>
              <a:rPr lang="ru-RU" sz="2000" dirty="0"/>
              <a:t> </a:t>
            </a: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  <a:t/>
            </a:r>
            <a:b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</a:br>
            <a:r>
              <a:rPr lang="en-US" altLang="ru-RU" sz="2000" i="1" dirty="0" smtClean="0">
                <a:solidFill>
                  <a:srgbClr val="000099"/>
                </a:solidFill>
                <a:latin typeface="Arial Black" pitchFamily="34" charset="0"/>
              </a:rPr>
              <a:t> </a:t>
            </a: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  <a:t>Громовой Ольги Ильиничны, </a:t>
            </a:r>
            <a:b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  <a:t>учителя химии</a:t>
            </a:r>
            <a:b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  <a:t>МОУ « </a:t>
            </a:r>
            <a:r>
              <a:rPr lang="ru-RU" altLang="ru-RU" sz="2000" i="1" dirty="0" err="1" smtClean="0">
                <a:solidFill>
                  <a:srgbClr val="000099"/>
                </a:solidFill>
                <a:latin typeface="Arial Black" pitchFamily="34" charset="0"/>
              </a:rPr>
              <a:t>Лямбирская</a:t>
            </a:r>
            <a:r>
              <a:rPr lang="ru-RU" altLang="ru-RU" sz="2000" i="1" dirty="0" smtClean="0">
                <a:solidFill>
                  <a:srgbClr val="000099"/>
                </a:solidFill>
                <a:latin typeface="Arial Black" pitchFamily="34" charset="0"/>
              </a:rPr>
              <a:t> СОШ №1 »  </a:t>
            </a:r>
            <a:r>
              <a:rPr lang="ru-RU" altLang="ru-RU" sz="2000" i="1" dirty="0" smtClean="0">
                <a:solidFill>
                  <a:srgbClr val="000099"/>
                </a:solidFill>
              </a:rPr>
              <a:t/>
            </a:r>
            <a:br>
              <a:rPr lang="ru-RU" altLang="ru-RU" sz="2000" i="1" dirty="0" smtClean="0">
                <a:solidFill>
                  <a:srgbClr val="000099"/>
                </a:solidFill>
              </a:rPr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916832"/>
            <a:ext cx="6768752" cy="4248472"/>
          </a:xfr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10000"/>
          </a:bodyPr>
          <a:lstStyle/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500" b="1" i="1" dirty="0">
                <a:solidFill>
                  <a:schemeClr val="tx1"/>
                </a:solidFill>
                <a:latin typeface="Arial Black" pitchFamily="34" charset="0"/>
                <a:cs typeface="Times New Roman" pitchFamily="16" charset="0"/>
              </a:rPr>
              <a:t>Дата рождения: </a:t>
            </a:r>
            <a:endParaRPr lang="ru-RU" altLang="ru-RU" sz="1500" b="1" i="1" dirty="0" smtClean="0">
              <a:solidFill>
                <a:schemeClr val="tx1"/>
              </a:solidFill>
              <a:latin typeface="Arial Black" pitchFamily="34" charset="0"/>
              <a:cs typeface="Times New Roman" pitchFamily="16" charset="0"/>
            </a:endParaRP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15.05.1957</a:t>
            </a:r>
            <a:endParaRPr lang="ru-RU" altLang="ru-RU" sz="1500" b="1" i="1" dirty="0">
              <a:solidFill>
                <a:schemeClr val="accent5">
                  <a:lumMod val="75000"/>
                </a:schemeClr>
              </a:solidFill>
              <a:latin typeface="Arial Black" pitchFamily="34" charset="0"/>
              <a:cs typeface="Times New Roman" pitchFamily="16" charset="0"/>
            </a:endParaRP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500" b="1" i="1" dirty="0">
                <a:solidFill>
                  <a:schemeClr val="tx1"/>
                </a:solidFill>
                <a:latin typeface="Arial Black" pitchFamily="34" charset="0"/>
                <a:cs typeface="Times New Roman" pitchFamily="16" charset="0"/>
              </a:rPr>
              <a:t>Профессиональное образование: </a:t>
            </a:r>
            <a:endParaRPr lang="ru-RU" altLang="ru-RU" sz="1500" b="1" i="1" dirty="0" smtClean="0">
              <a:solidFill>
                <a:schemeClr val="tx1"/>
              </a:solidFill>
              <a:latin typeface="Arial Black" pitchFamily="34" charset="0"/>
              <a:cs typeface="Times New Roman" pitchFamily="16" charset="0"/>
            </a:endParaRP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учитель  химии и биологии, </a:t>
            </a:r>
            <a:r>
              <a:rPr lang="ru-RU" sz="1500" b="1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МГПИ им. М. Е. </a:t>
            </a:r>
            <a:r>
              <a:rPr lang="ru-RU" sz="1500" b="1" i="1" dirty="0" err="1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Евсевьева</a:t>
            </a:r>
            <a:r>
              <a:rPr 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,</a:t>
            </a: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 </a:t>
            </a:r>
            <a:r>
              <a:rPr lang="ru-RU" sz="1500" b="1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№ диплома </a:t>
            </a:r>
            <a:r>
              <a:rPr 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ЗВ </a:t>
            </a:r>
            <a:r>
              <a:rPr lang="ru-RU" sz="1500" b="1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№ </a:t>
            </a:r>
            <a:r>
              <a:rPr 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613159</a:t>
            </a: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 </a:t>
            </a:r>
            <a:r>
              <a:rPr lang="ru-RU" sz="1500" b="1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дата выдачи </a:t>
            </a:r>
            <a:r>
              <a:rPr 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26 июня 1982.</a:t>
            </a:r>
            <a:r>
              <a:rPr lang="ru-RU" alt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 </a:t>
            </a:r>
            <a:endParaRPr lang="ru-RU" altLang="ru-RU" sz="1500" b="1" i="1" dirty="0">
              <a:solidFill>
                <a:schemeClr val="accent5">
                  <a:lumMod val="75000"/>
                </a:schemeClr>
              </a:solidFill>
              <a:latin typeface="Arial Black" pitchFamily="34" charset="0"/>
              <a:cs typeface="Times New Roman" pitchFamily="16" charset="0"/>
            </a:endParaRP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500" b="1" i="1" dirty="0">
                <a:solidFill>
                  <a:schemeClr val="tx1"/>
                </a:solidFill>
                <a:latin typeface="Arial Black" pitchFamily="34" charset="0"/>
                <a:cs typeface="Times New Roman" pitchFamily="16" charset="0"/>
              </a:rPr>
              <a:t>Стаж педагогической работы (по специальности): </a:t>
            </a:r>
            <a:r>
              <a:rPr lang="ru-RU" alt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29</a:t>
            </a:r>
            <a:endParaRPr lang="ru-RU" altLang="ru-RU" sz="1500" b="1" i="1" dirty="0">
              <a:solidFill>
                <a:schemeClr val="accent5">
                  <a:lumMod val="75000"/>
                </a:schemeClr>
              </a:solidFill>
              <a:latin typeface="Arial Black" pitchFamily="34" charset="0"/>
              <a:cs typeface="Times New Roman" pitchFamily="16" charset="0"/>
            </a:endParaRP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500" b="1" i="1" dirty="0">
                <a:solidFill>
                  <a:schemeClr val="tx1"/>
                </a:solidFill>
                <a:latin typeface="Arial Black" pitchFamily="34" charset="0"/>
                <a:cs typeface="Times New Roman" pitchFamily="16" charset="0"/>
              </a:rPr>
              <a:t>Общий трудовой стаж: </a:t>
            </a:r>
            <a:r>
              <a:rPr lang="ru-RU" altLang="ru-RU" sz="15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37</a:t>
            </a:r>
            <a:endParaRPr lang="ru-RU" altLang="ru-RU" sz="1500" b="1" i="1" dirty="0">
              <a:solidFill>
                <a:schemeClr val="accent5">
                  <a:lumMod val="75000"/>
                </a:schemeClr>
              </a:solidFill>
              <a:latin typeface="Arial Black" pitchFamily="34" charset="0"/>
              <a:cs typeface="Times New Roman" pitchFamily="16" charset="0"/>
            </a:endParaRP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500" b="1" i="1" dirty="0">
                <a:solidFill>
                  <a:schemeClr val="tx1"/>
                </a:solidFill>
                <a:latin typeface="Arial Black" pitchFamily="34" charset="0"/>
                <a:cs typeface="Times New Roman" pitchFamily="16" charset="0"/>
              </a:rPr>
              <a:t>Наличие квалификационной категории: </a:t>
            </a:r>
            <a:r>
              <a:rPr lang="ru-RU" altLang="ru-RU" sz="1500" b="1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высшая</a:t>
            </a: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500" b="1" i="1" dirty="0">
                <a:solidFill>
                  <a:schemeClr val="tx1"/>
                </a:solidFill>
                <a:latin typeface="Arial Black" pitchFamily="34" charset="0"/>
                <a:cs typeface="Times New Roman" pitchFamily="16" charset="0"/>
              </a:rPr>
              <a:t>Дата последней аттестации</a:t>
            </a:r>
            <a:r>
              <a:rPr lang="ru-RU" altLang="ru-RU" sz="1500" b="1" i="1" dirty="0" smtClean="0">
                <a:solidFill>
                  <a:schemeClr val="tx1"/>
                </a:solidFill>
                <a:latin typeface="Arial Black" pitchFamily="34" charset="0"/>
                <a:cs typeface="Times New Roman" pitchFamily="16" charset="0"/>
              </a:rPr>
              <a:t>:</a:t>
            </a: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500" b="1" i="1" u="sng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приказ </a:t>
            </a:r>
            <a:r>
              <a:rPr lang="ru-RU" sz="1500" b="1" i="1" u="sng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№</a:t>
            </a:r>
            <a:r>
              <a:rPr lang="ru-RU" sz="1500" b="1" i="1" u="sng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410 </a:t>
            </a:r>
            <a:r>
              <a:rPr lang="ru-RU" sz="1500" b="1" i="1" u="sng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от </a:t>
            </a:r>
            <a:r>
              <a:rPr lang="ru-RU" sz="1500" b="1" i="1" u="sng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23.03.2012 </a:t>
            </a:r>
            <a:r>
              <a:rPr lang="ru-RU" sz="1500" b="1" i="1" u="sng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г.</a:t>
            </a:r>
            <a:r>
              <a:rPr lang="ru-RU" sz="1500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itchFamily="16" charset="0"/>
              </a:rPr>
              <a:t> </a:t>
            </a:r>
            <a:endParaRPr lang="ru-RU" altLang="ru-RU" sz="1500" b="1" i="1" dirty="0">
              <a:solidFill>
                <a:schemeClr val="accent5">
                  <a:lumMod val="75000"/>
                </a:schemeClr>
              </a:solidFill>
              <a:latin typeface="Arial Black" pitchFamily="34" charset="0"/>
              <a:cs typeface="Times New Roman" pitchFamily="16" charset="0"/>
            </a:endParaRPr>
          </a:p>
          <a:p>
            <a:pPr marL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500" b="1" i="1" dirty="0">
                <a:solidFill>
                  <a:schemeClr val="tx1"/>
                </a:solidFill>
                <a:latin typeface="Arial Black" pitchFamily="34" charset="0"/>
              </a:rPr>
              <a:t>Звание: </a:t>
            </a:r>
            <a:r>
              <a:rPr lang="ru-RU" altLang="ru-RU" sz="1500" b="1" i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нет</a:t>
            </a:r>
          </a:p>
          <a:p>
            <a:pPr marL="82296" lvl="0" algn="ctr"/>
            <a:r>
              <a:rPr lang="ru-RU" sz="1500" b="1" dirty="0">
                <a:solidFill>
                  <a:srgbClr val="FF0000"/>
                </a:solidFill>
                <a:latin typeface="Arial Black" pitchFamily="34" charset="0"/>
              </a:rPr>
              <a:t>Публичное представление собственного педагогического </a:t>
            </a:r>
            <a:r>
              <a:rPr lang="en-US" sz="1500" b="1" dirty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ru-RU" sz="1500" b="1" dirty="0">
                <a:solidFill>
                  <a:srgbClr val="FF0000"/>
                </a:solidFill>
                <a:latin typeface="Arial Black" pitchFamily="34" charset="0"/>
              </a:rPr>
              <a:t>опыта</a:t>
            </a:r>
            <a:r>
              <a:rPr lang="ru-RU" sz="1500" b="1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</a:p>
          <a:p>
            <a:pPr marL="82296" lvl="0" algn="ctr"/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1.  </a:t>
            </a:r>
            <a:r>
              <a:rPr lang="en-US" sz="1800" b="1" u="sng" dirty="0">
                <a:hlinkClick r:id="rId6"/>
              </a:rPr>
              <a:t>http</a:t>
            </a:r>
            <a:r>
              <a:rPr lang="ru-RU" sz="1800" b="1" u="sng" dirty="0">
                <a:hlinkClick r:id="rId6"/>
              </a:rPr>
              <a:t>://</a:t>
            </a:r>
            <a:r>
              <a:rPr lang="en-US" sz="1800" b="1" u="sng" dirty="0" err="1">
                <a:hlinkClick r:id="rId6"/>
              </a:rPr>
              <a:t>nsportal</a:t>
            </a:r>
            <a:r>
              <a:rPr lang="ru-RU" sz="1800" b="1" u="sng" dirty="0">
                <a:hlinkClick r:id="rId6"/>
              </a:rPr>
              <a:t>.</a:t>
            </a:r>
            <a:r>
              <a:rPr lang="en-US" sz="1800" b="1" u="sng" dirty="0" err="1">
                <a:hlinkClick r:id="rId6"/>
              </a:rPr>
              <a:t>ru</a:t>
            </a:r>
            <a:r>
              <a:rPr lang="ru-RU" sz="1800" b="1" u="sng" dirty="0">
                <a:hlinkClick r:id="rId6"/>
              </a:rPr>
              <a:t>/</a:t>
            </a:r>
            <a:r>
              <a:rPr lang="en-US" sz="1800" b="1" u="sng" dirty="0" err="1">
                <a:hlinkClick r:id="rId6"/>
              </a:rPr>
              <a:t>shkola</a:t>
            </a:r>
            <a:r>
              <a:rPr lang="ru-RU" sz="1800" b="1" u="sng" dirty="0">
                <a:hlinkClick r:id="rId6"/>
              </a:rPr>
              <a:t>/</a:t>
            </a:r>
            <a:r>
              <a:rPr lang="en-US" sz="1800" b="1" u="sng" dirty="0" err="1">
                <a:hlinkClick r:id="rId6"/>
              </a:rPr>
              <a:t>khimiya</a:t>
            </a:r>
            <a:r>
              <a:rPr lang="ru-RU" sz="1800" b="1" u="sng" dirty="0">
                <a:hlinkClick r:id="rId6"/>
              </a:rPr>
              <a:t>/</a:t>
            </a:r>
            <a:r>
              <a:rPr lang="en-US" sz="1800" b="1" u="sng" dirty="0">
                <a:hlinkClick r:id="rId6"/>
              </a:rPr>
              <a:t>library</a:t>
            </a:r>
            <a:r>
              <a:rPr lang="ru-RU" sz="1800" b="1" u="sng" dirty="0">
                <a:hlinkClick r:id="rId6"/>
              </a:rPr>
              <a:t>/2017/01/15/</a:t>
            </a:r>
            <a:r>
              <a:rPr lang="en-US" sz="1800" b="1" u="sng" dirty="0" err="1">
                <a:hlinkClick r:id="rId6"/>
              </a:rPr>
              <a:t>publichnoe</a:t>
            </a:r>
            <a:r>
              <a:rPr lang="ru-RU" sz="1800" b="1" u="sng" dirty="0">
                <a:hlinkClick r:id="rId6"/>
              </a:rPr>
              <a:t>-</a:t>
            </a:r>
            <a:r>
              <a:rPr lang="en-US" sz="1800" b="1" u="sng" dirty="0" err="1">
                <a:hlinkClick r:id="rId6"/>
              </a:rPr>
              <a:t>predstavlenie</a:t>
            </a:r>
            <a:r>
              <a:rPr lang="ru-RU" sz="1800" b="1" u="sng" dirty="0">
                <a:hlinkClick r:id="rId6"/>
              </a:rPr>
              <a:t>-</a:t>
            </a:r>
            <a:r>
              <a:rPr lang="en-US" sz="1800" b="1" u="sng" dirty="0" err="1">
                <a:hlinkClick r:id="rId6"/>
              </a:rPr>
              <a:t>sobstvennogo</a:t>
            </a:r>
            <a:r>
              <a:rPr lang="ru-RU" sz="1800" b="1" u="sng" dirty="0">
                <a:hlinkClick r:id="rId6"/>
              </a:rPr>
              <a:t>-</a:t>
            </a:r>
            <a:r>
              <a:rPr lang="en-US" sz="1800" b="1" u="sng" dirty="0" err="1">
                <a:hlinkClick r:id="rId6"/>
              </a:rPr>
              <a:t>innovatsionno</a:t>
            </a:r>
            <a:r>
              <a:rPr lang="en-US" sz="1500" b="1" u="sng" dirty="0" err="1">
                <a:hlinkClick r:id="rId6"/>
              </a:rPr>
              <a:t>go</a:t>
            </a:r>
            <a:r>
              <a:rPr lang="en-US" sz="1500" b="1" u="sng" dirty="0">
                <a:hlinkClick r:id="rId6"/>
              </a:rPr>
              <a:t> </a:t>
            </a:r>
            <a:r>
              <a:rPr lang="ru-RU" sz="1500" b="1" u="sng" dirty="0" smtClean="0"/>
              <a:t> </a:t>
            </a:r>
            <a:r>
              <a:rPr lang="ru-RU" sz="1400" dirty="0" smtClean="0">
                <a:latin typeface="Arial Black" pitchFamily="34" charset="0"/>
              </a:rPr>
              <a:t>рубрика  </a:t>
            </a:r>
            <a:r>
              <a:rPr lang="ru-RU" sz="1500" dirty="0" smtClean="0">
                <a:latin typeface="Arial Black" pitchFamily="34" charset="0"/>
              </a:rPr>
              <a:t>раздел </a:t>
            </a:r>
          </a:p>
          <a:p>
            <a:pPr marL="82296" lvl="0" algn="ctr"/>
            <a:r>
              <a:rPr lang="ru-RU" sz="1500" dirty="0" smtClean="0">
                <a:latin typeface="Arial Black" pitchFamily="34" charset="0"/>
              </a:rPr>
              <a:t>«Аттестационный материал»</a:t>
            </a:r>
          </a:p>
          <a:p>
            <a:pPr marL="82296" lvl="0"/>
            <a:r>
              <a:rPr lang="ru-RU" sz="1500" dirty="0" smtClean="0">
                <a:latin typeface="Arial Black" pitchFamily="34" charset="0"/>
              </a:rPr>
              <a:t>  2. </a:t>
            </a:r>
            <a:r>
              <a:rPr lang="en-US" sz="1800" b="1" dirty="0">
                <a:hlinkClick r:id="rId5"/>
              </a:rPr>
              <a:t>http://</a:t>
            </a:r>
            <a:r>
              <a:rPr lang="en-US" sz="1800" b="1" dirty="0" smtClean="0">
                <a:hlinkClick r:id="rId5"/>
              </a:rPr>
              <a:t>lambir1.edurm.ru/p8aa1.html</a:t>
            </a:r>
            <a:r>
              <a:rPr lang="ru-RU" sz="1800" b="1" dirty="0" smtClean="0"/>
              <a:t> в разделе методическая </a:t>
            </a:r>
            <a:r>
              <a:rPr lang="ru-RU" sz="1800" b="1" smtClean="0"/>
              <a:t>копилка.</a:t>
            </a:r>
            <a:endParaRPr lang="ru-RU" sz="1500" dirty="0" smtClean="0">
              <a:latin typeface="Arial Black" pitchFamily="34" charset="0"/>
            </a:endParaRPr>
          </a:p>
          <a:p>
            <a:r>
              <a:rPr lang="ru-RU" sz="1500" dirty="0" smtClean="0">
                <a:latin typeface="Arial Black" pitchFamily="34" charset="0"/>
              </a:rPr>
              <a:t> </a:t>
            </a:r>
            <a:r>
              <a:rPr lang="ru-RU" sz="1500" dirty="0">
                <a:latin typeface="Arial Black" pitchFamily="34" charset="0"/>
              </a:rPr>
              <a:t>сайт </a:t>
            </a:r>
            <a:r>
              <a:rPr lang="ru-RU" sz="1500" b="1" u="sng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>http://nsportal.ru/gromova-olga-ilinichna</a:t>
            </a:r>
            <a:endParaRPr lang="ru-RU" sz="15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800" dirty="0"/>
          </a:p>
        </p:txBody>
      </p:sp>
      <p:pic>
        <p:nvPicPr>
          <p:cNvPr id="8" name="Picture 4" descr="SAM_135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779"/>
            <a:ext cx="2592387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13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6632"/>
            <a:ext cx="7818072" cy="6131768"/>
          </a:xfrm>
        </p:spPr>
        <p:txBody>
          <a:bodyPr>
            <a:normAutofit/>
          </a:bodyPr>
          <a:lstStyle/>
          <a:p>
            <a:pPr algn="ctr"/>
            <a:r>
              <a:rPr lang="ru-RU" sz="1200" dirty="0" smtClean="0">
                <a:latin typeface="Arial Black" pitchFamily="34" charset="0"/>
              </a:rPr>
              <a:t> Учащиеся  Громовой О.И. – победители </a:t>
            </a:r>
            <a:r>
              <a:rPr lang="ru-RU" sz="1200" dirty="0">
                <a:latin typeface="Arial Black" pitchFamily="34" charset="0"/>
              </a:rPr>
              <a:t>и </a:t>
            </a:r>
            <a:r>
              <a:rPr lang="ru-RU" sz="1200" dirty="0" smtClean="0">
                <a:latin typeface="Arial Black" pitchFamily="34" charset="0"/>
              </a:rPr>
              <a:t>призеры   Республиканского Слёта юных исследователей «Опыт. Поиск. Успех», заочных олимпиад и  викторин</a:t>
            </a:r>
            <a:r>
              <a:rPr lang="ru-RU" sz="1200" b="1" dirty="0" smtClean="0">
                <a:latin typeface="Arial Black" pitchFamily="34" charset="0"/>
              </a:rPr>
              <a:t> </a:t>
            </a:r>
            <a:endParaRPr lang="ru-RU" sz="1200" b="1" dirty="0">
              <a:latin typeface="Arial Black" pitchFamily="34" charset="0"/>
            </a:endParaRPr>
          </a:p>
          <a:p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504934"/>
              </p:ext>
            </p:extLst>
          </p:nvPr>
        </p:nvGraphicFramePr>
        <p:xfrm>
          <a:off x="1043607" y="-1971599"/>
          <a:ext cx="848021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175"/>
                <a:gridCol w="86598"/>
                <a:gridCol w="315624"/>
                <a:gridCol w="315624"/>
              </a:tblGrid>
              <a:tr h="48005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8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30599" marR="30599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599" marR="30599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bg2"/>
                    </a:solidFill>
                  </a:tcPr>
                </a:tc>
              </a:tr>
              <a:tr h="48005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8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30599" marR="30599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8005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8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30599" marR="30599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8005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8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30599" marR="30599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8005"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8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30599" marR="30599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80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8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30599" marR="30599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599" marR="30599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622969"/>
              </p:ext>
            </p:extLst>
          </p:nvPr>
        </p:nvGraphicFramePr>
        <p:xfrm>
          <a:off x="2771800" y="2132856"/>
          <a:ext cx="4032448" cy="4281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0625"/>
                <a:gridCol w="1625310"/>
                <a:gridCol w="1746513"/>
              </a:tblGrid>
              <a:tr h="643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  <a:endParaRPr lang="ru-RU" sz="14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750" marR="5475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en-US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</a:t>
                      </a: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Республиканский Слёт юных исследователей «Опыт. Поиск. Успех»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4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750" marR="5475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Победители (команда 8-10 класс)</a:t>
                      </a:r>
                      <a:endParaRPr lang="ru-RU" sz="14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54750" marR="5475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86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2016</a:t>
                      </a:r>
                      <a:endParaRPr lang="ru-RU" sz="14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750" marR="5475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II</a:t>
                      </a: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Республиканский Слёт юных исследователей «Опыт. Поиск. Успех»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14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750" marR="5475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3" action="ppaction://hlinkfile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 2-е место (команда 8-10 класс </a:t>
                      </a:r>
                      <a:endParaRPr lang="ru-RU" sz="14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54750" marR="5475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08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 Black" pitchFamily="34" charset="0"/>
              </a:rPr>
              <a:t> Учащиеся  </a:t>
            </a:r>
            <a:r>
              <a:rPr lang="ru-RU" sz="1600" dirty="0">
                <a:latin typeface="Arial Black" pitchFamily="34" charset="0"/>
              </a:rPr>
              <a:t>Громовой О.И. – победители и призеры   Республиканского Слёта юных исследователей «Опыт. Поиск. Успех», заочных олимпиад и  викторин</a:t>
            </a:r>
            <a:r>
              <a:rPr lang="ru-RU" sz="1600" b="1" dirty="0">
                <a:latin typeface="Arial Black" pitchFamily="34" charset="0"/>
              </a:rPr>
              <a:t> </a:t>
            </a:r>
            <a:br>
              <a:rPr lang="ru-RU" sz="1600" b="1" dirty="0">
                <a:latin typeface="Arial Black" pitchFamily="34" charset="0"/>
              </a:rPr>
            </a:b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203052"/>
              </p:ext>
            </p:extLst>
          </p:nvPr>
        </p:nvGraphicFramePr>
        <p:xfrm>
          <a:off x="1475656" y="1052737"/>
          <a:ext cx="7128792" cy="58721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9765"/>
                <a:gridCol w="2754912"/>
                <a:gridCol w="3254115"/>
              </a:tblGrid>
              <a:tr h="936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</a:t>
                      </a:r>
                      <a:endParaRPr lang="ru-RU" sz="9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Российская Олимпиада «Юные таланты»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9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Призёры </a:t>
                      </a:r>
                      <a:r>
                        <a:rPr lang="ru-RU" sz="900" kern="5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Всероссийская</a:t>
                      </a:r>
                      <a:r>
                        <a:rPr lang="ru-RU" sz="900" kern="5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олимпиада-очный тур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)</a:t>
                      </a: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1.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Умярова</a:t>
                      </a:r>
                      <a:r>
                        <a:rPr lang="ru-RU" sz="900" kern="5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 И</a:t>
                      </a:r>
                      <a:r>
                        <a:rPr lang="ru-RU" sz="900" kern="5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.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3" action="ppaction://hlinkfile"/>
                        </a:rPr>
                        <a:t>2.Морозова Т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3.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Янгляева</a:t>
                      </a:r>
                      <a:r>
                        <a:rPr lang="ru-RU" sz="900" kern="5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 Д</a:t>
                      </a:r>
                      <a:endParaRPr lang="ru-RU" sz="900" kern="50" baseline="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2013-2014</a:t>
                      </a:r>
                      <a:endParaRPr lang="ru-RU" sz="9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en-US" sz="900" kern="5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 </a:t>
                      </a:r>
                      <a:r>
                        <a:rPr lang="en-US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</a:t>
                      </a:r>
                      <a:r>
                        <a:rPr lang="ru-RU" sz="900" kern="5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МГУ </a:t>
                      </a:r>
                      <a:r>
                        <a:rPr kumimoji="0" lang="en-US" sz="9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IX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 Открытая олимпиада   </a:t>
                      </a:r>
                      <a:r>
                        <a:rPr kumimoji="0" lang="ru-RU" sz="900" kern="1200" dirty="0" err="1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похими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2.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Российская олимпиада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Олимпиада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«Юные таланты»</a:t>
                      </a: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2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Призёры (очный тур)</a:t>
                      </a: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1.Бикмурзина Лиана 11кл.-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5" action="ppaction://hlinkfile"/>
                        </a:rPr>
                        <a:t>Диплом 2 степени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1.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Бикмурзина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Лиана 11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кл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-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6" action="ppaction://hlinkfile"/>
                        </a:rPr>
                        <a:t>Диплом 2 степени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Багапов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Ариф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,</a:t>
                      </a:r>
                      <a:r>
                        <a:rPr lang="ru-RU" sz="900" kern="5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9 </a:t>
                      </a:r>
                      <a:r>
                        <a:rPr lang="ru-RU" sz="900" kern="50" baseline="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кл</a:t>
                      </a:r>
                      <a:r>
                        <a:rPr lang="ru-RU" sz="900" kern="5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-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7" action="ppaction://hlinkfile"/>
                        </a:rPr>
                        <a:t>Диплом 2 степени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Маргарян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Айкануш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, 9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кл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-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8" action="ppaction://hlinkfile"/>
                        </a:rPr>
                        <a:t>Диплом 2 степени</a:t>
                      </a:r>
                      <a:endParaRPr lang="ru-RU" sz="9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28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2014-2015</a:t>
                      </a:r>
                      <a:endParaRPr lang="ru-RU" sz="9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1.МГПИ. II Открытая олимпиада школьников </a:t>
                      </a: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2. Международный проект «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Видеоуроки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», «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Инфоурок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»</a:t>
                      </a:r>
                      <a:endParaRPr lang="ru-RU" sz="9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en-US" sz="900" kern="5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Победитель</a:t>
                      </a:r>
                      <a:r>
                        <a:rPr lang="ru-RU" sz="900" kern="5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и призёр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  (Республиканская)</a:t>
                      </a: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1.Багапов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Ариф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, 10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кл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.-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9" action="ppaction://hlinkfile"/>
                        </a:rPr>
                        <a:t>Победитель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(заочный тур)</a:t>
                      </a: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2.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Багапов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Ариф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, 10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кл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-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10" action="ppaction://hlinkfile"/>
                        </a:rPr>
                        <a:t>Призёр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(очный тур)</a:t>
                      </a:r>
                    </a:p>
                    <a:p>
                      <a:pPr marL="0" indent="0" algn="ctr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Победитель и призёр(Международная-заочная)</a:t>
                      </a: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1.Багапов А, 10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кл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-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11" action="ppaction://hlinkfile"/>
                        </a:rPr>
                        <a:t>Диплом 3 степени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2.Маргарян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Айкануш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, 10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кл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-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12" action="ppaction://hlinkfile"/>
                        </a:rPr>
                        <a:t>Диплом 1 степени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13" action="ppaction://hlinkfile"/>
                        </a:rPr>
                        <a:t>Диплом I-й степени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Даньшин Дмитрий </a:t>
                      </a: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14" action="ppaction://hlinkfile"/>
                        </a:rPr>
                        <a:t>Диплом I-й степени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Илькаева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Муслима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15" action="ppaction://hlinkfile"/>
                        </a:rPr>
                        <a:t>Диплом I-й степени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Уморина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Юлия  </a:t>
                      </a: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  <a:hlinkClick r:id="rId16" action="ppaction://hlinkfile"/>
                        </a:rPr>
                        <a:t>Диплом I-й степени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Кадеркаева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Зульфия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</a:t>
                      </a: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endParaRPr lang="ru-RU" sz="9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70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 Black" pitchFamily="34" charset="0"/>
              </a:rPr>
              <a:t>Учащиеся  </a:t>
            </a:r>
            <a:r>
              <a:rPr lang="ru-RU" sz="1600" dirty="0">
                <a:latin typeface="Arial Black" pitchFamily="34" charset="0"/>
              </a:rPr>
              <a:t>Громовой О.И. – победители и призеры   Республиканского Слёта юных исследователей «Опыт. Поиск. Успех», заочных олимпиад и  викторин</a:t>
            </a:r>
            <a:r>
              <a:rPr lang="ru-RU" sz="1600" b="1" dirty="0">
                <a:latin typeface="Arial Black" pitchFamily="34" charset="0"/>
              </a:rPr>
              <a:t> </a:t>
            </a:r>
            <a:br>
              <a:rPr lang="ru-RU" sz="1600" b="1" dirty="0">
                <a:latin typeface="Arial Black" pitchFamily="34" charset="0"/>
              </a:rPr>
            </a:b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505503"/>
              </p:ext>
            </p:extLst>
          </p:nvPr>
        </p:nvGraphicFramePr>
        <p:xfrm>
          <a:off x="1475656" y="1052737"/>
          <a:ext cx="7128792" cy="59154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9765"/>
                <a:gridCol w="2754912"/>
                <a:gridCol w="3254115"/>
              </a:tblGrid>
              <a:tr h="936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Олимпиады</a:t>
                      </a:r>
                      <a:endParaRPr lang="ru-RU" sz="9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</a:p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Результат</a:t>
                      </a:r>
                      <a:endParaRPr lang="ru-RU" sz="900" kern="50" baseline="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2015-2016</a:t>
                      </a:r>
                      <a:endParaRPr lang="ru-RU" sz="9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 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  <a:p>
                      <a:pPr marL="285750" indent="-28575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AutoNum type="romanUcPeriod"/>
                      </a:pPr>
                      <a:r>
                        <a:rPr lang="ru-RU" sz="900" kern="5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Республиканские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1.МГПИ. III Открытая олимпиада школьников </a:t>
                      </a: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en-US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II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.Всероссийские</a:t>
                      </a:r>
                      <a:endParaRPr lang="en-US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Times New Roman" pitchFamily="18" charset="0"/>
                          <a:hlinkClick r:id="rId2" action="ppaction://hlinkfile"/>
                        </a:rPr>
                        <a:t>Пермская олимпиада  по химии «Юные таланты» Первый итоговый тур (заочный).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en-US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III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Блиц-турнир Законы Микромира» проекта «Новый урок»</a:t>
                      </a: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12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Победители и призёры(Международная-заочная)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kern="1200" dirty="0" smtClean="0">
                        <a:solidFill>
                          <a:schemeClr val="dk1"/>
                        </a:solidFill>
                        <a:effectLst/>
                        <a:latin typeface="Arial Black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Times New Roman" pitchFamily="18" charset="0"/>
                        </a:rPr>
                        <a:t>1. Диплом </a:t>
                      </a:r>
                      <a:r>
                        <a:rPr kumimoji="0" lang="en-US" sz="9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Times New Roman" pitchFamily="18" charset="0"/>
                        </a:rPr>
                        <a:t>-й степени- </a:t>
                      </a:r>
                      <a:r>
                        <a:rPr kumimoji="0" lang="ru-RU" sz="900" kern="1200" dirty="0" err="1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Times New Roman" pitchFamily="18" charset="0"/>
                        </a:rPr>
                        <a:t>Багапов</a:t>
                      </a: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 Black" pitchFamily="34" charset="0"/>
                          <a:ea typeface="+mn-ea"/>
                          <a:cs typeface="Times New Roman" pitchFamily="18" charset="0"/>
                        </a:rPr>
                        <a:t> Ариф-10 класс –заочный тур (Грамоты нет)</a:t>
                      </a:r>
                      <a:endParaRPr lang="ru-RU" sz="900" dirty="0" smtClean="0"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  <a:p>
                      <a:pPr algn="l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1.Катикова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Камила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- Диплом II -й степени,</a:t>
                      </a:r>
                    </a:p>
                    <a:p>
                      <a:pPr algn="l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2.Шакирзянова Ольга- Диплом II -й степени</a:t>
                      </a:r>
                    </a:p>
                    <a:p>
                      <a:pPr algn="l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3.Уморина Юлия- Диплом II -й степени</a:t>
                      </a:r>
                    </a:p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spcBef>
                          <a:spcPts val="140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Кудашкина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 Анна -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  <a:hlinkClick r:id="rId3" action="ppaction://hlinkfile"/>
                        </a:rPr>
                        <a:t>Диплом I -й степени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  <a:p>
                      <a:pPr marL="0" indent="0" algn="l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2.Уморина Юлия-Диплом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  <a:hlinkClick r:id="rId4" action="ppaction://hlinkfile"/>
                        </a:rPr>
                        <a:t>I-й степени</a:t>
                      </a:r>
                      <a:endParaRPr lang="ru-RU" sz="9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28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9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3.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Багапов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/>
                        </a:rPr>
                        <a:t>Ариф</a:t>
                      </a:r>
                      <a:r>
                        <a:rPr lang="ru-RU" sz="900" kern="5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Диплом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</a:rPr>
                        <a:t> - </a:t>
                      </a:r>
                      <a:r>
                        <a:rPr lang="ru-RU" sz="900" kern="5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Arial Unicode MS"/>
                          <a:cs typeface="Times New Roman" pitchFamily="18" charset="0"/>
                          <a:hlinkClick r:id="rId5" action="ppaction://hlinkfile"/>
                        </a:rPr>
                        <a:t>II -й степени</a:t>
                      </a:r>
                      <a:endParaRPr lang="ru-RU" sz="900" kern="5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 pitchFamily="18" charset="0"/>
                      </a:endParaRPr>
                    </a:p>
                    <a:p>
                      <a:pPr marL="0" indent="0" algn="just"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endParaRPr lang="ru-RU" sz="900" kern="5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6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>
                <a:effectLst/>
                <a:latin typeface="Arial Black" pitchFamily="34" charset="0"/>
              </a:rPr>
              <a:t>8. Наличие публикаций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7458032" cy="526767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marL="82296" lvl="0" indent="0">
              <a:buNone/>
            </a:pPr>
            <a:r>
              <a:rPr lang="ru-RU" sz="1600" u="sng" dirty="0" smtClean="0">
                <a:latin typeface="Arial Black" pitchFamily="34" charset="0"/>
                <a:hlinkClick r:id="rId2"/>
              </a:rPr>
              <a:t>1. http</a:t>
            </a:r>
            <a:r>
              <a:rPr lang="ru-RU" sz="1600" u="sng" dirty="0">
                <a:latin typeface="Arial Black" pitchFamily="34" charset="0"/>
                <a:hlinkClick r:id="rId2"/>
              </a:rPr>
              <a:t>://lambir1.edurm.ru/</a:t>
            </a:r>
            <a:r>
              <a:rPr lang="ru-RU" sz="1600" dirty="0">
                <a:latin typeface="Arial Black" pitchFamily="34" charset="0"/>
              </a:rPr>
              <a:t>  - сайт МОУ «</a:t>
            </a:r>
            <a:r>
              <a:rPr lang="ru-RU" sz="1600" dirty="0" err="1">
                <a:latin typeface="Arial Black" pitchFamily="34" charset="0"/>
              </a:rPr>
              <a:t>Лямбирская</a:t>
            </a:r>
            <a:r>
              <a:rPr lang="ru-RU" sz="1600" dirty="0">
                <a:latin typeface="Arial Black" pitchFamily="34" charset="0"/>
              </a:rPr>
              <a:t> СОШ №</a:t>
            </a:r>
            <a:r>
              <a:rPr lang="ru-RU" sz="1600" dirty="0" smtClean="0">
                <a:latin typeface="Arial Black" pitchFamily="34" charset="0"/>
              </a:rPr>
              <a:t>1»</a:t>
            </a:r>
          </a:p>
          <a:p>
            <a:pPr marL="82296" lvl="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Arial Black" pitchFamily="34" charset="0"/>
              </a:rPr>
              <a:t>Публичное </a:t>
            </a:r>
            <a:r>
              <a:rPr lang="ru-RU" sz="1600" b="1" dirty="0">
                <a:solidFill>
                  <a:srgbClr val="FF0000"/>
                </a:solidFill>
                <a:latin typeface="Arial Black" pitchFamily="34" charset="0"/>
              </a:rPr>
              <a:t>представление собственного педагогического </a:t>
            </a:r>
            <a:r>
              <a:rPr lang="en-US" sz="1600" b="1" dirty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ru-RU" sz="1600" b="1" dirty="0" smtClean="0">
                <a:solidFill>
                  <a:srgbClr val="FF0000"/>
                </a:solidFill>
                <a:latin typeface="Arial Black" pitchFamily="34" charset="0"/>
              </a:rPr>
              <a:t>опыта. </a:t>
            </a:r>
          </a:p>
          <a:p>
            <a:pPr marL="82296" indent="0">
              <a:buNone/>
            </a:pPr>
            <a:r>
              <a:rPr lang="ru-RU" sz="2200" b="1" dirty="0">
                <a:latin typeface="Arial Black" pitchFamily="34" charset="0"/>
              </a:rPr>
              <a:t> </a:t>
            </a:r>
            <a:r>
              <a:rPr lang="ru-RU" sz="2200" b="1" dirty="0" smtClean="0">
                <a:latin typeface="Arial Black" pitchFamily="34" charset="0"/>
              </a:rPr>
              <a:t>  2. </a:t>
            </a:r>
            <a:r>
              <a:rPr lang="ru-RU" sz="2200" b="1" u="sng" dirty="0">
                <a:hlinkClick r:id="rId3"/>
              </a:rPr>
              <a:t>Опорный конспект "Теория строения органических соединений А.М. </a:t>
            </a:r>
            <a:r>
              <a:rPr lang="ru-RU" sz="2200" b="1" u="sng" dirty="0" smtClean="0">
                <a:hlinkClick r:id="rId3"/>
              </a:rPr>
              <a:t>Бутлерова«</a:t>
            </a:r>
            <a:endParaRPr lang="ru-RU" sz="2200" b="1" u="sng" dirty="0" smtClean="0"/>
          </a:p>
          <a:p>
            <a:pPr marL="82296" indent="0">
              <a:buNone/>
            </a:pPr>
            <a:r>
              <a:rPr lang="ru-RU" sz="2200" b="1" u="sng" dirty="0" smtClean="0">
                <a:hlinkClick r:id="rId4"/>
              </a:rPr>
              <a:t>3.Программа </a:t>
            </a:r>
            <a:r>
              <a:rPr lang="ru-RU" sz="2200" b="1" u="sng" dirty="0">
                <a:hlinkClick r:id="rId4"/>
              </a:rPr>
              <a:t>работы с одарёнными </a:t>
            </a:r>
            <a:r>
              <a:rPr lang="ru-RU" sz="2200" b="1" u="sng" dirty="0" smtClean="0">
                <a:hlinkClick r:id="rId4"/>
              </a:rPr>
              <a:t>детьми</a:t>
            </a:r>
            <a:endParaRPr lang="ru-RU" sz="2200" b="1" u="sng" dirty="0" smtClean="0"/>
          </a:p>
          <a:p>
            <a:pPr marL="82296" indent="0">
              <a:buNone/>
            </a:pPr>
            <a:r>
              <a:rPr lang="ru-RU" sz="2200" b="1" u="sng" dirty="0" smtClean="0"/>
              <a:t>4.</a:t>
            </a:r>
            <a:r>
              <a:rPr lang="ru-RU" sz="2200" b="1" u="sng" dirty="0">
                <a:hlinkClick r:id="rId5"/>
              </a:rPr>
              <a:t> Водородный показатель-решение задач</a:t>
            </a:r>
            <a:endParaRPr lang="ru-RU" sz="2200" b="1" dirty="0"/>
          </a:p>
          <a:p>
            <a:pPr marL="82296" indent="0">
              <a:buNone/>
            </a:pPr>
            <a:r>
              <a:rPr lang="ru-RU" sz="2200" b="1" dirty="0" smtClean="0"/>
              <a:t>5.</a:t>
            </a:r>
            <a:r>
              <a:rPr lang="ru-RU" sz="2200" b="1" u="sng" dirty="0">
                <a:hlinkClick r:id="rId6"/>
              </a:rPr>
              <a:t> Газовые законы</a:t>
            </a:r>
            <a:endParaRPr lang="ru-RU" sz="2200" b="1" dirty="0"/>
          </a:p>
          <a:p>
            <a:pPr marL="82296" indent="0">
              <a:buNone/>
            </a:pPr>
            <a:r>
              <a:rPr lang="ru-RU" sz="2200" b="1" dirty="0" smtClean="0"/>
              <a:t>6.</a:t>
            </a:r>
            <a:r>
              <a:rPr lang="ru-RU" sz="2200" b="1" u="sng" dirty="0">
                <a:hlinkClick r:id="rId7"/>
              </a:rPr>
              <a:t> Гидролиз солей</a:t>
            </a:r>
            <a:endParaRPr lang="ru-RU" sz="2200" b="1" dirty="0"/>
          </a:p>
          <a:p>
            <a:pPr marL="82296" indent="0">
              <a:buNone/>
            </a:pPr>
            <a:r>
              <a:rPr lang="ru-RU" sz="2200" b="1" dirty="0" smtClean="0"/>
              <a:t>7.</a:t>
            </a:r>
            <a:r>
              <a:rPr lang="ru-RU" sz="2200" b="1" u="sng" dirty="0">
                <a:hlinkClick r:id="rId8"/>
              </a:rPr>
              <a:t> Задачи на вывод формул</a:t>
            </a:r>
            <a:endParaRPr lang="ru-RU" sz="2200" b="1" dirty="0"/>
          </a:p>
          <a:p>
            <a:pPr marL="82296" indent="0">
              <a:buNone/>
            </a:pPr>
            <a:r>
              <a:rPr lang="ru-RU" sz="2200" b="1" dirty="0" smtClean="0"/>
              <a:t>8.</a:t>
            </a:r>
            <a:r>
              <a:rPr lang="ru-RU" sz="2200" b="1" u="sng" dirty="0">
                <a:hlinkClick r:id="rId9"/>
              </a:rPr>
              <a:t> Использование национально-регионального компонента в обучении химии на элективных курсах.</a:t>
            </a:r>
            <a:endParaRPr lang="ru-RU" sz="2200" b="1" dirty="0"/>
          </a:p>
          <a:p>
            <a:pPr marL="82296" indent="0">
              <a:buNone/>
            </a:pPr>
            <a:r>
              <a:rPr lang="ru-RU" sz="2200" b="1" dirty="0" smtClean="0"/>
              <a:t>9.</a:t>
            </a:r>
            <a:r>
              <a:rPr lang="ru-RU" sz="2200" b="1" u="sng" dirty="0">
                <a:hlinkClick r:id="rId10"/>
              </a:rPr>
              <a:t> Консервный завод (Саранск</a:t>
            </a:r>
            <a:r>
              <a:rPr lang="ru-RU" sz="2200" b="1" u="sng" dirty="0" smtClean="0">
                <a:hlinkClick r:id="rId10"/>
              </a:rPr>
              <a:t>)</a:t>
            </a:r>
            <a:r>
              <a:rPr lang="ru-RU" sz="2200" b="1" u="sng" dirty="0" smtClean="0"/>
              <a:t>-презентация</a:t>
            </a:r>
            <a:endParaRPr lang="ru-RU" sz="2200" b="1" dirty="0"/>
          </a:p>
          <a:p>
            <a:pPr marL="82296" indent="0">
              <a:buNone/>
            </a:pPr>
            <a:r>
              <a:rPr lang="ru-RU" sz="2200" b="1" dirty="0" smtClean="0"/>
              <a:t>10.</a:t>
            </a:r>
            <a:r>
              <a:rPr lang="ru-RU" sz="2200" b="1" u="sng" dirty="0">
                <a:hlinkClick r:id="rId11"/>
              </a:rPr>
              <a:t> </a:t>
            </a:r>
            <a:r>
              <a:rPr lang="ru-RU" sz="2200" b="1" u="sng" dirty="0" err="1">
                <a:hlinkClick r:id="rId11"/>
              </a:rPr>
              <a:t>Контрольно</a:t>
            </a:r>
            <a:r>
              <a:rPr lang="ru-RU" sz="2200" b="1" u="sng" dirty="0">
                <a:hlinkClick r:id="rId11"/>
              </a:rPr>
              <a:t> измерительный материал 11 </a:t>
            </a:r>
            <a:r>
              <a:rPr lang="ru-RU" sz="2200" b="1" u="sng" dirty="0" smtClean="0">
                <a:hlinkClick r:id="rId11"/>
              </a:rPr>
              <a:t>класс</a:t>
            </a:r>
            <a:endParaRPr lang="ru-RU" sz="2200" b="1" u="sng" dirty="0" smtClean="0"/>
          </a:p>
          <a:p>
            <a:pPr marL="82296" indent="0">
              <a:buNone/>
            </a:pPr>
            <a:r>
              <a:rPr lang="ru-RU" sz="2200" b="1" u="sng" dirty="0" smtClean="0"/>
              <a:t>11. </a:t>
            </a:r>
            <a:r>
              <a:rPr lang="ru-RU" sz="2200" b="1" u="sng" dirty="0" smtClean="0">
                <a:hlinkClick r:id="rId12" action="ppaction://hlinkfile"/>
              </a:rPr>
              <a:t>Решение задач на растворы </a:t>
            </a:r>
            <a:r>
              <a:rPr lang="ru-RU" sz="2200" b="1" u="sng" dirty="0" smtClean="0"/>
              <a:t>–публикация в журнале Народное образование РМ</a:t>
            </a:r>
          </a:p>
          <a:p>
            <a:pPr marL="82296" indent="0">
              <a:buNone/>
            </a:pPr>
            <a:r>
              <a:rPr lang="ru-RU" sz="2200" b="1" u="sng" dirty="0" smtClean="0">
                <a:hlinkClick r:id="rId13" action="ppaction://hlinkfile"/>
              </a:rPr>
              <a:t>12.Решение задач на вывод химических формул- </a:t>
            </a:r>
            <a:r>
              <a:rPr lang="ru-RU" sz="2200" b="1" u="sng" dirty="0" smtClean="0"/>
              <a:t>муниципальный уровень</a:t>
            </a:r>
          </a:p>
          <a:p>
            <a:pPr marL="82296" indent="0">
              <a:buNone/>
            </a:pPr>
            <a:r>
              <a:rPr lang="ru-RU" sz="2200" b="1" u="sng" dirty="0" smtClean="0"/>
              <a:t>Ещё много разнообразного материала размещено на личном сайте  по адресу:</a:t>
            </a:r>
            <a:endParaRPr lang="ru-RU" sz="2200" b="1" dirty="0"/>
          </a:p>
          <a:p>
            <a:r>
              <a:rPr lang="en-US" sz="2400" u="sng" dirty="0" smtClean="0">
                <a:latin typeface="Arial Black" pitchFamily="34" charset="0"/>
                <a:hlinkClick r:id="rId14"/>
              </a:rPr>
              <a:t>http</a:t>
            </a:r>
            <a:r>
              <a:rPr lang="en-US" sz="2400" u="sng" dirty="0">
                <a:latin typeface="Arial Black" pitchFamily="34" charset="0"/>
                <a:hlinkClick r:id="rId14"/>
              </a:rPr>
              <a:t>://</a:t>
            </a:r>
            <a:r>
              <a:rPr lang="en-US" sz="2400" u="sng" dirty="0" smtClean="0">
                <a:latin typeface="Arial Black" pitchFamily="34" charset="0"/>
                <a:hlinkClick r:id="rId14"/>
              </a:rPr>
              <a:t>nsportal.ru/gromova-olga-ilinichna</a:t>
            </a:r>
            <a:endParaRPr lang="ru-RU" sz="2400" u="sng" dirty="0" smtClean="0">
              <a:latin typeface="Arial Black" pitchFamily="34" charset="0"/>
            </a:endParaRPr>
          </a:p>
          <a:p>
            <a:r>
              <a:rPr lang="en-US" sz="2400" dirty="0">
                <a:latin typeface="Arial Black" pitchFamily="34" charset="0"/>
                <a:hlinkClick r:id="rId15"/>
              </a:rPr>
              <a:t>http://www.proshkolu.ru/user/olygrom</a:t>
            </a:r>
            <a:r>
              <a:rPr lang="en-US" sz="2400" dirty="0">
                <a:latin typeface="Arial Black" pitchFamily="34" charset="0"/>
              </a:rPr>
              <a:t>/</a:t>
            </a:r>
            <a:endParaRPr lang="ru-RU" sz="2400" dirty="0">
              <a:latin typeface="Arial Black" pitchFamily="34" charset="0"/>
            </a:endParaRPr>
          </a:p>
          <a:p>
            <a:endParaRPr lang="ru-RU" sz="2200" b="1" dirty="0"/>
          </a:p>
          <a:p>
            <a:pPr marL="82296" indent="0">
              <a:buNone/>
            </a:pPr>
            <a:endParaRPr lang="ru-RU" sz="1600" dirty="0"/>
          </a:p>
          <a:p>
            <a:pPr marL="82296" lvl="0" indent="0">
              <a:buNone/>
            </a:pPr>
            <a:r>
              <a:rPr lang="ru-RU" sz="1600" dirty="0" smtClean="0">
                <a:latin typeface="Arial Black" pitchFamily="34" charset="0"/>
              </a:rPr>
              <a:t> </a:t>
            </a:r>
            <a:endParaRPr lang="ru-RU" sz="1600" dirty="0"/>
          </a:p>
          <a:p>
            <a:pPr marL="82296" lvl="0" indent="0">
              <a:buNone/>
            </a:pPr>
            <a:endParaRPr lang="ru-RU" sz="1600" dirty="0"/>
          </a:p>
          <a:p>
            <a:pPr marL="82296" lvl="0" indent="0">
              <a:buNone/>
            </a:pPr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4850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en-US" sz="1600" b="1" dirty="0" smtClean="0">
                <a:effectLst/>
                <a:latin typeface="Arial Black" pitchFamily="34" charset="0"/>
              </a:rPr>
              <a:t>9</a:t>
            </a:r>
            <a:r>
              <a:rPr lang="ru-RU" sz="1600" b="1" dirty="0" smtClean="0">
                <a:effectLst/>
                <a:latin typeface="Arial Black" pitchFamily="34" charset="0"/>
              </a:rPr>
              <a:t>. Наличие </a:t>
            </a:r>
            <a:r>
              <a:rPr lang="ru-RU" sz="1600" b="1" dirty="0">
                <a:effectLst/>
                <a:latin typeface="Arial Black" pitchFamily="34" charset="0"/>
              </a:rPr>
              <a:t>авторских программ, методических пособий, методических рекомендаций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600" dirty="0" smtClean="0">
                <a:latin typeface="Arial Black" pitchFamily="34" charset="0"/>
              </a:rPr>
              <a:t>Громова О.И. </a:t>
            </a:r>
            <a:r>
              <a:rPr lang="ru-RU" sz="1600" dirty="0">
                <a:latin typeface="Arial Black" pitchFamily="34" charset="0"/>
              </a:rPr>
              <a:t>является автором </a:t>
            </a:r>
            <a:r>
              <a:rPr lang="ru-RU" sz="1600" dirty="0" smtClean="0">
                <a:latin typeface="Arial Black" pitchFamily="34" charset="0"/>
              </a:rPr>
              <a:t>методической разработки «Решение задач С-5 на ЕГЭ по химии»,</a:t>
            </a:r>
            <a:r>
              <a:rPr lang="ru-RU" sz="1600" b="1" dirty="0" smtClean="0">
                <a:latin typeface="Arial Black" pitchFamily="34" charset="0"/>
              </a:rPr>
              <a:t> </a:t>
            </a:r>
            <a:r>
              <a:rPr lang="ru-RU" sz="1600" dirty="0">
                <a:latin typeface="Arial Black" pitchFamily="34" charset="0"/>
              </a:rPr>
              <a:t>составленная на основе </a:t>
            </a:r>
            <a:r>
              <a:rPr lang="ru-RU" sz="1600" dirty="0" smtClean="0">
                <a:latin typeface="Arial Black" pitchFamily="34" charset="0"/>
              </a:rPr>
              <a:t>материалов ЕГЭ разных лет </a:t>
            </a:r>
            <a:endParaRPr lang="ru-RU" sz="1600" dirty="0">
              <a:latin typeface="Arial Black" pitchFamily="34" charset="0"/>
            </a:endParaRPr>
          </a:p>
          <a:p>
            <a:pPr marL="82296" indent="0">
              <a:buNone/>
            </a:pPr>
            <a:r>
              <a:rPr lang="ru-RU" sz="1600" dirty="0" smtClean="0">
                <a:latin typeface="Arial Black" pitchFamily="34" charset="0"/>
                <a:hlinkClick r:id="rId2" action="ppaction://hlinkfile"/>
              </a:rPr>
              <a:t>Данная разработка прошла экспертизу  и рекомендована районным экспертным советом при МКУ «ЦИМО МОУ» </a:t>
            </a:r>
            <a:r>
              <a:rPr lang="ru-RU" sz="1600" dirty="0" err="1" smtClean="0">
                <a:latin typeface="Arial Black" pitchFamily="34" charset="0"/>
                <a:hlinkClick r:id="rId2" action="ppaction://hlinkfile"/>
              </a:rPr>
              <a:t>Лямбирского</a:t>
            </a:r>
            <a:r>
              <a:rPr lang="ru-RU" sz="1600" dirty="0" smtClean="0">
                <a:latin typeface="Arial Black" pitchFamily="34" charset="0"/>
                <a:hlinkClick r:id="rId2" action="ppaction://hlinkfile"/>
              </a:rPr>
              <a:t> муниципального района </a:t>
            </a:r>
            <a:r>
              <a:rPr lang="ru-RU" sz="1600" dirty="0">
                <a:latin typeface="Arial Black" pitchFamily="34" charset="0"/>
              </a:rPr>
              <a:t>к использованию на муниципальном уровне</a:t>
            </a:r>
            <a:r>
              <a:rPr lang="ru-RU" sz="1600" dirty="0" smtClean="0">
                <a:latin typeface="Arial Black" pitchFamily="34" charset="0"/>
              </a:rPr>
              <a:t>.</a:t>
            </a:r>
          </a:p>
          <a:p>
            <a:r>
              <a:rPr lang="ru-RU" sz="1600" dirty="0">
                <a:latin typeface="Arial Black" pitchFamily="34" charset="0"/>
              </a:rPr>
              <a:t>Прошли   экспертизу  и рекомендованы районным экспертным советом при МКУ «ЦИМО МОУ» </a:t>
            </a:r>
            <a:r>
              <a:rPr lang="ru-RU" sz="1600" dirty="0" err="1">
                <a:latin typeface="Arial Black" pitchFamily="34" charset="0"/>
              </a:rPr>
              <a:t>Лямбирского</a:t>
            </a:r>
            <a:r>
              <a:rPr lang="ru-RU" sz="1600" dirty="0">
                <a:latin typeface="Arial Black" pitchFamily="34" charset="0"/>
              </a:rPr>
              <a:t> муниципального района к использованию на муниципальном уровне следующие </a:t>
            </a:r>
            <a:r>
              <a:rPr lang="ru-RU" sz="1600" dirty="0">
                <a:solidFill>
                  <a:srgbClr val="FF0000"/>
                </a:solidFill>
                <a:latin typeface="Arial Black" pitchFamily="34" charset="0"/>
                <a:hlinkClick r:id="rId3" action="ppaction://hlinkfile"/>
              </a:rPr>
              <a:t>элективные курсы по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hlinkClick r:id="rId3" action="ppaction://hlinkfile"/>
              </a:rPr>
              <a:t> химии</a:t>
            </a:r>
            <a:r>
              <a:rPr lang="ru-RU" sz="1600" dirty="0" smtClean="0">
                <a:latin typeface="Arial Black" pitchFamily="34" charset="0"/>
                <a:hlinkClick r:id="rId3" action="ppaction://hlinkfile"/>
              </a:rPr>
              <a:t>:</a:t>
            </a:r>
            <a:endParaRPr lang="ru-RU" sz="1600" dirty="0">
              <a:latin typeface="Arial Black" pitchFamily="34" charset="0"/>
            </a:endParaRPr>
          </a:p>
          <a:p>
            <a:r>
              <a:rPr lang="ru-RU" sz="1600" dirty="0">
                <a:latin typeface="Arial Black" pitchFamily="34" charset="0"/>
              </a:rPr>
              <a:t>- </a:t>
            </a:r>
            <a:r>
              <a:rPr lang="ru-RU" sz="1600" dirty="0" smtClean="0">
                <a:latin typeface="Arial Black" pitchFamily="34" charset="0"/>
              </a:rPr>
              <a:t>«Решение сложных задач по химии»</a:t>
            </a:r>
            <a:endParaRPr lang="ru-RU" sz="1600" dirty="0">
              <a:latin typeface="Arial Black" pitchFamily="34" charset="0"/>
            </a:endParaRPr>
          </a:p>
          <a:p>
            <a:r>
              <a:rPr lang="ru-RU" sz="1600" dirty="0">
                <a:latin typeface="Arial Black" pitchFamily="34" charset="0"/>
              </a:rPr>
              <a:t>- </a:t>
            </a:r>
            <a:r>
              <a:rPr lang="ru-RU" sz="1600" dirty="0" smtClean="0">
                <a:latin typeface="Arial Black" pitchFamily="34" charset="0"/>
              </a:rPr>
              <a:t>«Закономерности химических реакций» и другие </a:t>
            </a:r>
            <a:r>
              <a:rPr lang="ru-RU" sz="1600" dirty="0" err="1" smtClean="0">
                <a:latin typeface="Arial Black" pitchFamily="34" charset="0"/>
              </a:rPr>
              <a:t>пррограммы</a:t>
            </a:r>
            <a:endParaRPr lang="ru-RU" sz="1600" dirty="0">
              <a:latin typeface="Arial Black" pitchFamily="34" charset="0"/>
            </a:endParaRPr>
          </a:p>
          <a:p>
            <a:pPr marL="82296" indent="0">
              <a:buNone/>
            </a:pPr>
            <a:endParaRPr lang="ru-RU" sz="1600" dirty="0">
              <a:latin typeface="Arial Black" pitchFamily="34" charset="0"/>
            </a:endParaRPr>
          </a:p>
          <a:p>
            <a:endParaRPr lang="ru-RU" sz="18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5483" y="836712"/>
            <a:ext cx="2558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 Black" pitchFamily="34" charset="0"/>
                <a:hlinkClick r:id="rId4" action="ppaction://hlinkfile"/>
              </a:rPr>
              <a:t>Приложение № </a:t>
            </a:r>
            <a:r>
              <a:rPr lang="ru-RU" b="1" dirty="0" smtClean="0">
                <a:latin typeface="Arial Black" pitchFamily="34" charset="0"/>
                <a:hlinkClick r:id="rId4" action="ppaction://hlinkfile"/>
              </a:rPr>
              <a:t>9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42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530040" cy="1080120"/>
          </a:xfrm>
        </p:spPr>
        <p:txBody>
          <a:bodyPr>
            <a:normAutofit/>
          </a:bodyPr>
          <a:lstStyle/>
          <a:p>
            <a:pPr lvl="0" algn="ctr"/>
            <a:r>
              <a:rPr lang="ru-RU" sz="1600" dirty="0" smtClean="0">
                <a:effectLst/>
                <a:latin typeface="Arial Black" pitchFamily="34" charset="0"/>
              </a:rPr>
              <a:t>10. </a:t>
            </a:r>
            <a:r>
              <a:rPr lang="ru-RU" sz="1600" dirty="0" smtClean="0">
                <a:effectLst/>
                <a:latin typeface="Arial Black" pitchFamily="34" charset="0"/>
                <a:hlinkClick r:id="rId2" action="ppaction://hlinkfile"/>
              </a:rPr>
              <a:t>Выступления </a:t>
            </a:r>
            <a:r>
              <a:rPr lang="ru-RU" sz="1600" dirty="0">
                <a:effectLst/>
                <a:latin typeface="Arial Black" pitchFamily="34" charset="0"/>
                <a:hlinkClick r:id="rId2" action="ppaction://hlinkfile"/>
              </a:rPr>
              <a:t>на научно-практических конференциях, педагогических чтениях, семинарах, секциях, методических объединениях</a:t>
            </a:r>
            <a:r>
              <a:rPr lang="ru-RU" sz="1600" dirty="0">
                <a:effectLst/>
                <a:hlinkClick r:id="rId2" action="ppaction://hlinkfile"/>
              </a:rPr>
              <a:t/>
            </a:r>
            <a:br>
              <a:rPr lang="ru-RU" sz="1600" dirty="0">
                <a:effectLst/>
                <a:hlinkClick r:id="rId2" action="ppaction://hlinkfile"/>
              </a:rPr>
            </a:b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053132"/>
              </p:ext>
            </p:extLst>
          </p:nvPr>
        </p:nvGraphicFramePr>
        <p:xfrm>
          <a:off x="827584" y="692696"/>
          <a:ext cx="3888432" cy="666856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1070"/>
                <a:gridCol w="1766903"/>
                <a:gridCol w="1840459"/>
              </a:tblGrid>
              <a:tr h="674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№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п/п конференция  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Тема выступления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Год проведения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Наименование мероприятия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01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2.</a:t>
                      </a:r>
                    </a:p>
                  </a:txBody>
                  <a:tcPr marL="44122" marR="4412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Секция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«Этнокультурная составляющая естественнонаучного и технологического образования в основной и старшей школе»\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1.Выступление: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3" action="ppaction://hlinkfile"/>
                        </a:rPr>
                        <a:t>«Этнокультурное воспитание школьников на уроке и во внеурочное время»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4" action="ppaction://hlinkfile"/>
                        </a:rPr>
                        <a:t>. «Управление качеством образования через систему дистанционных мероприятий для учащихся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1.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VI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Всероссийская научно –практическая педагогическая конференция с международным участием  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« Этнокультурное образование: опыт и перспективы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6" action="ppaction://hlinkfile"/>
                        </a:rPr>
                        <a:t>»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2.Республиканский </a:t>
                      </a:r>
                      <a:r>
                        <a:rPr lang="ru-RU" sz="9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вебинар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17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1.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7" action="ppaction://hlinkfile"/>
                        </a:rPr>
                        <a:t>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8" action="ppaction://hlinkfile"/>
                        </a:rPr>
                        <a:t>.«Распределение электронов по энергетическим уровням»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-мастер класс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9" action="ppaction://hlinkfile"/>
                        </a:rPr>
                        <a:t>.«Технология проблемного обучения при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9" action="ppaction://hlinkfile"/>
                        </a:rPr>
                        <a:t>изучении химии»-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выступление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1.Республиканский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семинар-практикум «Обновление содержания естественнонаучного образования в условиях реализации ФГОС»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2.Республиканские курсы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aseline="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aseline="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4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3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122" marR="44122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907397"/>
              </p:ext>
            </p:extLst>
          </p:nvPr>
        </p:nvGraphicFramePr>
        <p:xfrm>
          <a:off x="4860032" y="965613"/>
          <a:ext cx="3835335" cy="490462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60040"/>
                <a:gridCol w="1577533"/>
                <a:gridCol w="1897762"/>
              </a:tblGrid>
              <a:tr h="119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4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3. Участие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10" action="ppaction://hlinkfile"/>
                        </a:rPr>
                        <a:t>3.Межрегиональная научно-практическая конференция 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932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5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1" action="ppaction://hlinkfile"/>
                        </a:rPr>
                        <a:t>«Гидролиз солей. –мастер класс»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2" action="ppaction://hlinkfile"/>
                        </a:rPr>
                        <a:t>Районный фестиваль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2" action="ppaction://hlinkfile"/>
                        </a:rPr>
                        <a:t> «Калейдоскоп методических идей»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418636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3" action="ppaction://hlinkfile"/>
                        </a:rPr>
                        <a:t>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4" action="ppaction://hlinkfile"/>
                        </a:rPr>
                        <a:t>Мастер- класс «Юный химик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5" action="ppaction://hlinkfile"/>
                        </a:rPr>
                        <a:t>»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6" action="ppaction://hlinkfile"/>
                        </a:rPr>
                        <a:t>Семинар с педагогами дополнительного образования «Интеграция общего и дополнительного образования детей как механизм реализации образовательных стандартов новог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7" action="ppaction://hlinkfile"/>
                        </a:rPr>
                        <a:t>о поколения»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98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7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Урок химии в 11 классе - «Обобщение по теме «Гидролиз».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2016</a:t>
                      </a:r>
                    </a:p>
                    <a:p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Р</a:t>
                      </a:r>
                      <a:r>
                        <a:rPr kumimoji="0" lang="x-none" sz="900" b="1" kern="120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айон</a:t>
                      </a:r>
                      <a:r>
                        <a:rPr kumimoji="0" lang="ru-RU" sz="900" b="1" kern="12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ное</a:t>
                      </a:r>
                      <a:r>
                        <a:rPr kumimoji="0" lang="x-none" sz="900" b="1" kern="120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 заседания</a:t>
                      </a:r>
                      <a:endParaRPr kumimoji="0" lang="ru-RU" sz="900" b="1" kern="12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  <a:hlinkClick r:id="rId18" action="ppaction://hlinkfile"/>
                      </a:endParaRPr>
                    </a:p>
                    <a:p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 «ШКОЛА МОЛОДОГО УЧИТЕЛЯ» </a:t>
                      </a:r>
                    </a:p>
                    <a:p>
                      <a:r>
                        <a:rPr kumimoji="0" lang="x-none" sz="900" b="1" kern="120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по теме</a:t>
                      </a: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:</a:t>
                      </a:r>
                    </a:p>
                    <a:p>
                      <a:r>
                        <a:rPr kumimoji="0" lang="x-none" sz="900" b="1" kern="120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«Требования к современному у року в рамках введения Ф</a:t>
                      </a:r>
                      <a:r>
                        <a:rPr kumimoji="0" lang="ru-RU" sz="900" b="1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ГОС</a:t>
                      </a:r>
                      <a:r>
                        <a:rPr kumimoji="0" lang="x-none" sz="900" b="1" kern="120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  <a:hlinkClick r:id="rId18" action="ppaction://hlinkfile"/>
                        </a:rPr>
                        <a:t>»</a:t>
                      </a:r>
                      <a:endParaRPr kumimoji="0" lang="ru-RU" sz="900" b="1" kern="12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907732"/>
              </p:ext>
            </p:extLst>
          </p:nvPr>
        </p:nvGraphicFramePr>
        <p:xfrm>
          <a:off x="8892480" y="5962248"/>
          <a:ext cx="5040560" cy="8640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49482"/>
                <a:gridCol w="2196959"/>
                <a:gridCol w="2494119"/>
              </a:tblGrid>
              <a:tr h="86409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2040" y="6093296"/>
            <a:ext cx="2712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 Black" pitchFamily="34" charset="0"/>
                <a:hlinkClick r:id="rId19" action="ppaction://hlinkfile"/>
              </a:rPr>
              <a:t>Приложение № </a:t>
            </a:r>
            <a:r>
              <a:rPr lang="ru-RU" b="1" dirty="0" smtClean="0">
                <a:latin typeface="Arial Black" pitchFamily="34" charset="0"/>
                <a:hlinkClick r:id="rId19" action="ppaction://hlinkfile"/>
              </a:rPr>
              <a:t>10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485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sz="1800" dirty="0" smtClean="0">
                <a:effectLst/>
                <a:latin typeface="Arial Black" pitchFamily="34" charset="0"/>
              </a:rPr>
              <a:t>11. </a:t>
            </a:r>
            <a:r>
              <a:rPr lang="ru-RU" sz="1800" dirty="0" smtClean="0">
                <a:effectLst/>
                <a:latin typeface="Arial Black" pitchFamily="34" charset="0"/>
                <a:hlinkClick r:id="rId2" action="ppaction://hlinkfile"/>
              </a:rPr>
              <a:t>Проведение открытых уроков, мастер – классов, мероприятий</a:t>
            </a:r>
            <a:r>
              <a:rPr lang="ru-RU" sz="1800" dirty="0" smtClean="0">
                <a:effectLst/>
                <a:latin typeface="Arial Black" pitchFamily="34" charset="0"/>
                <a:hlinkClick r:id="rId3" action="ppaction://hlinkfile"/>
              </a:rPr>
              <a:t/>
            </a:r>
            <a:br>
              <a:rPr lang="ru-RU" sz="1800" dirty="0" smtClean="0">
                <a:effectLst/>
                <a:latin typeface="Arial Black" pitchFamily="34" charset="0"/>
                <a:hlinkClick r:id="rId3" action="ppaction://hlinkfile"/>
              </a:rPr>
            </a:br>
            <a:endParaRPr lang="ru-RU" sz="1800" dirty="0">
              <a:latin typeface="Arial Black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5173265"/>
              </p:ext>
            </p:extLst>
          </p:nvPr>
        </p:nvGraphicFramePr>
        <p:xfrm>
          <a:off x="971600" y="1124744"/>
          <a:ext cx="3672408" cy="534116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8032"/>
                <a:gridCol w="1539105"/>
                <a:gridCol w="1845271"/>
              </a:tblGrid>
              <a:tr h="9696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№ п/п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Наименование мероприятий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Год проведения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66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«Обобщение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знанийпо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темам: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алканы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,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алкены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,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алкины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»;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2015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Уровень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(открытый урок в рамках районного семинара заместителей директоров по учебной части)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048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000" kern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Отработка </a:t>
                      </a:r>
                      <a:r>
                        <a:rPr lang="ru-RU" sz="1000" kern="16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выведения химических формул («</a:t>
                      </a:r>
                      <a:r>
                        <a:rPr lang="ru-RU" sz="1000" kern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день открытых дверей», для родителей класса</a:t>
                      </a:r>
                      <a:r>
                        <a:rPr lang="ru-RU" sz="1000" kern="16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)</a:t>
                      </a:r>
                    </a:p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000" b="1" kern="16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</a:endParaRPr>
                    </a:p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6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/>
                        </a:rPr>
                        <a:t>Решение задач повышенной </a:t>
                      </a:r>
                      <a:r>
                        <a:rPr lang="ru-RU" sz="1000" b="1" kern="16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/>
                        </a:rPr>
                        <a:t>сложностипо</a:t>
                      </a:r>
                      <a:r>
                        <a:rPr lang="ru-RU" sz="1000" b="1" kern="16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/>
                        </a:rPr>
                        <a:t> </a:t>
                      </a:r>
                      <a:r>
                        <a:rPr lang="ru-RU" sz="1000" b="1" kern="1600" baseline="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/>
                        </a:rPr>
                        <a:t>химиии</a:t>
                      </a:r>
                      <a:r>
                        <a:rPr lang="ru-RU" sz="1000" b="1" kern="16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/>
                        </a:rPr>
                        <a:t> в рамках подготовки к ОГЭ</a:t>
                      </a:r>
                      <a:endParaRPr lang="ru-RU" sz="1000" b="1" kern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 Уровень образовательной организации</a:t>
                      </a:r>
                    </a:p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000" kern="16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«День </a:t>
                      </a:r>
                      <a:r>
                        <a:rPr lang="ru-RU" sz="1000" kern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открытых дверей», для родителей </a:t>
                      </a:r>
                      <a:r>
                        <a:rPr lang="ru-RU" sz="1000" kern="16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8 </a:t>
                      </a:r>
                      <a:r>
                        <a:rPr lang="ru-RU" sz="1000" kern="16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кл</a:t>
                      </a:r>
                      <a:endParaRPr lang="ru-RU" sz="1000" kern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Муниципальный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Уровень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(мастер-класс в рамках районного семинара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007541"/>
              </p:ext>
            </p:extLst>
          </p:nvPr>
        </p:nvGraphicFramePr>
        <p:xfrm>
          <a:off x="4788024" y="1196752"/>
          <a:ext cx="3547303" cy="55026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63493"/>
                <a:gridCol w="1483792"/>
                <a:gridCol w="1800018"/>
              </a:tblGrid>
              <a:tr h="2232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Урок «Гидролиз солей»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Муниципальный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уровень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«мастер - класс»   в рамках «Школы молодого специалиста»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45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5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«Воспитание толерантности в семье»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(Мероприятие с учащимися)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Уровень образовательной организации </a:t>
                      </a:r>
                    </a:p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000" kern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«день открытых дверей», для родителей класса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98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«День матери» (Мероприятие с учащимися)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Уровень образовательной организации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86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Организация и проведение недели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химии и биологии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2012-2016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Уровень образовательной организации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692696"/>
            <a:ext cx="2712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 Black" pitchFamily="34" charset="0"/>
                <a:hlinkClick r:id="rId6" action="ppaction://hlinkfile"/>
              </a:rPr>
              <a:t>Приложение № </a:t>
            </a:r>
            <a:r>
              <a:rPr lang="ru-RU" b="1" dirty="0" smtClean="0">
                <a:latin typeface="Arial Black" pitchFamily="34" charset="0"/>
                <a:hlinkClick r:id="rId6" action="ppaction://hlinkfile"/>
              </a:rPr>
              <a:t>11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98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1600" dirty="0" smtClean="0">
                <a:latin typeface="Arial Black" pitchFamily="34" charset="0"/>
              </a:rPr>
              <a:t>12. </a:t>
            </a:r>
            <a:r>
              <a:rPr lang="ru-RU" sz="1600" dirty="0">
                <a:effectLst/>
                <a:latin typeface="Arial Black" pitchFamily="34" charset="0"/>
              </a:rPr>
              <a:t>Общественно – педагогическая активность педагога: участие в экспертных комиссиях, апелляционных комиссиях, предметных комиссиях по проверке ОГЭ и ЕГЭ, в жюри конкурсов и т. д.</a:t>
            </a:r>
            <a:br>
              <a:rPr lang="ru-RU" sz="1600" dirty="0">
                <a:effectLst/>
                <a:latin typeface="Arial Black" pitchFamily="34" charset="0"/>
              </a:rPr>
            </a:br>
            <a:endParaRPr lang="ru-RU" sz="1600" dirty="0"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681435"/>
              </p:ext>
            </p:extLst>
          </p:nvPr>
        </p:nvGraphicFramePr>
        <p:xfrm>
          <a:off x="2237581" y="1391729"/>
          <a:ext cx="5718175" cy="357530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7975"/>
                <a:gridCol w="2557145"/>
                <a:gridCol w="1327785"/>
                <a:gridCol w="152527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Наименование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Год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Уровень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Член жюри муниципального этапа Всероссийской предметной олимпиады по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ан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хими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3" action="ppaction://hlinkfile"/>
                        </a:rPr>
                        <a:t>.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 2012 г -2016г.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Привлечение в качестве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члена экспертной группы по проверке конкурсных работ учителей химии района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2012г. – 2016 г.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Член жюри муниципального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олимпиады среди учителей химии района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4.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Работа в летнем профильном лагере «Интеллект»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2014, 2016г.г.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5.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Член экспертной группы муниципального конкурса «Поиск. Технология. Успех. » среди педагогических работников ОУ.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 2012 г.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36788" y="1392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5157192"/>
            <a:ext cx="2635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 Black" pitchFamily="34" charset="0"/>
                <a:hlinkClick r:id="rId4" action="ppaction://hlinkfile"/>
              </a:rPr>
              <a:t>Приложение </a:t>
            </a:r>
            <a:r>
              <a:rPr lang="ru-RU" b="1" dirty="0" smtClean="0">
                <a:latin typeface="Arial Black" pitchFamily="34" charset="0"/>
                <a:hlinkClick r:id="rId4" action="ppaction://hlinkfile"/>
              </a:rPr>
              <a:t>№12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7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530040" cy="792088"/>
          </a:xfrm>
        </p:spPr>
        <p:txBody>
          <a:bodyPr>
            <a:normAutofit/>
          </a:bodyPr>
          <a:lstStyle/>
          <a:p>
            <a:pPr lvl="0" algn="ctr"/>
            <a:r>
              <a:rPr lang="ru-RU" sz="1600" dirty="0" smtClean="0">
                <a:effectLst/>
                <a:latin typeface="Arial Black" pitchFamily="34" charset="0"/>
              </a:rPr>
              <a:t>13. Участие </a:t>
            </a:r>
            <a:r>
              <a:rPr lang="ru-RU" sz="1600" dirty="0">
                <a:effectLst/>
                <a:latin typeface="Arial Black" pitchFamily="34" charset="0"/>
              </a:rPr>
              <a:t>педагога в профессиональных конкурсах</a:t>
            </a:r>
            <a:br>
              <a:rPr lang="ru-RU" sz="1600" dirty="0">
                <a:effectLst/>
                <a:latin typeface="Arial Black" pitchFamily="34" charset="0"/>
              </a:rPr>
            </a:br>
            <a:endParaRPr lang="ru-RU" sz="1600" dirty="0"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4956"/>
              </p:ext>
            </p:extLst>
          </p:nvPr>
        </p:nvGraphicFramePr>
        <p:xfrm>
          <a:off x="1907704" y="836713"/>
          <a:ext cx="6374918" cy="540091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2650"/>
                <a:gridCol w="1102488"/>
                <a:gridCol w="2359780"/>
              </a:tblGrid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конкурсов, смотров др.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Год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Результат участия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190488"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  уровень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4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Районный конкурс «Лучший урок»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Призер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3" action="ppaction://hlinkfile"/>
                        </a:rPr>
                        <a:t>Районная олимпиада среди учителей химии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Победитель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Фестиваль «Калейдоскоп методических идей.»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Победитель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Конкурс 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«На премию Главы администрации района»»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Победитель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6" action="ppaction://hlinkfile"/>
                        </a:rPr>
                        <a:t>Фестиваль «Калейдоскоп методических идей.»-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Мастер-класс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7" action="ppaction://hlinkfile"/>
                        </a:rPr>
                        <a:t>Районная олимпиада среди учителей химии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</a:t>
                      </a: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450215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Призёр</a:t>
                      </a: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450215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Победитель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18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8" action="ppaction://hlinkfile"/>
                        </a:rPr>
                        <a:t>Районная олимпиада среди учителей химии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Победитель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90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9" action="ppaction://hlinkfile"/>
                        </a:rPr>
                        <a:t>Районная олимпиада среди учителей химии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Победитель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0" action="ppaction://hlinkfile"/>
                        </a:rPr>
                        <a:t>Районная олимпиада среди учителей химии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2016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Победитель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0488">
                <a:tc gridSpan="3"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Республиканский уровень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7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1" action="ppaction://hlinkfile"/>
                        </a:rPr>
                        <a:t>Конкурс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1" action="ppaction://hlinkfile"/>
                        </a:rPr>
                        <a:t>«Лучший урок. Химия»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12" action="ppaction://hlinkfile"/>
                        </a:rPr>
                        <a:t>Конкурс лучших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12" action="ppaction://hlinkfile"/>
                        </a:rPr>
                        <a:t>учитилей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12" action="ppaction://hlinkfile"/>
                        </a:rPr>
                        <a:t> РМ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</a:t>
                      </a: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2013</a:t>
                      </a:r>
                      <a:endParaRPr lang="ru-RU" sz="1100" i="1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Диплом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II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степени</a:t>
                      </a: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Победитель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86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3" action="ppaction://hlinkfile"/>
                        </a:rPr>
                        <a:t>Всероссийскийк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3" action="ppaction://hlinkfile"/>
                        </a:rPr>
                        <a:t> к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3" action="ppaction://hlinkfile"/>
                        </a:rPr>
                        <a:t>онкурс вопросов от Андрея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Бахметьева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4" action="ppaction://hlinkfile"/>
                        </a:rPr>
                        <a:t>Победитель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21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effectLst/>
                <a:latin typeface="Arial Black" pitchFamily="34" charset="0"/>
              </a:rPr>
              <a:t>13. </a:t>
            </a:r>
            <a:r>
              <a:rPr lang="ru-RU" sz="1800" dirty="0">
                <a:effectLst/>
                <a:latin typeface="Arial Black" pitchFamily="34" charset="0"/>
              </a:rPr>
              <a:t>Участие педагога в профессиональных конкурсах</a:t>
            </a:r>
            <a:endParaRPr lang="ru-RU" sz="1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16175" y="1447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984095"/>
              </p:ext>
            </p:extLst>
          </p:nvPr>
        </p:nvGraphicFramePr>
        <p:xfrm>
          <a:off x="1907704" y="1196751"/>
          <a:ext cx="6336705" cy="436560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78856"/>
                <a:gridCol w="1153563"/>
                <a:gridCol w="2304286"/>
              </a:tblGrid>
              <a:tr h="245306"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Российский уровень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4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Всероссийский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проекки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 «Источник знаний»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hlinkClick r:id="rId3" action="ppaction://hlinkfile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/>
                        </a:rPr>
                        <a:t>на сайте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/>
                        </a:rPr>
                        <a:t>http://www.proshkolu.ru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2014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Победитель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72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Всероссийский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проекки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 «Источник знаний»</a:t>
                      </a: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hlinkClick r:id="rId3" action="ppaction://hlinkfile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/>
                        </a:rPr>
                        <a:t>на сайте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/>
                        </a:rPr>
                        <a:t>http://www.proshkolu.ru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2015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Победитель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72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6" action="ppaction://hlinkfile"/>
                        </a:rPr>
                        <a:t>Всероссийский </a:t>
                      </a: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6" action="ppaction://hlinkfile"/>
                        </a:rPr>
                        <a:t>проекки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6" action="ppaction://hlinkfile"/>
                        </a:rPr>
                        <a:t> «Источник знаний»</a:t>
                      </a: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hlinkClick r:id="rId3" action="ppaction://hlinkfile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7" action="ppaction://hlinkfile"/>
                        </a:rPr>
                        <a:t>языку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hlinkClick r:id="rId7" action="ppaction://hlinkfile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/>
                        </a:rPr>
                        <a:t>на сайте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/>
                        </a:rPr>
                        <a:t>http://www.proshkolu.ru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Победитель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5306"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968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81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0990" marR="6099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31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386024" cy="706090"/>
          </a:xfrm>
        </p:spPr>
        <p:txBody>
          <a:bodyPr>
            <a:normAutofit/>
          </a:bodyPr>
          <a:lstStyle/>
          <a:p>
            <a:pPr algn="ctr"/>
            <a:r>
              <a:rPr lang="ru-RU" sz="1600" i="1" dirty="0" smtClean="0">
                <a:latin typeface="Arial Black" pitchFamily="34" charset="0"/>
              </a:rPr>
              <a:t>Характеристика – представление     </a:t>
            </a:r>
            <a:r>
              <a:rPr lang="ru-RU" sz="1600" i="1" dirty="0" smtClean="0">
                <a:latin typeface="Arial Black" pitchFamily="34" charset="0"/>
                <a:hlinkClick r:id="rId2" action="ppaction://hlinkfile"/>
              </a:rPr>
              <a:t>Приложение 1</a:t>
            </a:r>
            <a:endParaRPr lang="ru-RU" sz="1600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124744"/>
            <a:ext cx="7530040" cy="1025793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dirty="0">
                <a:latin typeface="Arial Black" pitchFamily="34" charset="0"/>
              </a:rPr>
              <a:t>Самым важным явлением в школе, самым поучительным предметом, самым живым примером для ученика является сам учитель.</a:t>
            </a:r>
            <a:r>
              <a:rPr lang="ru-RU" sz="1800" dirty="0">
                <a:latin typeface="Arial Black" pitchFamily="34" charset="0"/>
              </a:rPr>
              <a:t> </a:t>
            </a:r>
          </a:p>
          <a:p>
            <a:pPr marL="82296" indent="0" algn="r">
              <a:buNone/>
            </a:pPr>
            <a:r>
              <a:rPr lang="ru-RU" sz="1800" i="1" dirty="0" smtClean="0">
                <a:latin typeface="Arial Black" pitchFamily="34" charset="0"/>
              </a:rPr>
              <a:t>А</a:t>
            </a:r>
            <a:r>
              <a:rPr lang="ru-RU" sz="1800" i="1" dirty="0">
                <a:latin typeface="Arial Black" pitchFamily="34" charset="0"/>
              </a:rPr>
              <a:t>. </a:t>
            </a:r>
            <a:r>
              <a:rPr lang="ru-RU" sz="1800" i="1" dirty="0" err="1">
                <a:latin typeface="Arial Black" pitchFamily="34" charset="0"/>
              </a:rPr>
              <a:t>Дистервег</a:t>
            </a:r>
            <a:endParaRPr lang="ru-RU" sz="1800" dirty="0">
              <a:latin typeface="Arial Black" pitchFamily="34" charset="0"/>
            </a:endParaRPr>
          </a:p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2119184"/>
            <a:ext cx="4536504" cy="452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65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1600" dirty="0" smtClean="0">
                <a:effectLst/>
                <a:latin typeface="Arial Black" pitchFamily="34" charset="0"/>
              </a:rPr>
              <a:t>14. Награды </a:t>
            </a:r>
            <a:r>
              <a:rPr lang="ru-RU" sz="1600" dirty="0">
                <a:effectLst/>
                <a:latin typeface="Arial Black" pitchFamily="34" charset="0"/>
              </a:rPr>
              <a:t>и поощрения педагога в </a:t>
            </a:r>
            <a:r>
              <a:rPr lang="ru-RU" sz="1600" dirty="0" err="1">
                <a:effectLst/>
                <a:latin typeface="Arial Black" pitchFamily="34" charset="0"/>
              </a:rPr>
              <a:t>межаттестационный</a:t>
            </a:r>
            <a:r>
              <a:rPr lang="ru-RU" sz="1600" dirty="0">
                <a:effectLst/>
                <a:latin typeface="Arial Black" pitchFamily="34" charset="0"/>
              </a:rPr>
              <a:t> период органами государственной власти, МО РМ, управлениями образованием муниципалитета, общественными организациями, педагогическими сообществами, родительской активностью</a:t>
            </a:r>
            <a:br>
              <a:rPr lang="ru-RU" sz="1600" dirty="0">
                <a:effectLst/>
                <a:latin typeface="Arial Black" pitchFamily="34" charset="0"/>
              </a:rPr>
            </a:br>
            <a:endParaRPr lang="ru-RU" sz="1600" dirty="0"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585498"/>
              </p:ext>
            </p:extLst>
          </p:nvPr>
        </p:nvGraphicFramePr>
        <p:xfrm>
          <a:off x="683568" y="1772816"/>
          <a:ext cx="3672408" cy="43145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8032"/>
                <a:gridCol w="1643152"/>
                <a:gridCol w="891977"/>
                <a:gridCol w="849247"/>
              </a:tblGrid>
              <a:tr h="2299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№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Наименование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Год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Уровень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bg2"/>
                    </a:solidFill>
                  </a:tcPr>
                </a:tc>
              </a:tr>
              <a:tr h="1426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Почетная грамота министерства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образования  Республики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2" action="ppaction://hlinkfile"/>
                        </a:rPr>
                        <a:t> Мордовия</a:t>
                      </a:r>
                      <a:endParaRPr lang="ru-RU" sz="1000" baseline="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  <a:hlinkClick r:id="rId3" action="ppaction://hlinkfile"/>
                        </a:rPr>
                        <a:t>Почётная грамота Министерства образования Российской Федерации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2001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Саранск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2006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Республиканский уровень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Российский уровень</a:t>
                      </a: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011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4" action="ppaction://hlinkfile"/>
                        </a:rPr>
                        <a:t>«Почётный работник общего образования Российской Федерации»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2003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Российский уровень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93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Почетная грамота Главы администрации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Лямбирского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5" action="ppaction://hlinkfile"/>
                        </a:rPr>
                        <a:t> района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 уровень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29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4.</a:t>
                      </a:r>
                      <a:endParaRPr lang="ru-RU" sz="7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Соросовская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премия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2005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6" action="ppaction://hlinkfile"/>
                        </a:rPr>
                        <a:t>Международный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2967" marR="4296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623374"/>
              </p:ext>
            </p:extLst>
          </p:nvPr>
        </p:nvGraphicFramePr>
        <p:xfrm>
          <a:off x="4499992" y="1340768"/>
          <a:ext cx="4392488" cy="55231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32923"/>
                <a:gridCol w="1812079"/>
                <a:gridCol w="923350"/>
                <a:gridCol w="1224136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7" action="ppaction://hlinkfile"/>
                        </a:rPr>
                        <a:t>Почетная грамота за плодотворную работу в районном профильном лагере для одаренных детей.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 уровень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48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8" action="ppaction://hlinkfile"/>
                        </a:rPr>
                        <a:t>Благодарности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8" action="ppaction://hlinkfile"/>
                        </a:rPr>
                        <a:t>за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8" action="ppaction://hlinkfile"/>
                        </a:rPr>
                        <a:t>проведенные открытые уроки, подготовку учащихся к олимпиадам, высокие достижения в конкурсах.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2012-2016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9" action="ppaction://hlinkfile"/>
                        </a:rPr>
                        <a:t>Образовательная организация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836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0" action="ppaction://hlinkfile"/>
                        </a:rPr>
                        <a:t>Благодарности: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1" action="ppaction://hlinkfile"/>
                        </a:rPr>
                        <a:t>1.Всероссийский игровой конкурс по естествознанию «Человек и природа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0" action="ppaction://hlinkfile"/>
                        </a:rPr>
                        <a:t>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0" action="ppaction://hlinkfile"/>
                        </a:rPr>
                        <a:t>2.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2" action="ppaction://hlinkfile"/>
                        </a:rPr>
                        <a:t>Директор МКУ ДОД </a:t>
                      </a:r>
                      <a:r>
                        <a:rPr lang="ru-RU" sz="9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2" action="ppaction://hlinkfile"/>
                        </a:rPr>
                        <a:t>Лямбирский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2" action="ppaction://hlinkfile"/>
                        </a:rPr>
                        <a:t> РДДТ»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0" action="ppaction://hlinkfile"/>
                        </a:rPr>
                        <a:t>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3" action="ppaction://hlinkfile"/>
                        </a:rPr>
                        <a:t>3.«МГПИ имени М,Е, </a:t>
                      </a:r>
                      <a:r>
                        <a:rPr lang="ru-RU" sz="9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3" action="ppaction://hlinkfile"/>
                        </a:rPr>
                        <a:t>Евсевьева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3" action="ppaction://hlinkfile"/>
                        </a:rPr>
                        <a:t> Малая школьная академия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0" action="ppaction://hlinkfile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4" action="ppaction://hlinkfile"/>
                        </a:rPr>
                        <a:t>4.ГБОУ ДПО (ПК) «Мордовский республиканский институт образования»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hlinkClick r:id="rId10" action="ppaction://hlinkfile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5" action="ppaction://hlinkfile"/>
                        </a:rPr>
                        <a:t>5.За активное участие в работе международного проекта для учителей </a:t>
                      </a:r>
                      <a:r>
                        <a:rPr lang="en-US" sz="900" dirty="0" err="1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5" action="ppaction://hlinkfile"/>
                        </a:rPr>
                        <a:t>videouroki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5" action="ppaction://hlinkfile"/>
                        </a:rPr>
                        <a:t>/net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0" action="ppaction://hlinkfile"/>
                        </a:rPr>
                        <a:t>6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hlinkClick r:id="rId16" action="ppaction://hlinkfile"/>
                        </a:rPr>
                        <a:t>. ГБОУ ДПО (ПК) «Мордовский республиканский институт образования»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hlinkClick r:id="rId10" action="ppaction://hlinkfile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hlinkClick r:id="rId10" action="ppaction://hlinkfile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  <a:endParaRPr lang="en-US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2016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Региональный уровень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Муниципальный уровень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Региональный уровень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Региональный уровень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Международный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Региональный уровень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1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1800" dirty="0" smtClean="0">
                <a:effectLst/>
                <a:latin typeface="Arial Black" pitchFamily="34" charset="0"/>
              </a:rPr>
              <a:t>15. Повышение </a:t>
            </a:r>
            <a:r>
              <a:rPr lang="ru-RU" sz="1800" dirty="0">
                <a:effectLst/>
                <a:latin typeface="Arial Black" pitchFamily="34" charset="0"/>
              </a:rPr>
              <a:t>квалификации, профессиональная переподготовка</a:t>
            </a:r>
            <a:br>
              <a:rPr lang="ru-RU" sz="1800" dirty="0">
                <a:effectLst/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124744"/>
            <a:ext cx="7458032" cy="512365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47500" lnSpcReduction="20000"/>
          </a:bodyPr>
          <a:lstStyle/>
          <a:p>
            <a:pPr lvl="1"/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2" action="ppaction://hlinkfile"/>
              </a:rPr>
              <a:t>с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2" action="ppaction://hlinkfile"/>
              </a:rPr>
              <a:t>16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2" action="ppaction://hlinkfile"/>
              </a:rPr>
              <a:t>по 28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2" action="ppaction://hlinkfile"/>
              </a:rPr>
              <a:t>сентября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2" action="ppaction://hlinkfile"/>
              </a:rPr>
              <a:t>2013 года в ГБОУДПО (повышения квалификации) специалистов «Мордовский республиканский институт образования» по программе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2" action="ppaction://hlinkfile"/>
              </a:rPr>
              <a:t>«Модернизация школьного биологического и химического образования в условиях перехода на федеральный государственный образовательный стандарт общего образования»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2" action="ppaction://hlinkfile"/>
              </a:rPr>
              <a:t>в объеме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2" action="ppaction://hlinkfile"/>
              </a:rPr>
              <a:t>108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2" action="ppaction://hlinkfile"/>
              </a:rPr>
              <a:t>часов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3" action="ppaction://hlinkfile"/>
              </a:rPr>
              <a:t>.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  <a:p>
            <a:pPr lvl="1"/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4" action="ppaction://hlinkfile"/>
              </a:rPr>
              <a:t> с 05 ноября 2014 по 21 ноября 2014 года в ГБОУДПО (повышения квалификации) специалистов «Мордовский республиканский институт образования» по  дополнительной профессиональной программе «Внедрение интерактивных технологий в систему образования Республики Мордовия » в объеме 28 часов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5" action="ppaction://hlinkfile"/>
              </a:rPr>
              <a:t>.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  <a:p>
            <a:pPr lvl="1"/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6" action="ppaction://hlinkfile"/>
              </a:rPr>
              <a:t>С 22 мая по 13 июня 2014 года в ФГБОУ ВПО «Мордовский государственный педагогический институт имени М. Е. </a:t>
            </a:r>
            <a:r>
              <a:rPr lang="ru-RU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6" action="ppaction://hlinkfile"/>
              </a:rPr>
              <a:t>Евсевьева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6" action="ppaction://hlinkfile"/>
              </a:rPr>
              <a:t>» по программе «Современные технологии организации внеурочной деятельности в поликультурном социуме в условиях реализации ФГОС» в объеме 72 часов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7" action="ppaction://hlinkfile"/>
              </a:rPr>
              <a:t>.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  <a:p>
            <a:pPr lvl="1"/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8" action="ppaction://hlinkfile"/>
              </a:rPr>
              <a:t>с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8" action="ppaction://hlinkfile"/>
              </a:rPr>
              <a:t>24 декабря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8" action="ppaction://hlinkfile"/>
              </a:rPr>
              <a:t>по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8" action="ppaction://hlinkfile"/>
              </a:rPr>
              <a:t>26 декабря 2014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8" action="ppaction://hlinkfile"/>
              </a:rPr>
              <a:t>года в ГБОУДПО «Мордовский республиканский институт образования» по программе «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8" action="ppaction://hlinkfile"/>
              </a:rPr>
              <a:t>Новая Модель контрольно-измерительных материалов ЕГЭ в соответствии ФГОС ОО»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8" action="ppaction://hlinkfile"/>
              </a:rPr>
              <a:t>в объеме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8" action="ppaction://hlinkfile"/>
              </a:rPr>
              <a:t>16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8" action="ppaction://hlinkfile"/>
              </a:rPr>
              <a:t>часов. 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  <a:p>
            <a:pPr lvl="1"/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9" action="ppaction://hlinkfile"/>
              </a:rPr>
              <a:t>с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9" action="ppaction://hlinkfile"/>
              </a:rPr>
              <a:t>06 февраля по 12 марта 2013 </a:t>
            </a:r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9" action="ppaction://hlinkfile"/>
              </a:rPr>
              <a:t>года в ГБОУДПО (повышения квалификации) специалистов «Мордовский республиканский институт образования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9" action="ppaction://hlinkfile"/>
              </a:rPr>
              <a:t>», </a:t>
            </a:r>
            <a:r>
              <a:rPr lang="ru-RU" dirty="0" smtClean="0">
                <a:latin typeface="Arial Black" pitchFamily="34" charset="0"/>
                <a:hlinkClick r:id="rId9" action="ppaction://hlinkfile"/>
              </a:rPr>
              <a:t>по теме «Организация дистанционного обучения в образовательном учреждении на основе интернет-технологий» в объёме 72 </a:t>
            </a:r>
            <a:r>
              <a:rPr lang="ru-RU" dirty="0" err="1" smtClean="0">
                <a:latin typeface="Arial Black" pitchFamily="34" charset="0"/>
                <a:hlinkClick r:id="rId9" action="ppaction://hlinkfile"/>
              </a:rPr>
              <a:t>часа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9" action="ppaction://hlinkfile"/>
              </a:rPr>
              <a:t>теме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  <a:hlinkClick r:id="rId9" action="ppaction://hlinkfile"/>
              </a:rPr>
              <a:t>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</a:rPr>
              <a:t>«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</a:rPr>
              <a:t> </a:t>
            </a:r>
            <a:endParaRPr lang="ru-RU" sz="2400" dirty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0696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b="1" dirty="0">
                <a:solidFill>
                  <a:srgbClr val="283138">
                    <a:satMod val="130000"/>
                  </a:srgbClr>
                </a:solidFill>
                <a:effectLst/>
              </a:rPr>
              <a:t>. </a:t>
            </a:r>
            <a:r>
              <a:rPr lang="ru-RU" sz="1400" b="1" dirty="0">
                <a:solidFill>
                  <a:srgbClr val="283138">
                    <a:satMod val="130000"/>
                  </a:srgbClr>
                </a:solidFill>
                <a:effectLst/>
                <a:latin typeface="Arial Black" pitchFamily="34" charset="0"/>
              </a:rPr>
              <a:t>Качество знаний </a:t>
            </a:r>
            <a:br>
              <a:rPr lang="ru-RU" sz="1400" b="1" dirty="0">
                <a:solidFill>
                  <a:srgbClr val="283138">
                    <a:satMod val="130000"/>
                  </a:srgbClr>
                </a:solidFill>
                <a:effectLst/>
                <a:latin typeface="Arial Black" pitchFamily="34" charset="0"/>
              </a:rPr>
            </a:br>
            <a:r>
              <a:rPr lang="ru-RU" sz="1400" b="1" dirty="0" smtClean="0">
                <a:solidFill>
                  <a:srgbClr val="283138">
                    <a:satMod val="130000"/>
                  </a:srgbClr>
                </a:solidFill>
                <a:effectLst/>
                <a:latin typeface="Arial Black" pitchFamily="34" charset="0"/>
              </a:rPr>
              <a:t> за </a:t>
            </a:r>
            <a:r>
              <a:rPr lang="ru-RU" sz="1400" b="1" dirty="0" err="1">
                <a:solidFill>
                  <a:srgbClr val="283138">
                    <a:satMod val="130000"/>
                  </a:srgbClr>
                </a:solidFill>
                <a:effectLst/>
                <a:latin typeface="Arial Black" pitchFamily="34" charset="0"/>
              </a:rPr>
              <a:t>межаттестационный</a:t>
            </a:r>
            <a:r>
              <a:rPr lang="ru-RU" sz="1400" b="1" dirty="0">
                <a:solidFill>
                  <a:srgbClr val="283138">
                    <a:satMod val="130000"/>
                  </a:srgbClr>
                </a:solidFill>
                <a:effectLst/>
                <a:latin typeface="Arial Black" pitchFamily="34" charset="0"/>
              </a:rPr>
              <a:t> </a:t>
            </a:r>
            <a:r>
              <a:rPr lang="ru-RU" sz="1400" b="1" dirty="0" smtClean="0">
                <a:solidFill>
                  <a:srgbClr val="283138">
                    <a:satMod val="130000"/>
                  </a:srgbClr>
                </a:solidFill>
                <a:effectLst/>
                <a:latin typeface="Arial Black" pitchFamily="34" charset="0"/>
              </a:rPr>
              <a:t>период              </a:t>
            </a:r>
            <a:r>
              <a:rPr lang="ru-RU" sz="1400" b="1" dirty="0" smtClean="0">
                <a:solidFill>
                  <a:srgbClr val="283138">
                    <a:satMod val="130000"/>
                  </a:srgbClr>
                </a:solidFill>
                <a:effectLst/>
                <a:latin typeface="Arial Black" pitchFamily="34" charset="0"/>
                <a:hlinkClick r:id="rId2" action="ppaction://hlinkfile"/>
              </a:rPr>
              <a:t>Приложение 2</a:t>
            </a:r>
            <a:r>
              <a:rPr lang="ru-RU" sz="1400" dirty="0">
                <a:solidFill>
                  <a:srgbClr val="283138">
                    <a:satMod val="130000"/>
                  </a:srgbClr>
                </a:solidFill>
                <a:effectLst/>
                <a:latin typeface="Arial Black" pitchFamily="34" charset="0"/>
                <a:hlinkClick r:id="rId2" action="ppaction://hlinkfile"/>
              </a:rPr>
              <a:t/>
            </a:r>
            <a:br>
              <a:rPr lang="ru-RU" sz="1400" dirty="0">
                <a:solidFill>
                  <a:srgbClr val="283138">
                    <a:satMod val="130000"/>
                  </a:srgbClr>
                </a:solidFill>
                <a:effectLst/>
                <a:latin typeface="Arial Black" pitchFamily="34" charset="0"/>
                <a:hlinkClick r:id="rId2" action="ppaction://hlinkfile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478274"/>
              </p:ext>
            </p:extLst>
          </p:nvPr>
        </p:nvGraphicFramePr>
        <p:xfrm>
          <a:off x="1524000" y="13970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Классы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2012-2013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2013-2014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2014-2015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2015-2016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8а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59,83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59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_____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8б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57,71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52,44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67,64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62,56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9а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54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65,17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57,25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66,4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9б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59,56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58,57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56,44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65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81,23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79,08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72,38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66,13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70,6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92,8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84,27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80,73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итого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63,82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67,84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68,16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36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7200800" cy="1588440"/>
          </a:xfrm>
        </p:spPr>
        <p:txBody>
          <a:bodyPr>
            <a:normAutofit/>
          </a:bodyPr>
          <a:lstStyle/>
          <a:p>
            <a:pPr lvl="0"/>
            <a:r>
              <a:rPr lang="ru-RU" sz="1400" b="1" dirty="0">
                <a:effectLst/>
                <a:latin typeface="Arial Black" pitchFamily="34" charset="0"/>
                <a:hlinkClick r:id="rId2" action="ppaction://hlinkfile"/>
              </a:rPr>
              <a:t>Приложение № 3 </a:t>
            </a:r>
            <a:r>
              <a:rPr lang="ru-RU" sz="1400" b="1" dirty="0" smtClean="0">
                <a:effectLst/>
                <a:latin typeface="Arial Black" pitchFamily="34" charset="0"/>
                <a:hlinkClick r:id="rId2" action="ppaction://hlinkfile"/>
              </a:rPr>
              <a:t>           </a:t>
            </a:r>
            <a:r>
              <a:rPr lang="en-US" sz="1400" b="1" dirty="0" smtClean="0">
                <a:effectLst/>
              </a:rPr>
              <a:t>1</a:t>
            </a:r>
            <a:r>
              <a:rPr lang="ru-RU" sz="1400" b="1" dirty="0" smtClean="0">
                <a:effectLst/>
              </a:rPr>
              <a:t>. </a:t>
            </a:r>
            <a:r>
              <a:rPr lang="ru-RU" sz="1400" b="1" dirty="0" smtClean="0">
                <a:effectLst/>
                <a:latin typeface="Arial Black" pitchFamily="34" charset="0"/>
              </a:rPr>
              <a:t>Качество знаний</a:t>
            </a:r>
            <a:br>
              <a:rPr lang="ru-RU" sz="1400" b="1" dirty="0" smtClean="0">
                <a:effectLst/>
                <a:latin typeface="Arial Black" pitchFamily="34" charset="0"/>
              </a:rPr>
            </a:br>
            <a:r>
              <a:rPr lang="ru-RU" sz="1400" b="1" dirty="0" smtClean="0">
                <a:effectLst/>
                <a:latin typeface="Arial Black" pitchFamily="34" charset="0"/>
              </a:rPr>
              <a:t>                                          по </a:t>
            </a:r>
            <a:r>
              <a:rPr lang="ru-RU" sz="1400" b="1" dirty="0">
                <a:effectLst/>
                <a:latin typeface="Arial Black" pitchFamily="34" charset="0"/>
              </a:rPr>
              <a:t>итогам внутреннего мониторинга </a:t>
            </a:r>
            <a:r>
              <a:rPr lang="ru-RU" sz="1400" b="1" dirty="0" smtClean="0">
                <a:effectLst/>
                <a:latin typeface="Arial Black" pitchFamily="34" charset="0"/>
              </a:rPr>
              <a:t/>
            </a:r>
            <a:br>
              <a:rPr lang="ru-RU" sz="1400" b="1" dirty="0" smtClean="0">
                <a:effectLst/>
                <a:latin typeface="Arial Black" pitchFamily="34" charset="0"/>
              </a:rPr>
            </a:br>
            <a:r>
              <a:rPr lang="ru-RU" sz="1400" b="1" dirty="0" smtClean="0">
                <a:effectLst/>
                <a:latin typeface="Arial Black" pitchFamily="34" charset="0"/>
              </a:rPr>
              <a:t>                                          учебных </a:t>
            </a:r>
            <a:r>
              <a:rPr lang="ru-RU" sz="1400" b="1" dirty="0">
                <a:effectLst/>
                <a:latin typeface="Arial Black" pitchFamily="34" charset="0"/>
              </a:rPr>
              <a:t>достижений обучающихся </a:t>
            </a:r>
            <a:r>
              <a:rPr lang="ru-RU" sz="1400" b="1" dirty="0" smtClean="0">
                <a:effectLst/>
                <a:latin typeface="Arial Black" pitchFamily="34" charset="0"/>
              </a:rPr>
              <a:t/>
            </a:r>
            <a:br>
              <a:rPr lang="ru-RU" sz="1400" b="1" dirty="0" smtClean="0">
                <a:effectLst/>
                <a:latin typeface="Arial Black" pitchFamily="34" charset="0"/>
              </a:rPr>
            </a:br>
            <a:r>
              <a:rPr lang="ru-RU" sz="1400" b="1" dirty="0" smtClean="0">
                <a:effectLst/>
                <a:latin typeface="Arial Black" pitchFamily="34" charset="0"/>
              </a:rPr>
              <a:t>                                          за </a:t>
            </a:r>
            <a:r>
              <a:rPr lang="ru-RU" sz="1400" b="1" dirty="0" err="1">
                <a:effectLst/>
                <a:latin typeface="Arial Black" pitchFamily="34" charset="0"/>
              </a:rPr>
              <a:t>межаттестационный</a:t>
            </a:r>
            <a:r>
              <a:rPr lang="ru-RU" sz="1400" b="1" dirty="0">
                <a:effectLst/>
                <a:latin typeface="Arial Black" pitchFamily="34" charset="0"/>
              </a:rPr>
              <a:t> период</a:t>
            </a:r>
            <a:r>
              <a:rPr lang="ru-RU" sz="1400" dirty="0">
                <a:effectLst/>
                <a:latin typeface="Arial Black" pitchFamily="34" charset="0"/>
              </a:rPr>
              <a:t/>
            </a:r>
            <a:br>
              <a:rPr lang="ru-RU" sz="1400" dirty="0">
                <a:effectLst/>
                <a:latin typeface="Arial Black" pitchFamily="34" charset="0"/>
              </a:rPr>
            </a:br>
            <a:endParaRPr lang="ru-RU" sz="1400" dirty="0">
              <a:latin typeface="Arial Black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072924"/>
              </p:ext>
            </p:extLst>
          </p:nvPr>
        </p:nvGraphicFramePr>
        <p:xfrm>
          <a:off x="1547664" y="2420886"/>
          <a:ext cx="6732747" cy="322384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46548"/>
                <a:gridCol w="1724147"/>
                <a:gridCol w="1752804"/>
                <a:gridCol w="1752804"/>
                <a:gridCol w="156444"/>
              </a:tblGrid>
              <a:tr h="31263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Классы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%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качества знаний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7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20013-2014 уч. г.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2014-2015 уч. г.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2015-2016 уч. г.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Ш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Ш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Ш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  <a:tr h="313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_____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60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37,5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  <a:tr h="313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8б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50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50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29,4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  <a:tr h="3393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9а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45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38,5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66,7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  <a:tr h="313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42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50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71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  <a:tr h="313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10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66,7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81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72,7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  <a:tr h="313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90,9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80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93,3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  <a:tr h="313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итого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58,9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59,9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61,8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051720" y="1777080"/>
            <a:ext cx="59766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Качество знаний учащихся в % за последние три года по итогам внутреннего мониторинга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90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386024" cy="629679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1400" b="1" dirty="0">
                <a:effectLst/>
                <a:latin typeface="Arial Black" pitchFamily="34" charset="0"/>
              </a:rPr>
              <a:t>1</a:t>
            </a:r>
            <a:r>
              <a:rPr lang="ru-RU" sz="1400" b="1" dirty="0" smtClean="0">
                <a:effectLst/>
                <a:latin typeface="Arial Black" pitchFamily="34" charset="0"/>
              </a:rPr>
              <a:t>. Качества </a:t>
            </a:r>
            <a:r>
              <a:rPr lang="ru-RU" sz="1400" b="1" dirty="0">
                <a:effectLst/>
                <a:latin typeface="Arial Black" pitchFamily="34" charset="0"/>
              </a:rPr>
              <a:t>знаний </a:t>
            </a:r>
            <a:r>
              <a:rPr lang="ru-RU" sz="1400" b="1" dirty="0" smtClean="0">
                <a:effectLst/>
                <a:latin typeface="Arial Black" pitchFamily="34" charset="0"/>
              </a:rPr>
              <a:t/>
            </a:r>
            <a:br>
              <a:rPr lang="ru-RU" sz="1400" b="1" dirty="0" smtClean="0">
                <a:effectLst/>
                <a:latin typeface="Arial Black" pitchFamily="34" charset="0"/>
              </a:rPr>
            </a:br>
            <a:r>
              <a:rPr lang="ru-RU" sz="1400" b="1" dirty="0" smtClean="0">
                <a:effectLst/>
                <a:latin typeface="Arial Black" pitchFamily="34" charset="0"/>
              </a:rPr>
              <a:t>по </a:t>
            </a:r>
            <a:r>
              <a:rPr lang="ru-RU" sz="1400" b="1" dirty="0">
                <a:effectLst/>
                <a:latin typeface="Arial Black" pitchFamily="34" charset="0"/>
              </a:rPr>
              <a:t>итогам  внешнего мониторинга </a:t>
            </a:r>
            <a:r>
              <a:rPr lang="ru-RU" sz="1400" b="1" dirty="0" smtClean="0">
                <a:effectLst/>
                <a:latin typeface="Arial Black" pitchFamily="34" charset="0"/>
              </a:rPr>
              <a:t/>
            </a:r>
            <a:br>
              <a:rPr lang="ru-RU" sz="1400" b="1" dirty="0" smtClean="0">
                <a:effectLst/>
                <a:latin typeface="Arial Black" pitchFamily="34" charset="0"/>
              </a:rPr>
            </a:br>
            <a:r>
              <a:rPr lang="ru-RU" sz="1400" b="1" dirty="0" smtClean="0">
                <a:effectLst/>
                <a:latin typeface="Arial Black" pitchFamily="34" charset="0"/>
              </a:rPr>
              <a:t>учебных </a:t>
            </a:r>
            <a:r>
              <a:rPr lang="ru-RU" sz="1400" b="1" dirty="0">
                <a:effectLst/>
                <a:latin typeface="Arial Black" pitchFamily="34" charset="0"/>
              </a:rPr>
              <a:t>достижений обучающихся за </a:t>
            </a:r>
            <a:r>
              <a:rPr lang="ru-RU" sz="1400" b="1" dirty="0" err="1">
                <a:effectLst/>
                <a:latin typeface="Arial Black" pitchFamily="34" charset="0"/>
              </a:rPr>
              <a:t>межаттестационный</a:t>
            </a:r>
            <a:r>
              <a:rPr lang="ru-RU" sz="1400" b="1" dirty="0">
                <a:effectLst/>
                <a:latin typeface="Arial Black" pitchFamily="34" charset="0"/>
              </a:rPr>
              <a:t> </a:t>
            </a:r>
            <a:r>
              <a:rPr lang="ru-RU" sz="1400" b="1" dirty="0" smtClean="0">
                <a:effectLst/>
                <a:latin typeface="Arial Black" pitchFamily="34" charset="0"/>
              </a:rPr>
              <a:t>период</a:t>
            </a:r>
            <a:r>
              <a:rPr lang="ru-RU" sz="1400" dirty="0">
                <a:effectLst/>
                <a:latin typeface="Arial Black" pitchFamily="34" charset="0"/>
              </a:rPr>
              <a:t/>
            </a:r>
            <a:br>
              <a:rPr lang="ru-RU" sz="1400" dirty="0">
                <a:effectLst/>
                <a:latin typeface="Arial Black" pitchFamily="34" charset="0"/>
              </a:rPr>
            </a:br>
            <a:endParaRPr lang="ru-RU" sz="1400" dirty="0"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2016193"/>
              </p:ext>
            </p:extLst>
          </p:nvPr>
        </p:nvGraphicFramePr>
        <p:xfrm>
          <a:off x="1403648" y="1988843"/>
          <a:ext cx="6912763" cy="364094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93281"/>
                <a:gridCol w="444960"/>
                <a:gridCol w="444960"/>
                <a:gridCol w="444960"/>
                <a:gridCol w="444960"/>
                <a:gridCol w="444960"/>
                <a:gridCol w="371061"/>
                <a:gridCol w="360132"/>
                <a:gridCol w="381991"/>
                <a:gridCol w="381991"/>
                <a:gridCol w="371061"/>
                <a:gridCol w="371581"/>
                <a:gridCol w="371581"/>
                <a:gridCol w="371061"/>
                <a:gridCol w="371061"/>
                <a:gridCol w="371581"/>
                <a:gridCol w="371581"/>
              </a:tblGrid>
              <a:tr h="169999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Классы 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% качества знаний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2012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2013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2013-2014 </a:t>
                      </a:r>
                      <a:r>
                        <a:rPr lang="ru-RU" sz="1000" b="1" kern="0" dirty="0" err="1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уч.г</a:t>
                      </a: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.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2014-2015 </a:t>
                      </a:r>
                      <a:r>
                        <a:rPr lang="ru-RU" sz="1000" b="1" kern="0" dirty="0" err="1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уч.г</a:t>
                      </a: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.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2015-2016 </a:t>
                      </a:r>
                      <a:r>
                        <a:rPr lang="ru-RU" sz="1000" b="1" kern="0" dirty="0" err="1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уч.г</a:t>
                      </a: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.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Ш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М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Ср.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Ш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Ср.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Ш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Ср.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Ш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М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Р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Ср.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212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8а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48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__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52,4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2127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8б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51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__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61,5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2207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ср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49,5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56,95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53,2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1806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9а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38,5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__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44,4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1806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9б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50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__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75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345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ср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44,3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59,7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52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1974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81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__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42,9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62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2252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345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11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91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__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55,6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73,3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  <a:tr h="345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1000"/>
                        </a:spcAft>
                      </a:pPr>
                      <a:r>
                        <a:rPr lang="ru-RU" sz="1000" b="1" kern="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000" b="1" kern="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97" marR="59897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43608" y="878387"/>
            <a:ext cx="7920880" cy="938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Arial Unicode MS" pitchFamily="34" charset="-128"/>
                <a:cs typeface="Times New Roman" pitchFamily="18" charset="0"/>
              </a:rPr>
              <a:t>Качество знаний учащихся в %  за последние </a:t>
            </a:r>
            <a:r>
              <a:rPr lang="ru-RU" sz="1100" dirty="0" smtClean="0">
                <a:latin typeface="Arial Black" pitchFamily="34" charset="0"/>
                <a:ea typeface="Arial Unicode MS" pitchFamily="34" charset="-128"/>
                <a:cs typeface="Times New Roman" pitchFamily="18" charset="0"/>
              </a:rPr>
              <a:t>четыре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Arial Unicode MS" pitchFamily="34" charset="-128"/>
                <a:cs typeface="Times New Roman" pitchFamily="18" charset="0"/>
              </a:rPr>
              <a:t> года по итогам  внешнего мониторинга: республиканского (Р), муниципального (М) и школьного (Ш) уровней,  (СР) – среднее   (данные приводятся в таблице):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Arial Unicode MS" pitchFamily="34" charset="-128"/>
                <a:cs typeface="Times New Roman" pitchFamily="18" charset="0"/>
              </a:rPr>
              <a:t> Средний показатель качества   знаний по итогам  внешнего мониторинга учебных достижений обучающихся за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Arial Unicode MS" pitchFamily="34" charset="-128"/>
                <a:cs typeface="Times New Roman" pitchFamily="18" charset="0"/>
              </a:rPr>
              <a:t>межаттестационный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Arial Unicode MS" pitchFamily="34" charset="-128"/>
                <a:cs typeface="Times New Roman" pitchFamily="18" charset="0"/>
              </a:rPr>
              <a:t> период – 60%         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70894"/>
            <a:ext cx="1970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 Black" pitchFamily="34" charset="0"/>
                <a:hlinkClick r:id="rId2" action="ppaction://hlinkfile"/>
              </a:rPr>
              <a:t>Приложение № 4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99644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994122"/>
          </a:xfrm>
        </p:spPr>
        <p:txBody>
          <a:bodyPr>
            <a:normAutofit/>
          </a:bodyPr>
          <a:lstStyle/>
          <a:p>
            <a:pPr lvl="0"/>
            <a:r>
              <a:rPr lang="ru-RU" sz="1400" b="1" dirty="0">
                <a:effectLst/>
                <a:latin typeface="Arial Black" pitchFamily="34" charset="0"/>
                <a:hlinkClick r:id="rId2" action="ppaction://hlinkfile"/>
              </a:rPr>
              <a:t>Приложение № 5</a:t>
            </a:r>
            <a:r>
              <a:rPr lang="ru-RU" sz="1400" b="1" dirty="0" smtClean="0">
                <a:effectLst/>
                <a:latin typeface="Arial Black" pitchFamily="34" charset="0"/>
                <a:hlinkClick r:id="rId2" action="ppaction://hlinkfile"/>
              </a:rPr>
              <a:t>               </a:t>
            </a:r>
            <a:r>
              <a:rPr lang="ru-RU" sz="1800" b="1" dirty="0" smtClean="0">
                <a:effectLst/>
                <a:latin typeface="Arial Black" pitchFamily="34" charset="0"/>
              </a:rPr>
              <a:t>3. Применение </a:t>
            </a:r>
            <a:br>
              <a:rPr lang="ru-RU" sz="1800" b="1" dirty="0" smtClean="0">
                <a:effectLst/>
                <a:latin typeface="Arial Black" pitchFamily="34" charset="0"/>
              </a:rPr>
            </a:br>
            <a:r>
              <a:rPr lang="ru-RU" sz="1800" b="1" dirty="0" smtClean="0">
                <a:effectLst/>
                <a:latin typeface="Arial Black" pitchFamily="34" charset="0"/>
              </a:rPr>
              <a:t>          информационно </a:t>
            </a:r>
            <a:r>
              <a:rPr lang="ru-RU" sz="1800" b="1" dirty="0">
                <a:effectLst/>
                <a:latin typeface="Arial Black" pitchFamily="34" charset="0"/>
              </a:rPr>
              <a:t>– коммуникативных технологий</a:t>
            </a:r>
            <a:r>
              <a:rPr lang="ru-RU" sz="2000" dirty="0">
                <a:effectLst/>
                <a:hlinkClick r:id="rId3" action="ppaction://hlinkfile"/>
              </a:rPr>
              <a:t/>
            </a:r>
            <a:br>
              <a:rPr lang="ru-RU" sz="2000" dirty="0">
                <a:effectLst/>
                <a:hlinkClick r:id="rId3" action="ppaction://hlinkfile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980728"/>
            <a:ext cx="7602048" cy="5267672"/>
          </a:xfrm>
        </p:spPr>
        <p:txBody>
          <a:bodyPr>
            <a:normAutofit/>
          </a:bodyPr>
          <a:lstStyle/>
          <a:p>
            <a:pPr marL="82296" lvl="0" indent="0">
              <a:buNone/>
            </a:pPr>
            <a:r>
              <a:rPr lang="ru-RU" sz="1400" dirty="0">
                <a:latin typeface="Arial Black" pitchFamily="34" charset="0"/>
              </a:rPr>
              <a:t>Одними из ведущих технологий в организации образовательного процесса на уроке и во внеурочное время считаю информационно-коммуникационные технологии. </a:t>
            </a:r>
            <a:endParaRPr lang="ru-RU" sz="1400" dirty="0" smtClean="0">
              <a:latin typeface="Arial Black" pitchFamily="34" charset="0"/>
            </a:endParaRPr>
          </a:p>
          <a:p>
            <a:pPr marL="82296" lvl="0" indent="0">
              <a:buNone/>
            </a:pPr>
            <a:r>
              <a:rPr lang="ru-RU" sz="1400" dirty="0" smtClean="0">
                <a:latin typeface="Arial Black" pitchFamily="34" charset="0"/>
              </a:rPr>
              <a:t>Применение </a:t>
            </a:r>
            <a:r>
              <a:rPr lang="ru-RU" sz="1400" dirty="0">
                <a:latin typeface="Arial Black" pitchFamily="34" charset="0"/>
              </a:rPr>
              <a:t>ИКТ на всех этапах урока позволяет оптимизировать образовательный процесс, эффективно использовать время. </a:t>
            </a:r>
            <a:r>
              <a:rPr lang="ru-RU" sz="1400" dirty="0" smtClean="0">
                <a:latin typeface="Arial Black" pitchFamily="34" charset="0"/>
              </a:rPr>
              <a:t> </a:t>
            </a:r>
            <a:r>
              <a:rPr lang="ru-RU" sz="1400" dirty="0">
                <a:latin typeface="Arial Black" pitchFamily="34" charset="0"/>
              </a:rPr>
              <a:t>В</a:t>
            </a:r>
            <a:r>
              <a:rPr lang="ru-RU" sz="1400" dirty="0" smtClean="0">
                <a:latin typeface="Arial Black" pitchFamily="34" charset="0"/>
              </a:rPr>
              <a:t> </a:t>
            </a:r>
            <a:r>
              <a:rPr lang="ru-RU" sz="1400" dirty="0">
                <a:latin typeface="Arial Black" pitchFamily="34" charset="0"/>
              </a:rPr>
              <a:t>своей учебной деятельности </a:t>
            </a:r>
            <a:r>
              <a:rPr lang="ru-RU" sz="1400" dirty="0" smtClean="0">
                <a:latin typeface="Arial Black" pitchFamily="34" charset="0"/>
              </a:rPr>
              <a:t>использую </a:t>
            </a:r>
            <a:r>
              <a:rPr lang="ru-RU" sz="1400" dirty="0">
                <a:latin typeface="Arial Black" pitchFamily="34" charset="0"/>
              </a:rPr>
              <a:t>электронные  пособия, демонстрируемые с помощью компьютера и мультимедийного проектора, </a:t>
            </a:r>
            <a:r>
              <a:rPr lang="en-US" sz="1400" dirty="0">
                <a:latin typeface="Arial Black" pitchFamily="34" charset="0"/>
              </a:rPr>
              <a:t>DVD </a:t>
            </a:r>
            <a:r>
              <a:rPr lang="ru-RU" sz="1400" dirty="0">
                <a:latin typeface="Arial Black" pitchFamily="34" charset="0"/>
              </a:rPr>
              <a:t>и </a:t>
            </a:r>
            <a:r>
              <a:rPr lang="en-US" sz="1400" dirty="0">
                <a:latin typeface="Arial Black" pitchFamily="34" charset="0"/>
              </a:rPr>
              <a:t>CD </a:t>
            </a:r>
            <a:r>
              <a:rPr lang="ru-RU" sz="1400" dirty="0">
                <a:latin typeface="Arial Black" pitchFamily="34" charset="0"/>
              </a:rPr>
              <a:t>диски с картинами и иллюстрациями, мультимедийные </a:t>
            </a:r>
            <a:r>
              <a:rPr lang="ru-RU" sz="1400" dirty="0" smtClean="0">
                <a:latin typeface="Arial Black" pitchFamily="34" charset="0"/>
              </a:rPr>
              <a:t>презентации,  имею </a:t>
            </a:r>
            <a:r>
              <a:rPr lang="ru-RU" sz="1400" dirty="0">
                <a:latin typeface="Arial Black" pitchFamily="34" charset="0"/>
              </a:rPr>
              <a:t>обучающую </a:t>
            </a:r>
            <a:r>
              <a:rPr lang="ru-RU" sz="1400" dirty="0" smtClean="0">
                <a:latin typeface="Arial Black" pitchFamily="34" charset="0"/>
              </a:rPr>
              <a:t>диски к учебнику </a:t>
            </a:r>
            <a:r>
              <a:rPr lang="ru-RU" sz="1400" dirty="0" err="1" smtClean="0">
                <a:latin typeface="Arial Black" pitchFamily="34" charset="0"/>
              </a:rPr>
              <a:t>О.С.Габриелян</a:t>
            </a:r>
            <a:r>
              <a:rPr lang="ru-RU" sz="1400" dirty="0" smtClean="0">
                <a:latin typeface="Arial Black" pitchFamily="34" charset="0"/>
              </a:rPr>
              <a:t>  </a:t>
            </a:r>
            <a:r>
              <a:rPr lang="ru-RU" sz="1400" dirty="0">
                <a:latin typeface="Arial Black" pitchFamily="34" charset="0"/>
              </a:rPr>
              <a:t>для </a:t>
            </a:r>
            <a:r>
              <a:rPr lang="ru-RU" sz="1400" dirty="0" smtClean="0">
                <a:latin typeface="Arial Black" pitchFamily="34" charset="0"/>
              </a:rPr>
              <a:t>8-11 </a:t>
            </a:r>
            <a:r>
              <a:rPr lang="ru-RU" sz="1400" dirty="0">
                <a:latin typeface="Arial Black" pitchFamily="34" charset="0"/>
              </a:rPr>
              <a:t>классов. </a:t>
            </a:r>
          </a:p>
          <a:p>
            <a:pPr marL="82296" indent="0">
              <a:buNone/>
            </a:pPr>
            <a:r>
              <a:rPr lang="ru-RU" sz="1400" dirty="0" smtClean="0">
                <a:latin typeface="Arial Black" pitchFamily="34" charset="0"/>
              </a:rPr>
              <a:t> За последние несколько лет мною созданы </a:t>
            </a:r>
            <a:r>
              <a:rPr lang="ru-RU" sz="1400" dirty="0">
                <a:latin typeface="Arial Black" pitchFamily="34" charset="0"/>
              </a:rPr>
              <a:t>мультимедийные презентации к </a:t>
            </a:r>
            <a:r>
              <a:rPr lang="ru-RU" sz="1400" dirty="0" smtClean="0">
                <a:latin typeface="Arial Black" pitchFamily="34" charset="0"/>
              </a:rPr>
              <a:t>урокам, вот лишь некоторые из них:</a:t>
            </a:r>
          </a:p>
          <a:p>
            <a:pPr lvl="0">
              <a:buClr>
                <a:srgbClr val="838D9B"/>
              </a:buClr>
            </a:pP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4"/>
              </a:rPr>
              <a:t>Презентация к уроку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4"/>
              </a:rPr>
              <a:t> «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4"/>
              </a:rPr>
              <a:t> Гидролиз солей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4"/>
              </a:rPr>
              <a:t>" 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4"/>
              </a:rPr>
              <a:t> 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4"/>
              </a:rPr>
              <a:t>, 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4"/>
              </a:rPr>
              <a:t>11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4"/>
              </a:rPr>
              <a:t> 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4"/>
              </a:rPr>
              <a:t>класс </a:t>
            </a:r>
            <a:endParaRPr lang="ru-RU" sz="1500" dirty="0">
              <a:solidFill>
                <a:prstClr val="black"/>
              </a:solidFill>
              <a:latin typeface="Arial Black" pitchFamily="34" charset="0"/>
            </a:endParaRPr>
          </a:p>
          <a:p>
            <a:pPr lvl="0">
              <a:buClr>
                <a:srgbClr val="838D9B"/>
              </a:buClr>
            </a:pP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5"/>
              </a:rPr>
              <a:t>Презентация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5"/>
              </a:rPr>
              <a:t> “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5"/>
              </a:rPr>
              <a:t>Формирование здорового образа жизни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5"/>
              </a:rPr>
              <a:t>” 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5"/>
              </a:rPr>
              <a:t> </a:t>
            </a:r>
            <a:endParaRPr lang="ru-RU" sz="1500" dirty="0">
              <a:solidFill>
                <a:prstClr val="black"/>
              </a:solidFill>
              <a:latin typeface="Arial Black" pitchFamily="34" charset="0"/>
            </a:endParaRPr>
          </a:p>
          <a:p>
            <a:pPr lvl="0">
              <a:buClr>
                <a:srgbClr val="838D9B"/>
              </a:buClr>
            </a:pP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6"/>
              </a:rPr>
              <a:t>Презентация “Элементы таблицы </a:t>
            </a:r>
            <a:r>
              <a:rPr lang="ru-RU" sz="1500" dirty="0" err="1">
                <a:solidFill>
                  <a:prstClr val="black"/>
                </a:solidFill>
                <a:latin typeface="Arial Black" pitchFamily="34" charset="0"/>
                <a:hlinkClick r:id="rId6"/>
              </a:rPr>
              <a:t>Менделееа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6"/>
              </a:rPr>
              <a:t>”   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</a:rPr>
              <a:t> </a:t>
            </a:r>
          </a:p>
          <a:p>
            <a:pPr lvl="0">
              <a:buClr>
                <a:srgbClr val="838D9B"/>
              </a:buClr>
            </a:pP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7"/>
              </a:rPr>
              <a:t>Презентация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7"/>
              </a:rPr>
              <a:t> «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7"/>
              </a:rPr>
              <a:t>Хром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7"/>
              </a:rPr>
              <a:t>", </a:t>
            </a:r>
            <a:r>
              <a:rPr lang="ru-RU" sz="1500" dirty="0" smtClean="0">
                <a:solidFill>
                  <a:prstClr val="black"/>
                </a:solidFill>
                <a:latin typeface="Arial Black" pitchFamily="34" charset="0"/>
                <a:hlinkClick r:id="rId7"/>
              </a:rPr>
              <a:t> 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7"/>
              </a:rPr>
              <a:t>9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7"/>
              </a:rPr>
              <a:t> 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7"/>
              </a:rPr>
              <a:t>класс</a:t>
            </a:r>
            <a:r>
              <a:rPr lang="en-US" sz="1500" dirty="0">
                <a:solidFill>
                  <a:prstClr val="black"/>
                </a:solidFill>
                <a:latin typeface="Arial Black" pitchFamily="34" charset="0"/>
                <a:hlinkClick r:id="rId7"/>
              </a:rPr>
              <a:t> </a:t>
            </a:r>
            <a:r>
              <a:rPr lang="ru-RU" sz="1500" dirty="0">
                <a:solidFill>
                  <a:prstClr val="black"/>
                </a:solidFill>
                <a:latin typeface="Arial Black" pitchFamily="34" charset="0"/>
                <a:hlinkClick r:id="rId7"/>
              </a:rPr>
              <a:t> </a:t>
            </a:r>
            <a:r>
              <a:rPr lang="ru-RU" sz="1400" dirty="0" smtClean="0">
                <a:latin typeface="Arial Black" pitchFamily="34" charset="0"/>
                <a:hlinkClick r:id="rId7"/>
              </a:rPr>
              <a:t> </a:t>
            </a:r>
            <a:endParaRPr lang="ru-RU" sz="1400" dirty="0">
              <a:latin typeface="Arial Black" pitchFamily="34" charset="0"/>
            </a:endParaRPr>
          </a:p>
          <a:p>
            <a:pPr lvl="0">
              <a:buClr>
                <a:srgbClr val="838D9B"/>
              </a:buClr>
            </a:pPr>
            <a:r>
              <a:rPr lang="ru-RU" sz="1400" dirty="0">
                <a:latin typeface="Arial Black" pitchFamily="34" charset="0"/>
              </a:rPr>
              <a:t>Все вышеперечисленные презентации выложены в открытый доступ для педагогического сообщества изучающих и преподающих </a:t>
            </a:r>
            <a:r>
              <a:rPr lang="ru-RU" sz="1400" dirty="0" smtClean="0">
                <a:latin typeface="Arial Black" pitchFamily="34" charset="0"/>
              </a:rPr>
              <a:t>химию в школе</a:t>
            </a:r>
            <a:r>
              <a:rPr lang="ru-RU" sz="1400" dirty="0">
                <a:latin typeface="Arial Black" pitchFamily="34" charset="0"/>
              </a:rPr>
              <a:t>»: </a:t>
            </a:r>
            <a:r>
              <a:rPr lang="en-US" sz="1500" u="sng" dirty="0">
                <a:solidFill>
                  <a:prstClr val="black"/>
                </a:solidFill>
                <a:latin typeface="Arial Black" pitchFamily="34" charset="0"/>
                <a:hlinkClick r:id="rId8"/>
              </a:rPr>
              <a:t>http://nsportal.ru/gromova-olga-ilinichna</a:t>
            </a:r>
            <a:endParaRPr lang="ru-RU" sz="1500" dirty="0">
              <a:solidFill>
                <a:prstClr val="black"/>
              </a:solidFill>
              <a:latin typeface="Arial Black" pitchFamily="34" charset="0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7772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1600" b="1" dirty="0" smtClean="0">
                <a:effectLst/>
                <a:latin typeface="Arial Black" pitchFamily="34" charset="0"/>
              </a:rPr>
              <a:t>4. Реализация программ </a:t>
            </a:r>
            <a:br>
              <a:rPr lang="ru-RU" sz="1600" b="1" dirty="0" smtClean="0">
                <a:effectLst/>
                <a:latin typeface="Arial Black" pitchFamily="34" charset="0"/>
              </a:rPr>
            </a:br>
            <a:r>
              <a:rPr lang="ru-RU" sz="1600" b="1" dirty="0" smtClean="0">
                <a:effectLst/>
                <a:latin typeface="Arial Black" pitchFamily="34" charset="0"/>
              </a:rPr>
              <a:t>профильного обучения и </a:t>
            </a:r>
            <a:r>
              <a:rPr lang="ru-RU" sz="1600" b="1" dirty="0" err="1" smtClean="0">
                <a:effectLst/>
                <a:latin typeface="Arial Black" pitchFamily="34" charset="0"/>
              </a:rPr>
              <a:t>предпрофильной</a:t>
            </a:r>
            <a:r>
              <a:rPr lang="ru-RU" sz="1600" b="1" dirty="0" smtClean="0">
                <a:effectLst/>
                <a:latin typeface="Arial Black" pitchFamily="34" charset="0"/>
              </a:rPr>
              <a:t> подготовки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62927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1400" dirty="0" err="1">
                <a:latin typeface="Arial Black" pitchFamily="34" charset="0"/>
              </a:rPr>
              <a:t>Предпрофильная</a:t>
            </a:r>
            <a:r>
              <a:rPr lang="ru-RU" sz="1400" dirty="0">
                <a:latin typeface="Arial Black" pitchFamily="34" charset="0"/>
              </a:rPr>
              <a:t> подготовка – это система педагогической, психолого-педагогической, информационной и организационной деятельности, содействующая самоопределению учащихся старших классов основной школы относительно избираемых ими профилирующих направлений будущего обучения и широкой сферы последующей </a:t>
            </a:r>
            <a:r>
              <a:rPr lang="ru-RU" sz="1400" dirty="0" smtClean="0">
                <a:latin typeface="Arial Black" pitchFamily="34" charset="0"/>
              </a:rPr>
              <a:t>профессиональной деятельности.  </a:t>
            </a:r>
          </a:p>
          <a:p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Каждое лето на   муниципальном уровне работает  </a:t>
            </a: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  <a:hlinkClick r:id="rId2" action="ppaction://hlinkfile"/>
              </a:rPr>
              <a:t>профильный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hlinkClick r:id="rId2" action="ppaction://hlinkfile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лагерь «Интеллект» для одаренных детей. В 2014 и в 2016 году при профильном лагере вела </a:t>
            </a:r>
            <a:r>
              <a:rPr lang="ru-RU" sz="1400" dirty="0">
                <a:latin typeface="Arial Black" pitchFamily="34" charset="0"/>
              </a:rPr>
              <a:t>курс </a:t>
            </a:r>
            <a:r>
              <a:rPr lang="ru-RU" sz="1400" dirty="0" smtClean="0">
                <a:latin typeface="Arial Black" pitchFamily="34" charset="0"/>
                <a:hlinkClick r:id="rId3" action="ppaction://hlinkfile"/>
              </a:rPr>
              <a:t>«</a:t>
            </a:r>
            <a:r>
              <a:rPr lang="ru-RU" sz="1400" dirty="0" err="1" smtClean="0">
                <a:latin typeface="Arial Black" pitchFamily="34" charset="0"/>
                <a:hlinkClick r:id="rId3" action="ppaction://hlinkfile"/>
              </a:rPr>
              <a:t>Окислительно</a:t>
            </a:r>
            <a:r>
              <a:rPr lang="ru-RU" sz="1400" dirty="0" smtClean="0">
                <a:latin typeface="Arial Black" pitchFamily="34" charset="0"/>
                <a:hlinkClick r:id="rId3" action="ppaction://hlinkfile"/>
              </a:rPr>
              <a:t>-восстановительные реакции»</a:t>
            </a:r>
            <a:r>
              <a:rPr lang="ru-RU" sz="1400" dirty="0" smtClean="0">
                <a:latin typeface="Arial Black" pitchFamily="34" charset="0"/>
                <a:hlinkClick r:id="rId4" action="ppaction://hlinkfile"/>
              </a:rPr>
              <a:t> </a:t>
            </a:r>
            <a:r>
              <a:rPr lang="ru-RU" sz="1400" dirty="0">
                <a:latin typeface="Arial Black" pitchFamily="34" charset="0"/>
              </a:rPr>
              <a:t>для учащихся 9</a:t>
            </a:r>
            <a:r>
              <a:rPr lang="ru-RU" sz="1400" dirty="0" smtClean="0">
                <a:latin typeface="Arial Black" pitchFamily="34" charset="0"/>
              </a:rPr>
              <a:t> </a:t>
            </a:r>
            <a:r>
              <a:rPr lang="ru-RU" sz="1400" dirty="0">
                <a:latin typeface="Arial Black" pitchFamily="34" charset="0"/>
              </a:rPr>
              <a:t>классов. </a:t>
            </a:r>
            <a:r>
              <a:rPr lang="ru-RU" sz="1400" b="1" dirty="0">
                <a:latin typeface="Arial Black" pitchFamily="34" charset="0"/>
              </a:rPr>
              <a:t>Приложение № </a:t>
            </a:r>
            <a:r>
              <a:rPr lang="ru-RU" sz="1400" b="1" dirty="0" smtClean="0">
                <a:latin typeface="Arial Black" pitchFamily="34" charset="0"/>
              </a:rPr>
              <a:t>7 </a:t>
            </a:r>
            <a:endParaRPr lang="ru-RU" sz="1400" dirty="0"/>
          </a:p>
          <a:p>
            <a:endParaRPr lang="ru-RU" sz="1400" dirty="0">
              <a:latin typeface="Arial Black" pitchFamily="34" charset="0"/>
            </a:endParaRPr>
          </a:p>
          <a:p>
            <a:pPr marL="82296" indent="0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endParaRPr lang="ru-RU" sz="14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60648"/>
            <a:ext cx="2029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 Black" pitchFamily="34" charset="0"/>
                <a:hlinkClick r:id="rId5" action="ppaction://hlinkfile"/>
              </a:rPr>
              <a:t>Приложение № </a:t>
            </a:r>
            <a:r>
              <a:rPr lang="ru-RU" sz="1400" b="1" dirty="0" smtClean="0">
                <a:latin typeface="Arial Black" pitchFamily="34" charset="0"/>
                <a:hlinkClick r:id="rId5" action="ppaction://hlinkfile"/>
              </a:rPr>
              <a:t>6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3777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1600" b="1" dirty="0" smtClean="0">
                <a:effectLst/>
                <a:latin typeface="Arial Black" pitchFamily="34" charset="0"/>
              </a:rPr>
              <a:t>6. Результаты </a:t>
            </a:r>
            <a:r>
              <a:rPr lang="ru-RU" sz="1600" b="1" dirty="0">
                <a:effectLst/>
                <a:latin typeface="Arial Black" pitchFamily="34" charset="0"/>
              </a:rPr>
              <a:t>участия обучающихся </a:t>
            </a:r>
            <a:r>
              <a:rPr lang="ru-RU" sz="1600" b="1" dirty="0" smtClean="0">
                <a:effectLst/>
                <a:latin typeface="Arial Black" pitchFamily="34" charset="0"/>
              </a:rPr>
              <a:t/>
            </a:r>
            <a:br>
              <a:rPr lang="ru-RU" sz="1600" b="1" dirty="0" smtClean="0">
                <a:effectLst/>
                <a:latin typeface="Arial Black" pitchFamily="34" charset="0"/>
              </a:rPr>
            </a:br>
            <a:r>
              <a:rPr lang="ru-RU" sz="1600" b="1" dirty="0" smtClean="0">
                <a:effectLst/>
                <a:latin typeface="Arial Black" pitchFamily="34" charset="0"/>
              </a:rPr>
              <a:t>во </a:t>
            </a:r>
            <a:r>
              <a:rPr lang="ru-RU" sz="1600" b="1" dirty="0">
                <a:effectLst/>
                <a:latin typeface="Arial Black" pitchFamily="34" charset="0"/>
              </a:rPr>
              <a:t>Всероссийской предметной олимпиаде  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509849"/>
              </p:ext>
            </p:extLst>
          </p:nvPr>
        </p:nvGraphicFramePr>
        <p:xfrm>
          <a:off x="1331640" y="1556793"/>
          <a:ext cx="6984775" cy="4907957"/>
        </p:xfrm>
        <a:graphic>
          <a:graphicData uri="http://schemas.openxmlformats.org/drawingml/2006/table">
            <a:tbl>
              <a:tblPr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56591"/>
                <a:gridCol w="1846268"/>
                <a:gridCol w="3681916"/>
              </a:tblGrid>
              <a:tr h="393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Учебный год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Уровень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Ф.И. ученика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2012-2013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Багетов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Ариф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 – </a:t>
                      </a:r>
                      <a:r>
                        <a:rPr lang="ru-RU" sz="1400" dirty="0">
                          <a:effectLst/>
                          <a:latin typeface="Arial Black" pitchFamily="34" charset="0"/>
                          <a:hlinkClick r:id="rId2" action="ppaction://hlinkfile"/>
                        </a:rPr>
                        <a:t>победитель, 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  <a:hlinkClick r:id="rId2" action="ppaction://hlinkfile"/>
                        </a:rPr>
                        <a:t>8</a:t>
                      </a:r>
                      <a:r>
                        <a:rPr lang="ru-RU" sz="1400" baseline="0" dirty="0" smtClean="0">
                          <a:effectLst/>
                          <a:latin typeface="Arial Black" pitchFamily="34" charset="0"/>
                          <a:hlinkClick r:id="rId2" action="ppaction://hlinkfile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  <a:hlinkClick r:id="rId2" action="ppaction://hlinkfile"/>
                        </a:rPr>
                        <a:t>класс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;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Айзятуллов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 Рушан-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  <a:hlinkClick r:id="rId3" action="ppaction://hlinkfile"/>
                        </a:rPr>
                        <a:t>победитель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, 9класс;</a:t>
                      </a:r>
                      <a:r>
                        <a:rPr lang="ru-RU" sz="1100" baseline="0" dirty="0">
                          <a:effectLst/>
                          <a:latin typeface="Arial Black" pitchFamily="34" charset="0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  <a:cs typeface="Times New Roman"/>
                        </a:rPr>
                        <a:t>Янгляева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  <a:cs typeface="Times New Roman"/>
                        </a:rPr>
                        <a:t> Диана-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  <a:cs typeface="Times New Roman"/>
                          <a:hlinkClick r:id="rId4" action="ppaction://hlinkfile"/>
                        </a:rPr>
                        <a:t>победитель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  <a:cs typeface="Times New Roman"/>
                        </a:rPr>
                        <a:t>, 10 класс.</a:t>
                      </a:r>
                      <a:endParaRPr lang="ru-RU" sz="1400" dirty="0" smtClean="0">
                        <a:effectLst/>
                        <a:latin typeface="Arial Black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2013-2014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Катикова</a:t>
                      </a:r>
                      <a:r>
                        <a:rPr lang="ru-RU" sz="1400" baseline="0" dirty="0" smtClean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400" baseline="0" dirty="0" err="1" smtClean="0">
                          <a:effectLst/>
                          <a:latin typeface="Arial Black" pitchFamily="34" charset="0"/>
                        </a:rPr>
                        <a:t>Камила</a:t>
                      </a:r>
                      <a:r>
                        <a:rPr lang="ru-RU" sz="1400" baseline="0" dirty="0" smtClean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400" i="1" dirty="0" smtClean="0">
                          <a:effectLst/>
                          <a:latin typeface="Arial Black" pitchFamily="34" charset="0"/>
                          <a:hlinkClick r:id="rId5" action="ppaction://hlinkfile"/>
                        </a:rPr>
                        <a:t>- </a:t>
                      </a:r>
                      <a:r>
                        <a:rPr lang="ru-RU" sz="1400" i="1" dirty="0">
                          <a:effectLst/>
                          <a:latin typeface="Arial Black" pitchFamily="34" charset="0"/>
                          <a:hlinkClick r:id="rId5" action="ppaction://hlinkfile"/>
                        </a:rPr>
                        <a:t>призер,</a:t>
                      </a:r>
                      <a:endParaRPr lang="ru-RU" sz="1100" i="1" dirty="0">
                        <a:effectLst/>
                        <a:latin typeface="Arial Black" pitchFamily="34" charset="0"/>
                        <a:hlinkClick r:id="rId5" action="ppaction://hlinkfile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Arial Black" pitchFamily="34" charset="0"/>
                          <a:hlinkClick r:id="rId5" action="ppaction://hlinkfile"/>
                        </a:rPr>
                        <a:t> 8 </a:t>
                      </a:r>
                      <a:r>
                        <a:rPr lang="ru-RU" sz="1400" i="1" dirty="0" smtClean="0">
                          <a:effectLst/>
                          <a:latin typeface="Arial Black" pitchFamily="34" charset="0"/>
                          <a:hlinkClick r:id="rId5" action="ppaction://hlinkfile"/>
                        </a:rPr>
                        <a:t>класс; </a:t>
                      </a:r>
                      <a:r>
                        <a:rPr lang="ru-RU" sz="1400" i="1" dirty="0" smtClean="0">
                          <a:effectLst/>
                          <a:latin typeface="Arial Black" pitchFamily="34" charset="0"/>
                        </a:rPr>
                        <a:t> 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Багапов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-(2-й результат), 9 класс;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Янгляева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-участие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2014-2015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Багапоа</a:t>
                      </a:r>
                      <a:r>
                        <a:rPr lang="ru-RU" sz="1400" baseline="0" dirty="0" smtClean="0">
                          <a:effectLst/>
                          <a:latin typeface="Arial Black" pitchFamily="34" charset="0"/>
                        </a:rPr>
                        <a:t> Ариф-1-й результат (грамоты нет); </a:t>
                      </a:r>
                      <a:r>
                        <a:rPr lang="ru-RU" sz="1400" baseline="0" dirty="0" err="1" smtClean="0">
                          <a:effectLst/>
                          <a:latin typeface="Arial Black" pitchFamily="34" charset="0"/>
                        </a:rPr>
                        <a:t>Янгляева</a:t>
                      </a:r>
                      <a:r>
                        <a:rPr lang="ru-RU" sz="1400" baseline="0" dirty="0" smtClean="0">
                          <a:effectLst/>
                          <a:latin typeface="Arial Black" pitchFamily="34" charset="0"/>
                        </a:rPr>
                        <a:t> Диана 11 </a:t>
                      </a:r>
                      <a:r>
                        <a:rPr lang="ru-RU" sz="1400" baseline="0" dirty="0" err="1" smtClean="0">
                          <a:effectLst/>
                          <a:latin typeface="Arial Black" pitchFamily="34" charset="0"/>
                        </a:rPr>
                        <a:t>кл</a:t>
                      </a:r>
                      <a:r>
                        <a:rPr lang="ru-RU" sz="1400" baseline="0" dirty="0" smtClean="0">
                          <a:effectLst/>
                          <a:latin typeface="Arial Black" pitchFamily="34" charset="0"/>
                        </a:rPr>
                        <a:t>.-участие; 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 Даньшин Дима, 8 класс-участие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34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2015-2016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effectLst/>
                          <a:latin typeface="Arial Black" pitchFamily="34" charset="0"/>
                        </a:rPr>
                        <a:t>Катикова</a:t>
                      </a: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Arial Black" pitchFamily="34" charset="0"/>
                        </a:rPr>
                        <a:t>Камила</a:t>
                      </a: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   - 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 участие, </a:t>
                      </a: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10 класс,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Багапов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Ариф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– </a:t>
                      </a: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участие 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11класс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821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Arial Black" pitchFamily="34" charset="0"/>
                        </a:rPr>
                        <a:t>2016 - 2017</a:t>
                      </a:r>
                      <a:endParaRPr lang="ru-RU" sz="11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муниципальный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Arial Black" pitchFamily="34" charset="0"/>
                        </a:rPr>
                        <a:t>Катикова</a:t>
                      </a: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Arial Black" pitchFamily="34" charset="0"/>
                        </a:rPr>
                        <a:t>Камила</a:t>
                      </a: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   - 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2-й результат-11 </a:t>
                      </a:r>
                      <a:r>
                        <a:rPr lang="ru-RU" sz="1400" dirty="0">
                          <a:effectLst/>
                          <a:latin typeface="Arial Black" pitchFamily="34" charset="0"/>
                        </a:rPr>
                        <a:t>класс,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Алукаева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 Алина, 10кл-первый результат, </a:t>
                      </a:r>
                      <a:r>
                        <a:rPr lang="ru-RU" sz="1400" dirty="0" err="1" smtClean="0">
                          <a:effectLst/>
                          <a:latin typeface="Arial Black" pitchFamily="34" charset="0"/>
                        </a:rPr>
                        <a:t>Шакирзянова</a:t>
                      </a:r>
                      <a:r>
                        <a:rPr lang="ru-RU" sz="1400" dirty="0" smtClean="0">
                          <a:effectLst/>
                          <a:latin typeface="Arial Black" pitchFamily="34" charset="0"/>
                        </a:rPr>
                        <a:t> Ольга,9 класс-3-й результат.</a:t>
                      </a:r>
                      <a:endParaRPr lang="ru-RU" sz="11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3" y="404663"/>
            <a:ext cx="20297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 Black" pitchFamily="34" charset="0"/>
                <a:hlinkClick r:id="rId6" action="ppaction://hlinkfile"/>
              </a:rPr>
              <a:t>Приложение № </a:t>
            </a:r>
            <a:r>
              <a:rPr lang="ru-RU" sz="1400" b="1" dirty="0" smtClean="0">
                <a:latin typeface="Arial Black" pitchFamily="34" charset="0"/>
                <a:hlinkClick r:id="rId6" action="ppaction://hlinkfile"/>
              </a:rPr>
              <a:t>7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2960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920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effectLst/>
                <a:latin typeface="Arial Black" pitchFamily="34" charset="0"/>
              </a:rPr>
              <a:t>7. Позитивные результаты внеурочной деятельности обучающихся по учебным предметам:</a:t>
            </a:r>
            <a:r>
              <a:rPr lang="ru-RU" sz="1600" dirty="0" smtClean="0">
                <a:effectLst/>
                <a:latin typeface="Arial Black" pitchFamily="34" charset="0"/>
              </a:rPr>
              <a:t/>
            </a:r>
            <a:br>
              <a:rPr lang="ru-RU" sz="1600" dirty="0" smtClean="0">
                <a:effectLst/>
                <a:latin typeface="Arial Black" pitchFamily="34" charset="0"/>
              </a:rPr>
            </a:br>
            <a:r>
              <a:rPr lang="ru-RU" sz="1600" b="1" dirty="0" smtClean="0">
                <a:effectLst/>
                <a:latin typeface="Arial Black" pitchFamily="34" charset="0"/>
              </a:rPr>
              <a:t>-  заочные олимпиады</a:t>
            </a:r>
            <a:r>
              <a:rPr lang="ru-RU" sz="1600" dirty="0" smtClean="0">
                <a:effectLst/>
                <a:latin typeface="Arial Black" pitchFamily="34" charset="0"/>
              </a:rPr>
              <a:t/>
            </a:r>
            <a:br>
              <a:rPr lang="ru-RU" sz="1600" dirty="0" smtClean="0">
                <a:effectLst/>
                <a:latin typeface="Arial Black" pitchFamily="34" charset="0"/>
              </a:rPr>
            </a:br>
            <a:r>
              <a:rPr lang="ru-RU" sz="1600" b="1" dirty="0" smtClean="0">
                <a:effectLst/>
                <a:latin typeface="Arial Black" pitchFamily="34" charset="0"/>
              </a:rPr>
              <a:t>- открытые конкурсы          </a:t>
            </a:r>
            <a:br>
              <a:rPr lang="ru-RU" sz="1600" b="1" dirty="0" smtClean="0">
                <a:effectLst/>
                <a:latin typeface="Arial Black" pitchFamily="34" charset="0"/>
              </a:rPr>
            </a:br>
            <a:r>
              <a:rPr lang="ru-RU" sz="1600" b="1" dirty="0" smtClean="0">
                <a:effectLst/>
                <a:latin typeface="Arial Black" pitchFamily="34" charset="0"/>
              </a:rPr>
              <a:t>                                                                                         </a:t>
            </a:r>
            <a:r>
              <a:rPr lang="ru-RU" sz="1800" b="1" dirty="0" smtClean="0">
                <a:latin typeface="Arial Black" pitchFamily="34" charset="0"/>
                <a:hlinkClick r:id="rId2" action="ppaction://hlinkfile"/>
              </a:rPr>
              <a:t>Приложение </a:t>
            </a:r>
            <a:r>
              <a:rPr lang="ru-RU" sz="1800" b="1" dirty="0">
                <a:latin typeface="Arial Black" pitchFamily="34" charset="0"/>
                <a:hlinkClick r:id="rId2" action="ppaction://hlinkfile"/>
              </a:rPr>
              <a:t>№ 8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>
                <a:effectLst/>
                <a:latin typeface="Arial Black" pitchFamily="34" charset="0"/>
              </a:rPr>
              <a:t/>
            </a:r>
            <a:br>
              <a:rPr lang="ru-RU" sz="1800" dirty="0" smtClean="0">
                <a:effectLst/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05164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400" dirty="0">
                <a:latin typeface="Arial Black" pitchFamily="34" charset="0"/>
              </a:rPr>
              <a:t>Наблюдается увеличение количества учащихся, принимающих участие в различных дистанционных </a:t>
            </a:r>
            <a:r>
              <a:rPr lang="ru-RU" sz="1400" dirty="0" smtClean="0">
                <a:latin typeface="Arial Black" pitchFamily="34" charset="0"/>
              </a:rPr>
              <a:t>олимпиадах</a:t>
            </a:r>
            <a:r>
              <a:rPr lang="ru-RU" sz="1400" dirty="0">
                <a:latin typeface="Arial Black" pitchFamily="34" charset="0"/>
              </a:rPr>
              <a:t>, творческих конкурсах</a:t>
            </a:r>
            <a:r>
              <a:rPr lang="ru-RU" sz="1400" dirty="0" smtClean="0">
                <a:latin typeface="Arial Black" pitchFamily="34" charset="0"/>
              </a:rPr>
              <a:t>, </a:t>
            </a:r>
            <a:r>
              <a:rPr lang="ru-RU" sz="1400" dirty="0">
                <a:latin typeface="Arial Black" pitchFamily="34" charset="0"/>
              </a:rPr>
              <a:t>а также увеличение количества победителей, призеров, лауреатов и просто участников.</a:t>
            </a:r>
          </a:p>
          <a:p>
            <a:endParaRPr lang="ru-RU" sz="1400" dirty="0">
              <a:latin typeface="Arial Blac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072488"/>
              </p:ext>
            </p:extLst>
          </p:nvPr>
        </p:nvGraphicFramePr>
        <p:xfrm>
          <a:off x="1403648" y="2492896"/>
          <a:ext cx="6768753" cy="15917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8260"/>
                <a:gridCol w="1404376"/>
                <a:gridCol w="1276462"/>
                <a:gridCol w="1405279"/>
                <a:gridCol w="1404376"/>
              </a:tblGrid>
              <a:tr h="425465">
                <a:tc>
                  <a:txBody>
                    <a:bodyPr/>
                    <a:lstStyle/>
                    <a:p>
                      <a:pPr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 2012 -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2013г.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2013 - 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2014г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2014 -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2015г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2015 - 2016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г</a:t>
                      </a: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.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solidFill>
                      <a:schemeClr val="bg2"/>
                    </a:solidFill>
                  </a:tcPr>
                </a:tc>
              </a:tr>
              <a:tr h="368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Количество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участников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учеников 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ученика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учеников 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учеников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18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Количество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Победителей/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Призёров/лауреатов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4149080"/>
            <a:ext cx="8165498" cy="11695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Учащиеся Громовой О.И. </a:t>
            </a:r>
            <a:r>
              <a:rPr lang="ru-RU" sz="1400" dirty="0">
                <a:latin typeface="Arial Black" pitchFamily="34" charset="0"/>
              </a:rPr>
              <a:t>ежегодно принимают участие в </a:t>
            </a:r>
            <a:r>
              <a:rPr lang="ru-RU" sz="1400" dirty="0" smtClean="0">
                <a:latin typeface="Arial Black" pitchFamily="34" charset="0"/>
              </a:rPr>
              <a:t>  </a:t>
            </a:r>
            <a:r>
              <a:rPr lang="ru-RU" sz="1400" dirty="0">
                <a:latin typeface="Arial Black" pitchFamily="34" charset="0"/>
              </a:rPr>
              <a:t>предметной </a:t>
            </a:r>
            <a:r>
              <a:rPr lang="ru-RU" sz="1400" dirty="0" smtClean="0">
                <a:latin typeface="Arial Black" pitchFamily="34" charset="0"/>
              </a:rPr>
              <a:t>неделе </a:t>
            </a:r>
            <a:r>
              <a:rPr lang="ru-RU" sz="1400" dirty="0">
                <a:latin typeface="Arial Black" pitchFamily="34" charset="0"/>
              </a:rPr>
              <a:t>по </a:t>
            </a:r>
            <a:r>
              <a:rPr lang="ru-RU" sz="1400" dirty="0" smtClean="0">
                <a:latin typeface="Arial Black" pitchFamily="34" charset="0"/>
              </a:rPr>
              <a:t>химии, во Всероссийской олимпиаде « </a:t>
            </a:r>
            <a:r>
              <a:rPr lang="ru-RU" sz="1400" dirty="0" err="1" smtClean="0">
                <a:latin typeface="Arial Black" pitchFamily="34" charset="0"/>
              </a:rPr>
              <a:t>Олимпус</a:t>
            </a:r>
            <a:r>
              <a:rPr lang="ru-RU" sz="1400" dirty="0" smtClean="0">
                <a:latin typeface="Arial Black" pitchFamily="34" charset="0"/>
              </a:rPr>
              <a:t>»,  Всероссийской олимпиаде «Юный химик»  </a:t>
            </a:r>
            <a:r>
              <a:rPr lang="ru-RU" sz="1400" dirty="0">
                <a:latin typeface="Arial Black" pitchFamily="34" charset="0"/>
              </a:rPr>
              <a:t>который проводится факультетом </a:t>
            </a:r>
            <a:r>
              <a:rPr lang="ru-RU" sz="1400" dirty="0" smtClean="0">
                <a:latin typeface="Arial Black" pitchFamily="34" charset="0"/>
              </a:rPr>
              <a:t> физики и химии «МГУ </a:t>
            </a:r>
            <a:r>
              <a:rPr lang="ru-RU" sz="1400" dirty="0">
                <a:latin typeface="Arial Black" pitchFamily="34" charset="0"/>
              </a:rPr>
              <a:t>им Н. П. Огарева», участвуют в </a:t>
            </a:r>
            <a:r>
              <a:rPr lang="ru-RU" sz="1400" dirty="0" err="1">
                <a:latin typeface="Arial Black" pitchFamily="34" charset="0"/>
              </a:rPr>
              <a:t>Евсевьевской</a:t>
            </a:r>
            <a:r>
              <a:rPr lang="ru-RU" sz="1400" dirty="0">
                <a:latin typeface="Arial Black" pitchFamily="34" charset="0"/>
              </a:rPr>
              <a:t> открытой олимпиаде школьников, и других заочных конкурсах.</a:t>
            </a:r>
          </a:p>
        </p:txBody>
      </p:sp>
    </p:spTree>
    <p:extLst>
      <p:ext uri="{BB962C8B-B14F-4D97-AF65-F5344CB8AC3E}">
        <p14:creationId xmlns:p14="http://schemas.microsoft.com/office/powerpoint/2010/main" val="382838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1670</TotalTime>
  <Words>2590</Words>
  <Application>Microsoft Office PowerPoint</Application>
  <PresentationFormat>Экран (4:3)</PresentationFormat>
  <Paragraphs>721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Министерство образования РМ Портфолио - http://nsportal.ru/gromova-olga-ilinichna Портфолио- http://lambir1.edurm.ru/p8aa1.html   Громовой Ольги Ильиничны,  учителя химии МОУ « Лямбирская СОШ №1 »   </vt:lpstr>
      <vt:lpstr>Характеристика – представление     Приложение 1</vt:lpstr>
      <vt:lpstr>. Качество знаний   за межаттестационный период              Приложение 2 </vt:lpstr>
      <vt:lpstr>Приложение № 3            1. Качество знаний                                           по итогам внутреннего мониторинга                                            учебных достижений обучающихся                                            за межаттестационный период </vt:lpstr>
      <vt:lpstr>1. Качества знаний  по итогам  внешнего мониторинга  учебных достижений обучающихся за межаттестационный период </vt:lpstr>
      <vt:lpstr>Приложение № 5               3. Применение            информационно – коммуникативных технологий </vt:lpstr>
      <vt:lpstr>4. Реализация программ  профильного обучения и предпрофильной подготовки </vt:lpstr>
      <vt:lpstr>6. Результаты участия обучающихся  во Всероссийской предметной олимпиаде   </vt:lpstr>
      <vt:lpstr>7. Позитивные результаты внеурочной деятельности обучающихся по учебным предметам: -  заочные олимпиады - открытые конкурсы                                                                                                    Приложение № 8   </vt:lpstr>
      <vt:lpstr>Презентация PowerPoint</vt:lpstr>
      <vt:lpstr> Учащиеся  Громовой О.И. – победители и призеры   Республиканского Слёта юных исследователей «Опыт. Поиск. Успех», заочных олимпиад и  викторин  </vt:lpstr>
      <vt:lpstr>Учащиеся  Громовой О.И. – победители и призеры   Республиканского Слёта юных исследователей «Опыт. Поиск. Успех», заочных олимпиад и  викторин  </vt:lpstr>
      <vt:lpstr>8. Наличие публикаций </vt:lpstr>
      <vt:lpstr>9. Наличие авторских программ, методических пособий, методических рекомендаций </vt:lpstr>
      <vt:lpstr>10. Выступления на научно-практических конференциях, педагогических чтениях, семинарах, секциях, методических объединениях </vt:lpstr>
      <vt:lpstr>11. Проведение открытых уроков, мастер – классов, мероприятий </vt:lpstr>
      <vt:lpstr>12. Общественно – педагогическая активность педагога: участие в экспертных комиссиях, апелляционных комиссиях, предметных комиссиях по проверке ОГЭ и ЕГЭ, в жюри конкурсов и т. д. </vt:lpstr>
      <vt:lpstr>13. Участие педагога в профессиональных конкурсах </vt:lpstr>
      <vt:lpstr>13. Участие педагога в профессиональных конкурсах</vt:lpstr>
      <vt:lpstr>14. Награды и поощрения педагога в межаттестационный период органами государственной власти, МО РМ, управлениями образованием муниципалитета, общественными организациями, педагогическими сообществами, родительской активностью </vt:lpstr>
      <vt:lpstr>15. Повышение квалификации, профессиональная переподготовка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РМ   Портфолио   Егорчиковой Клары Медарисовны,  учителя английского языка МОУ « Лямбирская СОШ №1 »</dc:title>
  <dc:creator>Spaceman</dc:creator>
  <cp:lastModifiedBy>Computer</cp:lastModifiedBy>
  <cp:revision>146</cp:revision>
  <dcterms:created xsi:type="dcterms:W3CDTF">2016-11-28T16:26:55Z</dcterms:created>
  <dcterms:modified xsi:type="dcterms:W3CDTF">2017-01-16T16:23:16Z</dcterms:modified>
</cp:coreProperties>
</file>