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0" r:id="rId4"/>
    <p:sldId id="263" r:id="rId5"/>
    <p:sldId id="262" r:id="rId6"/>
    <p:sldId id="265" r:id="rId7"/>
    <p:sldId id="266" r:id="rId8"/>
    <p:sldId id="267" r:id="rId9"/>
    <p:sldId id="264" r:id="rId10"/>
    <p:sldId id="257" r:id="rId11"/>
    <p:sldId id="256" r:id="rId12"/>
    <p:sldId id="259" r:id="rId13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9A948-798F-490C-8D0D-62FDA95BF269}" type="datetimeFigureOut">
              <a:rPr lang="ru-RU" smtClean="0"/>
              <a:pPr>
                <a:defRPr/>
              </a:pPr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4816B-8D36-44E4-A604-628BFDAA9A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172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C533D-32B1-458B-92F8-ACC99F2A2E0C}" type="datetimeFigureOut">
              <a:rPr lang="ru-RU" smtClean="0"/>
              <a:pPr>
                <a:defRPr/>
              </a:pPr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59DFC-6BEC-440F-8C2A-53C67E9070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463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88018-840D-4AFD-B7EB-ECC66E5F5DD6}" type="datetimeFigureOut">
              <a:rPr lang="ru-RU" smtClean="0"/>
              <a:pPr>
                <a:defRPr/>
              </a:pPr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A6DBD-FE5E-4FEF-B261-25A13AFCC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127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997C5-1CF6-4B10-BBA3-037D788050E6}" type="datetimeFigureOut">
              <a:rPr lang="ru-RU" smtClean="0"/>
              <a:pPr>
                <a:defRPr/>
              </a:pPr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D01D4-86C5-4A24-AFCB-FD9D80571E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117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AAC95-5AEA-4FF5-8890-E3318992AB69}" type="datetimeFigureOut">
              <a:rPr lang="ru-RU" smtClean="0"/>
              <a:pPr>
                <a:defRPr/>
              </a:pPr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97FDA-7EC8-43D4-8633-7928BD039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288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DBBDF-3180-46EA-95D4-E75A291BC61D}" type="datetimeFigureOut">
              <a:rPr lang="ru-RU" smtClean="0"/>
              <a:pPr>
                <a:defRPr/>
              </a:pPr>
              <a:t>25.09.2016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4984E-D658-4A26-B517-4A76545102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191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C9804-3DFA-4A79-AD48-1466A91E63DA}" type="datetimeFigureOut">
              <a:rPr lang="ru-RU" smtClean="0"/>
              <a:pPr>
                <a:defRPr/>
              </a:pPr>
              <a:t>25.09.2016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CEDC7-9E0A-4683-9742-711455AB9F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51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0D35D-E990-4A82-AB56-320499D12A6F}" type="datetimeFigureOut">
              <a:rPr lang="ru-RU" smtClean="0"/>
              <a:pPr>
                <a:defRPr/>
              </a:pPr>
              <a:t>25.09.2016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DA54E-6BE5-499A-98C3-5A16A487D8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112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E4132-4272-4F4C-B757-802A6A10770C}" type="datetimeFigureOut">
              <a:rPr lang="ru-RU" smtClean="0"/>
              <a:pPr>
                <a:defRPr/>
              </a:pPr>
              <a:t>25.09.2016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44B1B-23E1-48A7-A4A3-19721D173B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3747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BC46-17AC-4C3C-88E3-DA706E912370}" type="datetimeFigureOut">
              <a:rPr lang="ru-RU" smtClean="0"/>
              <a:pPr>
                <a:defRPr/>
              </a:pPr>
              <a:t>25.09.2016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5060-791F-4329-93E9-989FC3B96C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3689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F030-6F89-4055-B041-CD35671FEB83}" type="datetimeFigureOut">
              <a:rPr lang="ru-RU" smtClean="0"/>
              <a:pPr>
                <a:defRPr/>
              </a:pPr>
              <a:t>25.09.2016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2C6FE-D432-4C06-AAFD-7E3893BEF1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0783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371416-5CE6-43E1-9E36-9E522DA3C418}" type="datetimeFigureOut">
              <a:rPr lang="ru-RU" smtClean="0"/>
              <a:pPr>
                <a:defRPr/>
              </a:pPr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40A8DF-5D3F-482C-9135-5ECAA10274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700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blogonika.ru/gramotnoe-ispolzovanie-znakov-prepinaniya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9587"/>
            <a:ext cx="12191999" cy="3929350"/>
          </a:xfrm>
        </p:spPr>
        <p:txBody>
          <a:bodyPr anchor="ctr"/>
          <a:lstStyle/>
          <a:p>
            <a:r>
              <a:rPr lang="ru-RU" sz="4400" dirty="0" smtClean="0"/>
              <a:t>Простые и сложные предложения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3321" y="1940099"/>
            <a:ext cx="9144000" cy="1655762"/>
          </a:xfrm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ru-RU" sz="3600" dirty="0" smtClean="0">
                <a:latin typeface="Gabriola" panose="04040605051002020D02" pitchFamily="82" charset="0"/>
                <a:ea typeface="+mj-ea"/>
                <a:cs typeface="+mj-cs"/>
              </a:rPr>
              <a:t>	</a:t>
            </a:r>
            <a:endParaRPr lang="ru-RU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97454" y="5024735"/>
            <a:ext cx="432212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endParaRPr lang="ru-RU" b="1" i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73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0" y="614597"/>
            <a:ext cx="12192000" cy="1100650"/>
          </a:xfrm>
        </p:spPr>
        <p:txBody>
          <a:bodyPr anchor="ctr"/>
          <a:lstStyle/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2869" y="1544638"/>
            <a:ext cx="9144000" cy="1655762"/>
          </a:xfrm>
        </p:spPr>
        <p:txBody>
          <a:bodyPr/>
          <a:lstStyle/>
          <a:p>
            <a:pPr marL="571500" indent="-571500" algn="l">
              <a:buFont typeface="Gabriola" panose="04040605051002020D02" pitchFamily="82" charset="0"/>
              <a:buChar char="√"/>
            </a:pP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Пункт 1</a:t>
            </a:r>
          </a:p>
          <a:p>
            <a:pPr marL="571500" indent="-571500" algn="l">
              <a:buFont typeface="Gabriola" panose="04040605051002020D02" pitchFamily="82" charset="0"/>
              <a:buChar char="√"/>
            </a:pP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Пункт 2</a:t>
            </a:r>
          </a:p>
          <a:p>
            <a:pPr marL="571500" indent="-571500" algn="l">
              <a:buFont typeface="Gabriola" panose="04040605051002020D02" pitchFamily="82" charset="0"/>
              <a:buChar char="√"/>
            </a:pP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Пункт 3</a:t>
            </a:r>
          </a:p>
          <a:p>
            <a:pPr marL="1028700" lvl="1" indent="-571500" algn="l">
              <a:buFont typeface="Gabriola" panose="04040605051002020D02" pitchFamily="82" charset="0"/>
              <a:buChar char="◊"/>
            </a:pPr>
            <a:r>
              <a:rPr lang="ru-RU" sz="28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Вариант 1</a:t>
            </a:r>
          </a:p>
          <a:p>
            <a:pPr marL="1028700" lvl="1" indent="-571500" algn="l">
              <a:buFont typeface="Gabriola" panose="04040605051002020D02" pitchFamily="82" charset="0"/>
              <a:buChar char="◊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28700" lvl="1" indent="-571500" algn="l">
              <a:buFont typeface="Gabriola" panose="04040605051002020D02" pitchFamily="82" charset="0"/>
              <a:buChar char="◊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28700" lvl="1" indent="-571500" algn="l">
              <a:buFont typeface="Gabriola" panose="04040605051002020D02" pitchFamily="82" charset="0"/>
              <a:buChar char="∆"/>
            </a:pPr>
            <a:endParaRPr lang="ru-RU" sz="32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5428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99400" y="1212702"/>
            <a:ext cx="883868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 </a:t>
            </a:r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можете </a:t>
            </a: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использовать данный шаблон для создания своих презентаций, но в своей презентации вы </a:t>
            </a:r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должны</a:t>
            </a: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указать источник шаблона: 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Титова Екатерина Николаевна, </a:t>
            </a:r>
            <a:r>
              <a:rPr lang="ru-RU" alt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МБОУ «СОШ №89»</a:t>
            </a:r>
            <a:r>
              <a:rPr 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</a:t>
            </a: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учитель русского языка и </a:t>
            </a:r>
            <a:r>
              <a:rPr lang="ru-RU" alt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литературы</a:t>
            </a:r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название сайта «http://pedsovet.su/»</a:t>
            </a:r>
            <a:endParaRPr lang="ru-RU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0" y="614597"/>
            <a:ext cx="12192000" cy="1100650"/>
          </a:xfrm>
        </p:spPr>
        <p:txBody>
          <a:bodyPr anchor="ctr"/>
          <a:lstStyle/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создания шаблона</a:t>
            </a: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36692" y="1715247"/>
            <a:ext cx="9144000" cy="1655762"/>
          </a:xfrm>
        </p:spPr>
        <p:txBody>
          <a:bodyPr/>
          <a:lstStyle/>
          <a:p>
            <a:pPr marL="571500" indent="-571500" algn="l">
              <a:buFont typeface="Gabriola" panose="04040605051002020D02" pitchFamily="82" charset="0"/>
              <a:buChar char="√"/>
            </a:pPr>
            <a:r>
              <a:rPr lang="en-US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sz="3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hlinkClick r:id="rId2"/>
              </a:rPr>
              <a:t>://blogonika.ru/gramotnoe-ispolzovanie-znakov-prepinaniya</a:t>
            </a:r>
            <a:r>
              <a:rPr lang="en-US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hlinkClick r:id="rId2"/>
              </a:rPr>
              <a:t>/</a:t>
            </a:r>
            <a:endParaRPr lang="ru-RU" sz="32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571500" indent="-571500" algn="l">
              <a:buFont typeface="Gabriola" panose="04040605051002020D02" pitchFamily="82" charset="0"/>
              <a:buChar char="√"/>
            </a:pPr>
            <a:endParaRPr lang="ru-RU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2325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3"/>
          <p:cNvSpPr>
            <a:spLocks noChangeArrowheads="1"/>
          </p:cNvSpPr>
          <p:nvPr/>
        </p:nvSpPr>
        <p:spPr bwMode="auto">
          <a:xfrm>
            <a:off x="5490755" y="1558517"/>
            <a:ext cx="371856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dirty="0"/>
              <a:t> </a:t>
            </a:r>
          </a:p>
          <a:p>
            <a:pPr eaLnBrk="1" hangingPunct="1"/>
            <a:r>
              <a:rPr lang="ru-RU" altLang="ru-RU" sz="3000" dirty="0"/>
              <a:t>Туча небо кроет.</a:t>
            </a:r>
          </a:p>
          <a:p>
            <a:pPr eaLnBrk="1" hangingPunct="1"/>
            <a:r>
              <a:rPr lang="ru-RU" altLang="ru-RU" sz="3000" dirty="0"/>
              <a:t>Солнце не блестит.</a:t>
            </a:r>
          </a:p>
          <a:p>
            <a:pPr eaLnBrk="1" hangingPunct="1"/>
            <a:r>
              <a:rPr lang="ru-RU" altLang="ru-RU" sz="3000" dirty="0"/>
              <a:t>Ветер в поле воет.</a:t>
            </a:r>
          </a:p>
          <a:p>
            <a:pPr eaLnBrk="1" hangingPunct="1"/>
            <a:r>
              <a:rPr lang="ru-RU" altLang="ru-RU" sz="3000" dirty="0"/>
              <a:t>Дождик моросит.</a:t>
            </a:r>
          </a:p>
          <a:p>
            <a:pPr eaLnBrk="1" hangingPunct="1"/>
            <a:endParaRPr lang="ru-RU" altLang="ru-RU" sz="2800" dirty="0"/>
          </a:p>
        </p:txBody>
      </p:sp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3454400" y="990601"/>
            <a:ext cx="8432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600" dirty="0">
                <a:solidFill>
                  <a:srgbClr val="7030A0"/>
                </a:solidFill>
              </a:rPr>
              <a:t>Письмо по памяти!!!</a:t>
            </a:r>
          </a:p>
        </p:txBody>
      </p:sp>
      <p:pic>
        <p:nvPicPr>
          <p:cNvPr id="5124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" y="594360"/>
            <a:ext cx="2946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4267201"/>
            <a:ext cx="396240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Прямоугольник 10"/>
          <p:cNvSpPr>
            <a:spLocks noChangeArrowheads="1"/>
          </p:cNvSpPr>
          <p:nvPr/>
        </p:nvSpPr>
        <p:spPr bwMode="auto">
          <a:xfrm>
            <a:off x="1660434" y="4075840"/>
            <a:ext cx="4826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000" dirty="0"/>
              <a:t>Воды зашумели </a:t>
            </a:r>
          </a:p>
          <a:p>
            <a:pPr eaLnBrk="1" hangingPunct="1"/>
            <a:r>
              <a:rPr lang="ru-RU" altLang="ru-RU" sz="3000" dirty="0"/>
              <a:t>Быстрого ручья. </a:t>
            </a:r>
          </a:p>
          <a:p>
            <a:pPr eaLnBrk="1" hangingPunct="1"/>
            <a:r>
              <a:rPr lang="ru-RU" altLang="ru-RU" sz="3000" dirty="0"/>
              <a:t>Птички улетели </a:t>
            </a:r>
          </a:p>
          <a:p>
            <a:pPr eaLnBrk="1" hangingPunct="1"/>
            <a:r>
              <a:rPr lang="ru-RU" altLang="ru-RU" sz="3000" dirty="0"/>
              <a:t>В тёплые края</a:t>
            </a:r>
            <a:r>
              <a:rPr lang="ru-RU" altLang="ru-RU" dirty="0"/>
              <a:t>.</a:t>
            </a:r>
          </a:p>
        </p:txBody>
      </p:sp>
      <p:sp>
        <p:nvSpPr>
          <p:cNvPr id="5127" name="Прямоугольник 11"/>
          <p:cNvSpPr>
            <a:spLocks noChangeArrowheads="1"/>
          </p:cNvSpPr>
          <p:nvPr/>
        </p:nvSpPr>
        <p:spPr bwMode="auto">
          <a:xfrm>
            <a:off x="9144000" y="1636714"/>
            <a:ext cx="213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/>
              <a:t>А. Плещеев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028" y="600891"/>
            <a:ext cx="10308771" cy="4702629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00B0F0"/>
                </a:solidFill>
              </a:rPr>
              <a:t>1.Солнце </a:t>
            </a:r>
            <a:r>
              <a:rPr lang="ru-RU" sz="6600" b="1" i="1" dirty="0" smtClean="0">
                <a:solidFill>
                  <a:srgbClr val="00B0F0"/>
                </a:solidFill>
              </a:rPr>
              <a:t>встало и осветило окрестность.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>
                <a:solidFill>
                  <a:srgbClr val="00B050"/>
                </a:solidFill>
              </a:rPr>
              <a:t>2.</a:t>
            </a:r>
            <a:r>
              <a:rPr lang="ru-RU" sz="6600" b="1" i="1" dirty="0" smtClean="0">
                <a:solidFill>
                  <a:srgbClr val="00B050"/>
                </a:solidFill>
              </a:rPr>
              <a:t>Солнце </a:t>
            </a:r>
            <a:r>
              <a:rPr lang="ru-RU" sz="6600" b="1" i="1" dirty="0" smtClean="0">
                <a:solidFill>
                  <a:srgbClr val="00B050"/>
                </a:solidFill>
              </a:rPr>
              <a:t>встало, и </a:t>
            </a:r>
            <a:r>
              <a:rPr lang="ru-RU" sz="6600" b="1" dirty="0" smtClean="0">
                <a:solidFill>
                  <a:srgbClr val="00B050"/>
                </a:solidFill>
              </a:rPr>
              <a:t>окрестность</a:t>
            </a:r>
            <a:r>
              <a:rPr lang="ru-RU" sz="6600" b="1" i="1" dirty="0" smtClean="0">
                <a:solidFill>
                  <a:srgbClr val="00B050"/>
                </a:solidFill>
              </a:rPr>
              <a:t> </a:t>
            </a:r>
            <a:r>
              <a:rPr lang="ru-RU" sz="6600" b="1" i="1" dirty="0" smtClean="0">
                <a:solidFill>
                  <a:srgbClr val="00B050"/>
                </a:solidFill>
              </a:rPr>
              <a:t>озарилась светом</a:t>
            </a:r>
            <a:endParaRPr lang="ru-RU" sz="66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293223" y="-235131"/>
            <a:ext cx="9862458" cy="6008914"/>
          </a:xfrm>
        </p:spPr>
        <p:txBody>
          <a:bodyPr/>
          <a:lstStyle/>
          <a:p>
            <a:pPr algn="just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sz="5400" b="1" u="sng" dirty="0" smtClean="0">
                <a:solidFill>
                  <a:srgbClr val="FF0000"/>
                </a:solidFill>
              </a:rPr>
              <a:t>Вывод: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>Предложения, в которых одна грамматическая основа, называются………..</a:t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>Предложения, в которых две или более грамматических основ, называются ………..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0789" y="1711233"/>
            <a:ext cx="952282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Прочитайте предложение. Начертите их схемы. Поставьте запятые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sz="4800" i="1" dirty="0" smtClean="0"/>
              <a:t>Вскоре </a:t>
            </a:r>
            <a:r>
              <a:rPr lang="ru-RU" sz="4800" i="1" dirty="0" smtClean="0"/>
              <a:t>после восхода набежала туча и брызнул короткий дождь. (</a:t>
            </a:r>
            <a:r>
              <a:rPr lang="ru-RU" dirty="0" smtClean="0"/>
              <a:t>М. Пришвин</a:t>
            </a:r>
            <a:r>
              <a:rPr lang="ru-RU" dirty="0" smtClean="0"/>
              <a:t>.)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3588" y="365125"/>
            <a:ext cx="10400211" cy="4337504"/>
          </a:xfrm>
        </p:spPr>
        <p:txBody>
          <a:bodyPr/>
          <a:lstStyle/>
          <a:p>
            <a:r>
              <a:rPr lang="ru-RU" sz="5400" dirty="0" smtClean="0"/>
              <a:t>Вскоре </a:t>
            </a:r>
            <a:r>
              <a:rPr lang="ru-RU" sz="5400" dirty="0" smtClean="0"/>
              <a:t>после восхода набежала </a:t>
            </a:r>
            <a:r>
              <a:rPr lang="ru-RU" sz="5400" u="sng" dirty="0" smtClean="0"/>
              <a:t>туча</a:t>
            </a:r>
            <a:r>
              <a:rPr lang="ru-RU" sz="8800" dirty="0" smtClean="0">
                <a:solidFill>
                  <a:srgbClr val="00B050"/>
                </a:solidFill>
              </a:rPr>
              <a:t>,</a:t>
            </a:r>
            <a:r>
              <a:rPr lang="ru-RU" sz="5400" dirty="0" smtClean="0"/>
              <a:t> </a:t>
            </a:r>
            <a:r>
              <a:rPr lang="ru-RU" sz="5400" dirty="0" smtClean="0"/>
              <a:t>и брызнул короткий </a:t>
            </a:r>
            <a:r>
              <a:rPr lang="ru-RU" sz="5400" u="sng" dirty="0" smtClean="0"/>
              <a:t>дождь</a:t>
            </a:r>
            <a:r>
              <a:rPr lang="ru-RU" sz="5400" dirty="0" smtClean="0"/>
              <a:t>. 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628709" y="1881051"/>
            <a:ext cx="2651760" cy="13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7654834" y="2103121"/>
            <a:ext cx="2664823" cy="26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409406" y="3043645"/>
            <a:ext cx="21945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435531" y="3226526"/>
            <a:ext cx="2259875" cy="26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51904"/>
          </a:xfrm>
        </p:spPr>
        <p:txBody>
          <a:bodyPr/>
          <a:lstStyle/>
          <a:p>
            <a:pPr algn="just"/>
            <a:r>
              <a:rPr lang="ru-RU" sz="4800" b="1" i="1" dirty="0" smtClean="0"/>
              <a:t>По </a:t>
            </a:r>
            <a:r>
              <a:rPr lang="ru-RU" sz="4800" b="1" i="1" dirty="0" smtClean="0"/>
              <a:t>мере того как </a:t>
            </a:r>
            <a:r>
              <a:rPr lang="ru-RU" sz="4800" b="1" i="1" dirty="0" err="1" smtClean="0"/>
              <a:t>уг__сал</a:t>
            </a:r>
            <a:r>
              <a:rPr lang="ru-RU" sz="4800" b="1" i="1" dirty="0" smtClean="0"/>
              <a:t> день в лесу наступала тишина.</a:t>
            </a:r>
            <a:endParaRPr lang="ru-RU" sz="4800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5578475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00B050"/>
                </a:solidFill>
              </a:rPr>
              <a:t>Сложное предложение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7030A0"/>
                </a:solidFill>
              </a:rPr>
              <a:t>1.Содержит </a:t>
            </a:r>
            <a:r>
              <a:rPr lang="ru-RU" b="1" i="1" dirty="0" smtClean="0">
                <a:solidFill>
                  <a:srgbClr val="7030A0"/>
                </a:solidFill>
              </a:rPr>
              <a:t>2 или больше грамматических основ.</a:t>
            </a:r>
            <a:r>
              <a:rPr lang="ru-RU" b="1" dirty="0" smtClean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70C0"/>
                </a:solidFill>
              </a:rPr>
              <a:t>2.Простые </a:t>
            </a:r>
            <a:r>
              <a:rPr lang="ru-RU" b="1" dirty="0" smtClean="0">
                <a:solidFill>
                  <a:srgbClr val="0070C0"/>
                </a:solidFill>
              </a:rPr>
              <a:t>предложения в составе сложного соединяются без союзов или с помощью союзов ,и ,а ,но</a:t>
            </a:r>
            <a:r>
              <a:rPr lang="ru-RU" b="1" dirty="0" smtClean="0"/>
              <a:t>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3.Между </a:t>
            </a:r>
            <a:r>
              <a:rPr lang="ru-RU" b="1" dirty="0" smtClean="0">
                <a:solidFill>
                  <a:srgbClr val="C00000"/>
                </a:solidFill>
              </a:rPr>
              <a:t>простыми предложениями в составе сложного ставится запятая.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1397726" y="1371600"/>
            <a:ext cx="4293991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>
                <a:latin typeface="Calibri" pitchFamily="34" charset="0"/>
              </a:rPr>
              <a:t>Мне удалось …</a:t>
            </a:r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966651" y="2133600"/>
            <a:ext cx="5542101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atin typeface="Calibri" pitchFamily="34" charset="0"/>
              </a:rPr>
              <a:t>Меня удивило…</a:t>
            </a:r>
          </a:p>
        </p:txBody>
      </p:sp>
      <p:sp>
        <p:nvSpPr>
          <p:cNvPr id="10244" name="Text Box 9"/>
          <p:cNvSpPr txBox="1">
            <a:spLocks noChangeArrowheads="1"/>
          </p:cNvSpPr>
          <p:nvPr/>
        </p:nvSpPr>
        <p:spPr bwMode="auto">
          <a:xfrm>
            <a:off x="1227909" y="3657600"/>
            <a:ext cx="591160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atin typeface="Calibri" pitchFamily="34" charset="0"/>
              </a:rPr>
              <a:t>Я порадовался за…</a:t>
            </a:r>
          </a:p>
        </p:txBody>
      </p:sp>
      <p:sp>
        <p:nvSpPr>
          <p:cNvPr id="10245" name="Text Box 10"/>
          <p:cNvSpPr txBox="1">
            <a:spLocks noChangeArrowheads="1"/>
          </p:cNvSpPr>
          <p:nvPr/>
        </p:nvSpPr>
        <p:spPr bwMode="auto">
          <a:xfrm>
            <a:off x="1476102" y="4495800"/>
            <a:ext cx="939509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atin typeface="Calibri" pitchFamily="34" charset="0"/>
              </a:rPr>
              <a:t>Я хочу поблагодарить … за …</a:t>
            </a:r>
          </a:p>
        </p:txBody>
      </p:sp>
      <p:sp>
        <p:nvSpPr>
          <p:cNvPr id="17414" name="WordArt 11"/>
          <p:cNvSpPr>
            <a:spLocks noChangeArrowheads="1" noChangeShapeType="1" noTextEdit="1"/>
          </p:cNvSpPr>
          <p:nvPr/>
        </p:nvSpPr>
        <p:spPr bwMode="auto">
          <a:xfrm>
            <a:off x="3352800" y="571500"/>
            <a:ext cx="57912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DF1771"/>
                    </a:gs>
                    <a:gs pos="100000">
                      <a:srgbClr val="630912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Итог урока</a:t>
            </a:r>
          </a:p>
        </p:txBody>
      </p:sp>
      <p:sp>
        <p:nvSpPr>
          <p:cNvPr id="10247" name="Text Box 13"/>
          <p:cNvSpPr txBox="1">
            <a:spLocks noChangeArrowheads="1"/>
          </p:cNvSpPr>
          <p:nvPr/>
        </p:nvSpPr>
        <p:spPr bwMode="auto">
          <a:xfrm>
            <a:off x="1280160" y="5185954"/>
            <a:ext cx="88798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atin typeface="Calibri" pitchFamily="34" charset="0"/>
              </a:rPr>
              <a:t>Я могу похвалить себя за…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162594" y="2895600"/>
            <a:ext cx="625420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atin typeface="Calibri" pitchFamily="34" charset="0"/>
              </a:rPr>
              <a:t>Мне понравилось…</a:t>
            </a:r>
          </a:p>
        </p:txBody>
      </p:sp>
      <p:pic>
        <p:nvPicPr>
          <p:cNvPr id="1741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3429" y="1608274"/>
            <a:ext cx="3149600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презентации «Пунктуация.»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Шаблон презентации «Пунктуация.».pptx" id="{ADE5D98B-3CEF-469D-A2CA-6DAE7F83EC56}" vid="{FBA89FE7-2C74-48CF-A124-E726C9793A4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«Пунктуация.»</Template>
  <TotalTime>16</TotalTime>
  <Words>186</Words>
  <Application>Microsoft Office PowerPoint</Application>
  <PresentationFormat>Произвольный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Шаблон презентации «Пунктуация.»</vt:lpstr>
      <vt:lpstr>Простые и сложные предложения</vt:lpstr>
      <vt:lpstr>Слайд 2</vt:lpstr>
      <vt:lpstr>1.Солнце встало и осветило окрестность. 2.Солнце встало, и окрестность озарилась светом</vt:lpstr>
      <vt:lpstr>  Вывод: Предложения, в которых одна грамматическая основа, называются………..  Предложения, в которых две или более грамматических основ, называются ………..</vt:lpstr>
      <vt:lpstr>Слайд 5</vt:lpstr>
      <vt:lpstr>Вскоре после восхода набежала туча, и брызнул короткий дождь.  </vt:lpstr>
      <vt:lpstr>По мере того как уг__сал день в лесу наступала тишина.</vt:lpstr>
      <vt:lpstr>Сложное предложение  1.Содержит 2 или больше грамматических основ.  2.Простые предложения в составе сложного соединяются без союзов или с помощью союзов ,и ,а ,но.  3.Между простыми предложениями в составе сложного ставится запятая.</vt:lpstr>
      <vt:lpstr>Слайд 9</vt:lpstr>
      <vt:lpstr>Содержание</vt:lpstr>
      <vt:lpstr>Слайд 11</vt:lpstr>
      <vt:lpstr>Источники создания шаблона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ДНС</cp:lastModifiedBy>
  <cp:revision>2</cp:revision>
  <dcterms:created xsi:type="dcterms:W3CDTF">2016-09-25T12:35:23Z</dcterms:created>
  <dcterms:modified xsi:type="dcterms:W3CDTF">2016-09-25T12:51:58Z</dcterms:modified>
</cp:coreProperties>
</file>