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64" r:id="rId4"/>
    <p:sldId id="271" r:id="rId5"/>
    <p:sldId id="259" r:id="rId6"/>
    <p:sldId id="272" r:id="rId7"/>
    <p:sldId id="273" r:id="rId8"/>
    <p:sldId id="274" r:id="rId9"/>
    <p:sldId id="275" r:id="rId10"/>
    <p:sldId id="276" r:id="rId11"/>
    <p:sldId id="263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46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45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001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017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78202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497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849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91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246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857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945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873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34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935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6481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006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76D43-035E-4848-84E4-488D6AFEA57B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8A37E0-4792-4476-A96E-556658976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53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915" y="150339"/>
            <a:ext cx="9241730" cy="3890963"/>
          </a:xfrm>
        </p:spPr>
        <p:txBody>
          <a:bodyPr>
            <a:normAutofit/>
          </a:bodyPr>
          <a:lstStyle/>
          <a:p>
            <a:r>
              <a:rPr lang="ru-RU" dirty="0" smtClean="0"/>
              <a:t>Влияние </a:t>
            </a:r>
            <a:r>
              <a:rPr lang="ru-RU" dirty="0" smtClean="0"/>
              <a:t>и </a:t>
            </a:r>
            <a:r>
              <a:rPr lang="ru-RU" dirty="0" smtClean="0"/>
              <a:t>компьютерных игр на поведение современных подростков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5421" y="5480240"/>
            <a:ext cx="8758996" cy="1096899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Авторы:</a:t>
            </a:r>
            <a:r>
              <a:rPr lang="ru-RU" sz="2400" dirty="0" smtClean="0">
                <a:solidFill>
                  <a:schemeClr val="tx1"/>
                </a:solidFill>
              </a:rPr>
              <a:t> Елагин Антон, Самойлов Алексей, 9 класс, </a:t>
            </a:r>
            <a:r>
              <a:rPr lang="ru-RU" sz="2400" dirty="0" smtClean="0">
                <a:solidFill>
                  <a:schemeClr val="tx1"/>
                </a:solidFill>
              </a:rPr>
              <a:t>           г. Серпухов,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МОУ СОШ №9 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41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2533" y="1456396"/>
            <a:ext cx="9349535" cy="49128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Компьютерные игры – явление очень </a:t>
            </a:r>
            <a:r>
              <a:rPr lang="ru-RU" sz="2400" dirty="0" smtClean="0"/>
              <a:t>сложное.</a:t>
            </a:r>
          </a:p>
          <a:p>
            <a:r>
              <a:rPr lang="ru-RU" sz="2400" dirty="0" smtClean="0"/>
              <a:t>Вред  </a:t>
            </a:r>
            <a:r>
              <a:rPr lang="ru-RU" sz="2400" dirty="0" smtClean="0"/>
              <a:t>и польза определяется временем, проводимым за компьютером.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Дети, </a:t>
            </a:r>
            <a:r>
              <a:rPr lang="ru-RU" sz="2400" dirty="0" smtClean="0"/>
              <a:t>которые посвящают большую часть свободного времени компьютерными играми, в отличие от неиграющих ребят более подвержены стрессу, уровень агрессии у них выше, они меньше времени уделяют учебе, выполнению домашнего задания, спорту, общению со сверстниками, они более замкнуты. </a:t>
            </a:r>
          </a:p>
          <a:p>
            <a:r>
              <a:rPr lang="ru-RU" sz="2400" b="1" i="1" dirty="0" smtClean="0"/>
              <a:t>Чрезмерное  </a:t>
            </a:r>
            <a:r>
              <a:rPr lang="ru-RU" sz="2400" b="1" i="1" dirty="0" smtClean="0"/>
              <a:t>увлечение компьютерными играми может нанести большой вред здоровью.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738" y="1372313"/>
            <a:ext cx="10058399" cy="4912873"/>
          </a:xfrm>
        </p:spPr>
        <p:txBody>
          <a:bodyPr>
            <a:noAutofit/>
          </a:bodyPr>
          <a:lstStyle/>
          <a:p>
            <a:r>
              <a:rPr lang="ru-RU" sz="2400" dirty="0"/>
              <a:t>Задумайтесь: почему в одной семье эти проблемы есть, а в другой нет? </a:t>
            </a:r>
            <a:endParaRPr lang="ru-RU" sz="2400" dirty="0" smtClean="0"/>
          </a:p>
          <a:p>
            <a:r>
              <a:rPr lang="ru-RU" sz="2400" dirty="0" smtClean="0"/>
              <a:t>Наверное</a:t>
            </a:r>
            <a:r>
              <a:rPr lang="ru-RU" sz="2400" dirty="0"/>
              <a:t>, дело тут вовсе не в наличии дома железного ящика, набитого микросхемами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Конечно, гораздо проще кричать об «ужасных компьютерах», когда вы не знаете, чем ваш ребенок занимается, чем он дышит. </a:t>
            </a:r>
            <a:endParaRPr lang="ru-RU" sz="2400" dirty="0" smtClean="0"/>
          </a:p>
          <a:p>
            <a:r>
              <a:rPr lang="ru-RU" sz="2400" dirty="0" smtClean="0"/>
              <a:t>Куда </a:t>
            </a:r>
            <a:r>
              <a:rPr lang="ru-RU" sz="2400" dirty="0"/>
              <a:t>как проще сваливать собственные воспитательные просчеты на «железный мозг». </a:t>
            </a:r>
            <a:endParaRPr lang="ru-RU" sz="2400" dirty="0" smtClean="0"/>
          </a:p>
          <a:p>
            <a:r>
              <a:rPr lang="ru-RU" sz="2400" dirty="0" smtClean="0"/>
              <a:t>А </a:t>
            </a:r>
            <a:r>
              <a:rPr lang="ru-RU" sz="2400" dirty="0"/>
              <a:t>на самом деле нужно искать причину – почему всем развлечениям </a:t>
            </a:r>
            <a:r>
              <a:rPr lang="ru-RU" sz="2400" dirty="0" smtClean="0"/>
              <a:t>ребенок </a:t>
            </a:r>
            <a:r>
              <a:rPr lang="ru-RU" sz="2400" dirty="0"/>
              <a:t>предпочитает компьютерные игры? </a:t>
            </a:r>
          </a:p>
        </p:txBody>
      </p:sp>
      <p:pic>
        <p:nvPicPr>
          <p:cNvPr id="1026" name="Picture 2" descr="http://img1.liveinternet.ru/images/attach/b/4/104/290/104290511_1377181754_k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8048" y="4452306"/>
            <a:ext cx="2160000" cy="21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749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Бабаева Ю. Д., “Одарённый ребёнок за компьютером”, М.: </a:t>
            </a:r>
            <a:r>
              <a:rPr lang="ru-RU" dirty="0" err="1" smtClean="0"/>
              <a:t>Скамрус</a:t>
            </a:r>
            <a:r>
              <a:rPr lang="ru-RU" dirty="0" smtClean="0"/>
              <a:t>, 2003. </a:t>
            </a:r>
          </a:p>
          <a:p>
            <a:pPr lvl="0"/>
            <a:r>
              <a:rPr lang="ru-RU" dirty="0" smtClean="0"/>
              <a:t>Журнал “Школьный психолог” № 17, 2004, “Детская болезнь”</a:t>
            </a:r>
          </a:p>
          <a:p>
            <a:pPr lvl="0"/>
            <a:r>
              <a:rPr lang="ru-RU" dirty="0" smtClean="0"/>
              <a:t>Прохоров А.О. «Методики диагностики и измерения психических состояний личности.» - М.: ПЕР СЭ, 2004.</a:t>
            </a:r>
          </a:p>
          <a:p>
            <a:pPr lvl="0"/>
            <a:r>
              <a:rPr lang="ru-RU" dirty="0" smtClean="0"/>
              <a:t>Дубровский Е.Н., Соколова И.В. Основы социальной информатики. - М., МГСУ, 2010. – 342 с.</a:t>
            </a:r>
          </a:p>
          <a:p>
            <a:pPr lvl="0"/>
            <a:r>
              <a:rPr lang="ru-RU" dirty="0" smtClean="0"/>
              <a:t>Бабаева Ю.Д., </a:t>
            </a:r>
            <a:r>
              <a:rPr lang="ru-RU" dirty="0" err="1" smtClean="0"/>
              <a:t>Войскунский</a:t>
            </a:r>
            <a:r>
              <a:rPr lang="ru-RU" dirty="0" smtClean="0"/>
              <a:t> А.Е. Психологические последствия информатизации // Психологический журнал, № 1,2006. – с. 34-37.</a:t>
            </a:r>
          </a:p>
          <a:p>
            <a:pPr lvl="0"/>
            <a:r>
              <a:rPr lang="ru-RU" dirty="0" err="1" smtClean="0"/>
              <a:t>Арестова</a:t>
            </a:r>
            <a:r>
              <a:rPr lang="ru-RU" dirty="0" smtClean="0"/>
              <a:t> О.Н., Бабанин Л.Н,, </a:t>
            </a:r>
            <a:r>
              <a:rPr lang="ru-RU" dirty="0" err="1" smtClean="0"/>
              <a:t>Войскунский</a:t>
            </a:r>
            <a:r>
              <a:rPr lang="ru-RU" dirty="0" smtClean="0"/>
              <a:t> А.Е Мотивация пользователей Интернета. http://www.relarn.ru:8082/human/motivation.txt</a:t>
            </a:r>
          </a:p>
          <a:p>
            <a:pPr lvl="0"/>
            <a:r>
              <a:rPr lang="ru-RU" dirty="0" smtClean="0"/>
              <a:t> Бурова В.А. Социально-психологические аспекты </a:t>
            </a:r>
            <a:r>
              <a:rPr lang="ru-RU" dirty="0" err="1" smtClean="0"/>
              <a:t>Интернет-зависимости</a:t>
            </a:r>
            <a:r>
              <a:rPr lang="ru-RU" dirty="0" smtClean="0"/>
              <a:t>, http://user.lvs.ru/vita/doclad.htm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9714186" cy="102098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Цель исследования:</a:t>
            </a:r>
            <a:r>
              <a:rPr lang="ru-RU" sz="2400" dirty="0" smtClean="0"/>
              <a:t> Изучить влияние различных компьютерных игр на поведение подростков</a:t>
            </a:r>
            <a:endParaRPr lang="ru-RU" sz="2400" b="1" dirty="0" smtClean="0"/>
          </a:p>
          <a:p>
            <a:endParaRPr lang="ru-RU" sz="240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19224" y="2664371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6517" y="3430150"/>
            <a:ext cx="10515600" cy="102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400" dirty="0" smtClean="0"/>
              <a:t> </a:t>
            </a:r>
            <a:endParaRPr lang="ru-RU" sz="24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40093" y="3337747"/>
            <a:ext cx="946514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2400" dirty="0" smtClean="0"/>
              <a:t>Проанализировать литературу по данному вопросу</a:t>
            </a:r>
            <a:r>
              <a:rPr lang="ru-RU" sz="2400" dirty="0" smtClean="0"/>
              <a:t>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2400" dirty="0" smtClean="0"/>
              <a:t>Исследовать </a:t>
            </a:r>
            <a:r>
              <a:rPr lang="ru-RU" sz="2400" dirty="0" smtClean="0"/>
              <a:t>проблему увлеченности школьников компьютерными играми</a:t>
            </a:r>
            <a:r>
              <a:rPr lang="ru-RU" sz="2400" dirty="0" smtClean="0"/>
              <a:t>.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2400" dirty="0" smtClean="0"/>
              <a:t>Привлечь внимание взрослых к проблеме возникновения привязанности к компьютерным играм у подростков.</a:t>
            </a: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2400" dirty="0" smtClean="0"/>
              <a:t>Предложить рекомендации по повышению уровня безопасности при использовании компьютерных игр.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238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появления компьютеров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865" y="1803237"/>
            <a:ext cx="8596668" cy="204354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 так давно никто не мог и предположить, что компьютер войдет почти в каждый дом. Его освоили не только работники банков, различных офисов, но и другие слои населения, большую часть которых составляют дети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42" name="Picture 2" descr="&quot;Семейная безопасность&quot; организ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2808" y="3861566"/>
            <a:ext cx="2754354" cy="2736000"/>
          </a:xfrm>
          <a:prstGeom prst="rect">
            <a:avLst/>
          </a:prstGeom>
          <a:noFill/>
        </p:spPr>
      </p:pic>
      <p:pic>
        <p:nvPicPr>
          <p:cNvPr id="10244" name="Picture 4" descr="Способы заработка в Интерн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135" y="3782772"/>
            <a:ext cx="3389326" cy="284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028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вред или польза?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9678" y="1303283"/>
            <a:ext cx="8487688" cy="537078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Положительный  </a:t>
            </a:r>
            <a:r>
              <a:rPr lang="ru-RU" sz="2400" b="1" dirty="0"/>
              <a:t>эффект компьютерных </a:t>
            </a:r>
            <a:r>
              <a:rPr lang="ru-RU" sz="2400" b="1" dirty="0" smtClean="0"/>
              <a:t>игр: </a:t>
            </a:r>
          </a:p>
          <a:p>
            <a:r>
              <a:rPr lang="ru-RU" sz="2400" dirty="0" smtClean="0"/>
              <a:t>как </a:t>
            </a:r>
            <a:r>
              <a:rPr lang="ru-RU" sz="2400" dirty="0"/>
              <a:t>средство помощи подросткам с нарушениями письменной речи, с трудностями обучения, нарушениями пространственного </a:t>
            </a:r>
            <a:r>
              <a:rPr lang="ru-RU" sz="2400" dirty="0" smtClean="0"/>
              <a:t>различения; </a:t>
            </a:r>
          </a:p>
          <a:p>
            <a:r>
              <a:rPr lang="ru-RU" sz="2400" dirty="0" smtClean="0"/>
              <a:t>используются </a:t>
            </a:r>
            <a:r>
              <a:rPr lang="ru-RU" sz="2400" dirty="0" smtClean="0"/>
              <a:t>как </a:t>
            </a:r>
            <a:r>
              <a:rPr lang="ru-RU" sz="2400" dirty="0" smtClean="0"/>
              <a:t>средство </a:t>
            </a:r>
            <a:r>
              <a:rPr lang="ru-RU" sz="2400" dirty="0"/>
              <a:t>диагностики дисфункций памяти, пространственных </a:t>
            </a:r>
            <a:r>
              <a:rPr lang="ru-RU" sz="2400" dirty="0" smtClean="0"/>
              <a:t>способностей;</a:t>
            </a:r>
            <a:endParaRPr lang="ru-RU" sz="2400" dirty="0"/>
          </a:p>
          <a:p>
            <a:r>
              <a:rPr lang="ru-RU" sz="2400" dirty="0" smtClean="0"/>
              <a:t>в </a:t>
            </a:r>
            <a:r>
              <a:rPr lang="ru-RU" sz="2400" dirty="0"/>
              <a:t>разумных пределах </a:t>
            </a:r>
            <a:r>
              <a:rPr lang="ru-RU" sz="2400" dirty="0" smtClean="0"/>
              <a:t>дают </a:t>
            </a:r>
            <a:r>
              <a:rPr lang="ru-RU" sz="2400" dirty="0"/>
              <a:t>подростку возможность для активной эмоциональной </a:t>
            </a:r>
            <a:r>
              <a:rPr lang="ru-RU" sz="2400" dirty="0" smtClean="0"/>
              <a:t>разрядки;</a:t>
            </a:r>
          </a:p>
          <a:p>
            <a:r>
              <a:rPr lang="ru-RU" sz="2400" dirty="0" smtClean="0"/>
              <a:t>способствуют </a:t>
            </a:r>
            <a:r>
              <a:rPr lang="ru-RU" sz="2400" dirty="0"/>
              <a:t>развитию творческого мышления, овладению новыми знаниями, логическими </a:t>
            </a:r>
            <a:r>
              <a:rPr lang="ru-RU" sz="2400" dirty="0" smtClean="0"/>
              <a:t>операциями;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дают представление о способах манипулирования предметами и символами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2770" name="Picture 2" descr="http://www.dobrieskazki.ru/dobroe/computer2kid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57840" y="3911108"/>
            <a:ext cx="2938992" cy="2736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820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вред или польза?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55" y="1608083"/>
            <a:ext cx="8571769" cy="4811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Отрицательный   эффект компьютерных игр: </a:t>
            </a:r>
          </a:p>
          <a:p>
            <a:r>
              <a:rPr lang="ru-RU" sz="2400" dirty="0" smtClean="0"/>
              <a:t>в </a:t>
            </a:r>
            <a:r>
              <a:rPr lang="ru-RU" sz="2400" dirty="0" smtClean="0"/>
              <a:t>больших дозах компьютерные игры приводят к накоплению хронического стресса со всеми негативными для организма ребенка </a:t>
            </a:r>
            <a:r>
              <a:rPr lang="ru-RU" sz="2400" dirty="0" smtClean="0"/>
              <a:t>последствиями;</a:t>
            </a:r>
          </a:p>
          <a:p>
            <a:r>
              <a:rPr lang="ru-RU" sz="2400" dirty="0" smtClean="0"/>
              <a:t>многие игры предполагают, что дети помогают своим героям, убивать, грабить, воровать или стрелять. Это может привести к усилению агрессивных моделей поведения у </a:t>
            </a:r>
            <a:r>
              <a:rPr lang="ru-RU" sz="2400" dirty="0" smtClean="0"/>
              <a:t>ребенка;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В этом случае подростку потребуется помощь не только родителей, но и психолога, психотерапевта и врача.</a:t>
            </a:r>
          </a:p>
          <a:p>
            <a:endParaRPr lang="ru-RU" dirty="0"/>
          </a:p>
        </p:txBody>
      </p:sp>
      <p:pic>
        <p:nvPicPr>
          <p:cNvPr id="9222" name="Picture 6" descr="http://krasotoy.ru/content/document/548/kompyuternaya-zavisimos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0886" y="3681905"/>
            <a:ext cx="2905824" cy="288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820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Стадии </a:t>
            </a:r>
            <a:r>
              <a:rPr lang="ru-RU" dirty="0" smtClean="0"/>
              <a:t>развития психологической зависимости от компьютерных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легкая увлеченность;</a:t>
            </a:r>
          </a:p>
          <a:p>
            <a:r>
              <a:rPr lang="ru-RU" sz="3200" dirty="0" smtClean="0"/>
              <a:t> увлеченность; </a:t>
            </a:r>
          </a:p>
          <a:p>
            <a:r>
              <a:rPr lang="ru-RU" sz="3200" dirty="0" smtClean="0"/>
              <a:t>зависимость; </a:t>
            </a:r>
          </a:p>
          <a:p>
            <a:r>
              <a:rPr lang="ru-RU" sz="3200" dirty="0" smtClean="0"/>
              <a:t>привязанность.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31746" name="Picture 2" descr="Как компьютерные игры влияют на человека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1161" y="2010213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430" y="136634"/>
            <a:ext cx="9181369" cy="57806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Чем ты обычно занимаешься в свободное время?</a:t>
            </a:r>
            <a:endParaRPr lang="ru-RU" sz="2800" dirty="0"/>
          </a:p>
        </p:txBody>
      </p:sp>
      <p:pic>
        <p:nvPicPr>
          <p:cNvPr id="4" name="Рисунок 3" descr="диагр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676" y="641131"/>
            <a:ext cx="9785131" cy="2340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664" y="3032234"/>
            <a:ext cx="1005898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2800" dirty="0" smtClean="0">
                <a:solidFill>
                  <a:schemeClr val="accent1"/>
                </a:solidFill>
              </a:rPr>
              <a:t>Время </a:t>
            </a:r>
            <a:r>
              <a:rPr lang="ru-RU" sz="2800" dirty="0" smtClean="0">
                <a:solidFill>
                  <a:schemeClr val="accent1"/>
                </a:solidFill>
              </a:rPr>
              <a:t>проведенное учащимися за компьютерными играми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диагр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2695" y="4025461"/>
            <a:ext cx="9847746" cy="23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879" y="262759"/>
            <a:ext cx="8596668" cy="609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Предпочитаемые компьютерные игры </a:t>
            </a:r>
            <a:endParaRPr lang="ru-RU" sz="2800" dirty="0"/>
          </a:p>
        </p:txBody>
      </p:sp>
      <p:pic>
        <p:nvPicPr>
          <p:cNvPr id="4" name="Рисунок 3" descr="диагр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398" y="1015889"/>
            <a:ext cx="9180000" cy="2340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8450" y="3279228"/>
            <a:ext cx="8596668" cy="5360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Есть ли постоянное желание играть в игры?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диагр4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6086" y="4063891"/>
            <a:ext cx="9180000" cy="23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389" y="157656"/>
            <a:ext cx="9265452" cy="1320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Поведение в конфликте у учеников, играющих в различные игры</a:t>
            </a:r>
            <a:endParaRPr lang="ru-RU" sz="2800" dirty="0"/>
          </a:p>
        </p:txBody>
      </p:sp>
      <p:pic>
        <p:nvPicPr>
          <p:cNvPr id="4" name="Рисунок 3" descr="диагр5jp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126" y="1404773"/>
            <a:ext cx="8920163" cy="28080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2475" y="4127793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://www.prostopsiholog.ru/img/konf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375" y="4190856"/>
            <a:ext cx="2309565" cy="2520000"/>
          </a:xfrm>
          <a:prstGeom prst="rect">
            <a:avLst/>
          </a:prstGeom>
          <a:noFill/>
        </p:spPr>
      </p:pic>
      <p:pic>
        <p:nvPicPr>
          <p:cNvPr id="33796" name="Picture 4" descr="http://berichnow.ru/wp-content/uploads/2012/11/kak-vyiyti-iz-konfliktnoy-situatsi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5257" y="4189850"/>
            <a:ext cx="2519999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1171</TotalTime>
  <Words>600</Words>
  <Application>Microsoft Office PowerPoint</Application>
  <PresentationFormat>Произвольный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Влияние и компьютерных игр на поведение современных подростков</vt:lpstr>
      <vt:lpstr>Цель работы: </vt:lpstr>
      <vt:lpstr>История появления компьютеров</vt:lpstr>
      <vt:lpstr>Игры вред или польза?</vt:lpstr>
      <vt:lpstr>Игры вред или польза?</vt:lpstr>
      <vt:lpstr> Стадии развития психологической зависимости от компьютерных игр</vt:lpstr>
      <vt:lpstr>Чем ты обычно занимаешься в свободное время?</vt:lpstr>
      <vt:lpstr>Предпочитаемые компьютерные игры </vt:lpstr>
      <vt:lpstr>Поведение в конфликте у учеников, играющих в различные игры</vt:lpstr>
      <vt:lpstr>Выводы </vt:lpstr>
      <vt:lpstr>Заключение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интернета и компьютерных игр на поведение современных подростков</dc:title>
  <dc:creator>User</dc:creator>
  <cp:lastModifiedBy>Наталья Кочетова</cp:lastModifiedBy>
  <cp:revision>49</cp:revision>
  <dcterms:created xsi:type="dcterms:W3CDTF">2015-01-19T17:48:06Z</dcterms:created>
  <dcterms:modified xsi:type="dcterms:W3CDTF">2015-02-01T23:20:57Z</dcterms:modified>
</cp:coreProperties>
</file>