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0" r:id="rId3"/>
    <p:sldId id="257" r:id="rId4"/>
    <p:sldId id="258" r:id="rId5"/>
    <p:sldId id="285" r:id="rId6"/>
    <p:sldId id="261" r:id="rId7"/>
    <p:sldId id="262" r:id="rId8"/>
    <p:sldId id="288" r:id="rId9"/>
    <p:sldId id="287" r:id="rId10"/>
    <p:sldId id="286" r:id="rId11"/>
    <p:sldId id="266" r:id="rId12"/>
    <p:sldId id="289" r:id="rId13"/>
    <p:sldId id="267" r:id="rId14"/>
    <p:sldId id="269" r:id="rId15"/>
    <p:sldId id="270" r:id="rId16"/>
    <p:sldId id="271" r:id="rId17"/>
    <p:sldId id="279" r:id="rId18"/>
    <p:sldId id="290" r:id="rId19"/>
    <p:sldId id="291" r:id="rId20"/>
    <p:sldId id="272" r:id="rId21"/>
    <p:sldId id="273" r:id="rId22"/>
    <p:sldId id="281" r:id="rId23"/>
    <p:sldId id="274" r:id="rId24"/>
    <p:sldId id="292" r:id="rId25"/>
    <p:sldId id="275" r:id="rId26"/>
    <p:sldId id="276" r:id="rId27"/>
    <p:sldId id="29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D082E4-5D3F-4CE4-84F3-AB79E4AE2592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41E428-520D-4C1D-8684-B631E51305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+mn-lt"/>
              </a:rPr>
              <a:t>Архитектура </a:t>
            </a:r>
            <a:r>
              <a:rPr lang="ru-RU" sz="6800" dirty="0" smtClean="0">
                <a:latin typeface="+mn-lt"/>
              </a:rPr>
              <a:t>персонального </a:t>
            </a:r>
            <a:r>
              <a:rPr lang="ru-RU" sz="7200" dirty="0" smtClean="0">
                <a:latin typeface="+mn-lt"/>
              </a:rPr>
              <a:t/>
            </a:r>
            <a:br>
              <a:rPr lang="ru-RU" sz="7200" dirty="0" smtClean="0">
                <a:latin typeface="+mn-lt"/>
              </a:rPr>
            </a:br>
            <a:r>
              <a:rPr lang="ru-RU" sz="7200" dirty="0" smtClean="0">
                <a:latin typeface="+mn-lt"/>
              </a:rPr>
              <a:t>компьютера</a:t>
            </a:r>
            <a:endParaRPr lang="ru-RU" sz="7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Разработал преподаватель Клюянова Т.В.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2900" b="1" dirty="0" smtClean="0"/>
              <a:t>2. </a:t>
            </a:r>
            <a:r>
              <a:rPr lang="ru-RU" sz="2900" b="1" dirty="0" smtClean="0"/>
              <a:t>Микропроцессорный комплект (</a:t>
            </a:r>
            <a:r>
              <a:rPr lang="ru-RU" sz="2900" b="1" dirty="0" err="1" smtClean="0"/>
              <a:t>чипсет</a:t>
            </a:r>
            <a:r>
              <a:rPr lang="ru-RU" sz="2900" b="1" dirty="0" smtClean="0"/>
              <a:t>) </a:t>
            </a:r>
            <a:r>
              <a:rPr lang="ru-RU" sz="2900" dirty="0" smtClean="0"/>
              <a:t>– набор микросхем, управляющих работой внутренних устройств ПК;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2900" b="1" dirty="0" smtClean="0"/>
              <a:t>3</a:t>
            </a:r>
            <a:r>
              <a:rPr lang="ru-RU" sz="2900" b="1" dirty="0" smtClean="0"/>
              <a:t>. Шины</a:t>
            </a:r>
            <a:r>
              <a:rPr lang="ru-RU" sz="2900" dirty="0" smtClean="0"/>
              <a:t> – наборы проводников, по которым происходит обмен сигналами между внутренними устройствами компьютера;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2900" b="1" dirty="0" smtClean="0"/>
              <a:t>4</a:t>
            </a:r>
            <a:r>
              <a:rPr lang="ru-RU" sz="2900" b="1" dirty="0" smtClean="0"/>
              <a:t>. Разъёмы для подключения дополнительных устройств (слоты).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599194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5</a:t>
            </a:r>
            <a:r>
              <a:rPr lang="ru-RU" sz="3000" b="1" dirty="0" smtClean="0"/>
              <a:t>. Оперативное запоминающее устройство (ОЗУ или RAM) </a:t>
            </a:r>
            <a:r>
              <a:rPr lang="ru-RU" sz="3000" dirty="0" smtClean="0"/>
              <a:t>- </a:t>
            </a:r>
            <a:r>
              <a:rPr lang="ru-RU" sz="3000" b="1" dirty="0" smtClean="0"/>
              <a:t>область</a:t>
            </a:r>
            <a:r>
              <a:rPr lang="ru-RU" sz="3000" dirty="0" smtClean="0"/>
              <a:t> </a:t>
            </a:r>
            <a:r>
              <a:rPr lang="ru-RU" sz="3000" b="1" dirty="0" smtClean="0"/>
              <a:t>памяти, предназначенная для хранения информации в течение одного сеанса работы с компьютером</a:t>
            </a:r>
            <a:r>
              <a:rPr lang="ru-RU" sz="3000" dirty="0" smtClean="0"/>
              <a:t>. </a:t>
            </a:r>
            <a:br>
              <a:rPr lang="ru-RU" sz="3000" dirty="0" smtClean="0"/>
            </a:br>
            <a:endParaRPr lang="ru-RU" sz="3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6</a:t>
            </a:r>
            <a:r>
              <a:rPr lang="ru-RU" sz="3000" b="1" dirty="0" smtClean="0"/>
              <a:t>. Кэш-память - </a:t>
            </a:r>
            <a:r>
              <a:rPr lang="ru-RU" sz="3000" dirty="0" smtClean="0"/>
              <a:t>сверхоперативной памятью.</a:t>
            </a:r>
            <a:br>
              <a:rPr lang="ru-RU" sz="3000" dirty="0" smtClean="0"/>
            </a:br>
            <a:endParaRPr lang="ru-RU" sz="3000" dirty="0" smtClean="0"/>
          </a:p>
        </p:txBody>
      </p:sp>
      <p:pic>
        <p:nvPicPr>
          <p:cNvPr id="4" name="Рисунок 3" descr="PS2_RAM_Modu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708920"/>
            <a:ext cx="6948264" cy="239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435280" cy="27363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7</a:t>
            </a:r>
            <a:r>
              <a:rPr lang="ru-RU" sz="3000" b="1" dirty="0" smtClean="0"/>
              <a:t>. Постоянное запоминающее устройство (ПЗУ) – микросхема, для длительного хранения данных и даже при выключенном компьютере.</a:t>
            </a:r>
            <a:endParaRPr lang="ru-RU" sz="3000" dirty="0"/>
          </a:p>
        </p:txBody>
      </p:sp>
      <p:pic>
        <p:nvPicPr>
          <p:cNvPr id="4" name="Рисунок 3" descr="nc_pz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514498"/>
            <a:ext cx="5976664" cy="4183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5202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 b="1" i="1" dirty="0" smtClean="0"/>
              <a:t>8. Видеоадаптеры (видеокарты)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i="1" dirty="0" smtClean="0"/>
              <a:t>9.</a:t>
            </a:r>
            <a:r>
              <a:rPr lang="en-US" sz="3000" b="1" i="1" dirty="0" smtClean="0"/>
              <a:t> </a:t>
            </a:r>
            <a:r>
              <a:rPr lang="ru-RU" sz="3000" b="1" i="1" dirty="0" smtClean="0"/>
              <a:t>Звуковые платы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i="1" dirty="0" smtClean="0"/>
              <a:t>10. Внутренние модемы 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i="1" dirty="0" smtClean="0"/>
              <a:t>11. Сетевые адаптеры (для подключения к локальной сети)</a:t>
            </a:r>
            <a:br>
              <a:rPr lang="ru-RU" sz="3000" b="1" i="1" dirty="0" smtClean="0"/>
            </a:br>
            <a:endParaRPr lang="ru-RU" sz="3000" b="1" i="1" dirty="0"/>
          </a:p>
        </p:txBody>
      </p:sp>
      <p:pic>
        <p:nvPicPr>
          <p:cNvPr id="5" name="Рисунок 4" descr="vide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2675895" cy="2132856"/>
          </a:xfrm>
          <a:prstGeom prst="rect">
            <a:avLst/>
          </a:prstGeom>
        </p:spPr>
      </p:pic>
      <p:pic>
        <p:nvPicPr>
          <p:cNvPr id="7" name="Рисунок 6" descr="TFM-PCIV9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08920"/>
            <a:ext cx="3048000" cy="1575816"/>
          </a:xfrm>
          <a:prstGeom prst="rect">
            <a:avLst/>
          </a:prstGeom>
        </p:spPr>
      </p:pic>
      <p:pic>
        <p:nvPicPr>
          <p:cNvPr id="8" name="Рисунок 7" descr="neskolko-sovetov-po-vyboru-zvukovoy-karty_47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4149080"/>
            <a:ext cx="2841417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396044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 </a:t>
            </a:r>
            <a:r>
              <a:rPr lang="en-US" sz="1800" dirty="0" smtClean="0"/>
              <a:t>	</a:t>
            </a:r>
            <a:r>
              <a:rPr lang="ru-RU" sz="3000" b="1" dirty="0" smtClean="0"/>
              <a:t>Накопители - это устройства для записи и считывания информации с различных носителей информации</a:t>
            </a:r>
            <a:r>
              <a:rPr lang="ru-RU" sz="3000" dirty="0" smtClean="0"/>
              <a:t>. </a:t>
            </a:r>
            <a:endParaRPr lang="en-US" sz="3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	II. </a:t>
            </a:r>
            <a:r>
              <a:rPr lang="ru-RU" sz="3000" b="1" dirty="0" smtClean="0"/>
              <a:t>Жёсткий диск</a:t>
            </a:r>
            <a:r>
              <a:rPr lang="ru-RU" sz="3000" dirty="0" smtClean="0"/>
              <a:t> – основное устройство для долговременного хранения больших объёмов данных и программ. </a:t>
            </a:r>
            <a:endParaRPr lang="en-US" sz="3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/>
              <a:t>К основным параметрам жёстких дисков относятся </a:t>
            </a:r>
            <a:r>
              <a:rPr lang="ru-RU" sz="3000" b="1" dirty="0" smtClean="0"/>
              <a:t>ёмкость и производительность</a:t>
            </a:r>
            <a:r>
              <a:rPr lang="ru-RU" sz="3000" dirty="0" smtClean="0"/>
              <a:t>.</a:t>
            </a:r>
          </a:p>
          <a:p>
            <a:pPr>
              <a:spcBef>
                <a:spcPts val="0"/>
              </a:spcBef>
              <a:buNone/>
            </a:pPr>
            <a:endParaRPr lang="en-US" sz="1800" dirty="0" smtClean="0"/>
          </a:p>
          <a:p>
            <a:pPr>
              <a:spcBef>
                <a:spcPts val="0"/>
              </a:spcBef>
              <a:buNone/>
            </a:pPr>
            <a:endParaRPr lang="ru-RU" sz="1800" b="1" i="1" dirty="0"/>
          </a:p>
        </p:txBody>
      </p:sp>
      <p:pic>
        <p:nvPicPr>
          <p:cNvPr id="5" name="Рисунок 4" descr="HD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4149080"/>
            <a:ext cx="4326076" cy="2446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74441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Монитор – устройство визуального представления данных. Основными потребительскими параметрами являются: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i="1" dirty="0" smtClean="0"/>
              <a:t>-</a:t>
            </a:r>
            <a:r>
              <a:rPr lang="ru-RU" sz="3000" b="1" i="1" dirty="0" smtClean="0"/>
              <a:t>размер и  шаг маски экрана,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i="1" dirty="0" smtClean="0"/>
              <a:t>-</a:t>
            </a:r>
            <a:r>
              <a:rPr lang="ru-RU" sz="3000" b="1" i="1" dirty="0" smtClean="0"/>
              <a:t>максимальная частота регенерации изображения,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i="1" dirty="0" smtClean="0"/>
              <a:t>-</a:t>
            </a:r>
            <a:r>
              <a:rPr lang="ru-RU" sz="3000" b="1" i="1" dirty="0" smtClean="0"/>
              <a:t>класс защиты.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ru-RU" sz="4500" dirty="0" smtClean="0"/>
          </a:p>
          <a:p>
            <a:endParaRPr lang="ru-RU" dirty="0"/>
          </a:p>
        </p:txBody>
      </p:sp>
      <p:pic>
        <p:nvPicPr>
          <p:cNvPr id="5" name="Рисунок 4" descr="монит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429000"/>
            <a:ext cx="3827147" cy="2980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280920" cy="58326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Клавиатура – клавишное устройство управления компьютером. </a:t>
            </a:r>
            <a:endParaRPr lang="ru-RU" sz="3000" dirty="0" smtClean="0"/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3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Мышь – устройство управления манипуляторного типа. </a:t>
            </a:r>
            <a:endParaRPr lang="ru-RU" sz="3000" dirty="0"/>
          </a:p>
        </p:txBody>
      </p:sp>
      <p:pic>
        <p:nvPicPr>
          <p:cNvPr id="6" name="Рисунок 5" descr="612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772816"/>
            <a:ext cx="5904656" cy="2273293"/>
          </a:xfrm>
          <a:prstGeom prst="rect">
            <a:avLst/>
          </a:prstGeom>
        </p:spPr>
      </p:pic>
      <p:pic>
        <p:nvPicPr>
          <p:cNvPr id="7" name="Рисунок 6" descr="8050e74ce00326a8bf516e5cc46862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653136"/>
            <a:ext cx="2664296" cy="2105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08912" cy="51125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Периферийные устройства компьютера подключаются к его интерфейсам и предназначены для выполнения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вспомогате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льных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операций.</a:t>
            </a:r>
            <a:endParaRPr lang="ru-RU" sz="3200" dirty="0"/>
          </a:p>
        </p:txBody>
      </p:sp>
      <p:pic>
        <p:nvPicPr>
          <p:cNvPr id="4" name="Рисунок 3" descr="516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1150" y="2204864"/>
            <a:ext cx="5696443" cy="4469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7956376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i="1" dirty="0" smtClean="0"/>
              <a:t>Классификация периферийных устройств по назначению:</a:t>
            </a: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b="1" i="1" dirty="0" smtClean="0"/>
              <a:t>Устройства ввода данных; </a:t>
            </a: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b="1" i="1" dirty="0" smtClean="0"/>
              <a:t>Устройства вывода данных; </a:t>
            </a: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b="1" i="1" dirty="0" smtClean="0"/>
              <a:t>Устройства хранения данных; </a:t>
            </a: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b="1" i="1" dirty="0" smtClean="0"/>
              <a:t>Устройства обмена данными .</a:t>
            </a:r>
            <a:endParaRPr lang="ru-RU" sz="3000" dirty="0" smtClean="0"/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d553102d9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764704"/>
            <a:ext cx="1517154" cy="1517154"/>
          </a:xfrm>
          <a:prstGeom prst="rect">
            <a:avLst/>
          </a:prstGeom>
        </p:spPr>
      </p:pic>
      <p:pic>
        <p:nvPicPr>
          <p:cNvPr id="7" name="Рисунок 6" descr="108670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2208976" cy="1465571"/>
          </a:xfrm>
          <a:prstGeom prst="rect">
            <a:avLst/>
          </a:prstGeom>
        </p:spPr>
      </p:pic>
      <p:pic>
        <p:nvPicPr>
          <p:cNvPr id="8" name="Рисунок 7" descr="2664780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772816"/>
            <a:ext cx="2160240" cy="1618492"/>
          </a:xfrm>
          <a:prstGeom prst="rect">
            <a:avLst/>
          </a:prstGeom>
        </p:spPr>
      </p:pic>
      <p:pic>
        <p:nvPicPr>
          <p:cNvPr id="9" name="Рисунок 8" descr="Array_547f30d7377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2708920"/>
            <a:ext cx="2648951" cy="1641561"/>
          </a:xfrm>
          <a:prstGeom prst="rect">
            <a:avLst/>
          </a:prstGeom>
        </p:spPr>
      </p:pic>
      <p:pic>
        <p:nvPicPr>
          <p:cNvPr id="10" name="Рисунок 9" descr="benq-th682st-3d-beamer-full-hd-3000-ansi-lumen-dlp-projekto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4365104"/>
            <a:ext cx="2184702" cy="2184702"/>
          </a:xfrm>
          <a:prstGeom prst="rect">
            <a:avLst/>
          </a:prstGeom>
        </p:spPr>
      </p:pic>
      <p:pic>
        <p:nvPicPr>
          <p:cNvPr id="11" name="Рисунок 10" descr="dualshock_2-97431pi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3356992"/>
            <a:ext cx="1697399" cy="1428240"/>
          </a:xfrm>
          <a:prstGeom prst="rect">
            <a:avLst/>
          </a:prstGeom>
        </p:spPr>
      </p:pic>
      <p:pic>
        <p:nvPicPr>
          <p:cNvPr id="12" name="Рисунок 11" descr="epsonr39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91880" y="188640"/>
            <a:ext cx="1930427" cy="1512168"/>
          </a:xfrm>
          <a:prstGeom prst="rect">
            <a:avLst/>
          </a:prstGeom>
        </p:spPr>
      </p:pic>
      <p:pic>
        <p:nvPicPr>
          <p:cNvPr id="13" name="Рисунок 12" descr="fleshka-quot-clip-quot-8-gb_9e0dc52c29a7b32_800x600_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24328" y="1196752"/>
            <a:ext cx="1388537" cy="1388537"/>
          </a:xfrm>
          <a:prstGeom prst="rect">
            <a:avLst/>
          </a:prstGeom>
        </p:spPr>
      </p:pic>
      <p:pic>
        <p:nvPicPr>
          <p:cNvPr id="14" name="Рисунок 13" descr="i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5424508"/>
            <a:ext cx="2160240" cy="1433492"/>
          </a:xfrm>
          <a:prstGeom prst="rect">
            <a:avLst/>
          </a:prstGeom>
        </p:spPr>
      </p:pic>
      <p:pic>
        <p:nvPicPr>
          <p:cNvPr id="15" name="Рисунок 14" descr="i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737928" y="2708920"/>
            <a:ext cx="2406072" cy="1152128"/>
          </a:xfrm>
          <a:prstGeom prst="rect">
            <a:avLst/>
          </a:prstGeom>
        </p:spPr>
      </p:pic>
      <p:pic>
        <p:nvPicPr>
          <p:cNvPr id="16" name="Рисунок 15" descr="i4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76256" y="4365104"/>
            <a:ext cx="652376" cy="652376"/>
          </a:xfrm>
          <a:prstGeom prst="rect">
            <a:avLst/>
          </a:prstGeom>
        </p:spPr>
      </p:pic>
      <p:pic>
        <p:nvPicPr>
          <p:cNvPr id="17" name="Рисунок 16" descr="mmc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596336" y="5013176"/>
            <a:ext cx="1289581" cy="1589978"/>
          </a:xfrm>
          <a:prstGeom prst="rect">
            <a:avLst/>
          </a:prstGeom>
        </p:spPr>
      </p:pic>
      <p:pic>
        <p:nvPicPr>
          <p:cNvPr id="6" name="Рисунок 5" descr="12478_enl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555776" y="4149080"/>
            <a:ext cx="1820585" cy="1820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b="1" dirty="0" smtClean="0"/>
              <a:t>Содержание: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b="1" i="1" dirty="0" smtClean="0"/>
              <a:t>Аппаратная конфигурация вычислительной системы.</a:t>
            </a:r>
          </a:p>
          <a:p>
            <a:r>
              <a:rPr lang="ru-RU" sz="3000" b="1" i="1" dirty="0" smtClean="0"/>
              <a:t>Программная конфигурация вычислительной системы.</a:t>
            </a:r>
            <a:endParaRPr lang="ru-RU" sz="3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Программная конфигурация вычислительной системы.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	</a:t>
            </a:r>
            <a:r>
              <a:rPr lang="ru-RU" sz="3000" b="1" dirty="0" smtClean="0"/>
              <a:t>Программа – это упорядоченная последовательность команд.</a:t>
            </a:r>
            <a:r>
              <a:rPr lang="ru-RU" sz="3000" dirty="0" smtClean="0"/>
              <a:t> </a:t>
            </a:r>
            <a:r>
              <a:rPr lang="ru-RU" sz="3000" b="1" dirty="0" smtClean="0"/>
              <a:t>Конечная цель любой компьютерной программы – управление аппаратными средствами.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b="1" dirty="0" smtClean="0"/>
              <a:t>	</a:t>
            </a:r>
            <a:r>
              <a:rPr lang="ru-RU" sz="3000" b="1" dirty="0" smtClean="0"/>
              <a:t>Состав ПО вычислительной системы называют программной конфигурацией. </a:t>
            </a:r>
          </a:p>
          <a:p>
            <a:pPr marL="0" indent="0">
              <a:spcBef>
                <a:spcPts val="0"/>
              </a:spcBef>
              <a:buNone/>
            </a:pPr>
            <a:endParaRPr lang="ru-RU" sz="3000" dirty="0"/>
          </a:p>
        </p:txBody>
      </p:sp>
      <p:pic>
        <p:nvPicPr>
          <p:cNvPr id="4" name="Рисунок 3" descr="24-9C3CvsQz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149080"/>
            <a:ext cx="4069949" cy="2550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Уровни ПО подразделяются на:</a:t>
            </a:r>
          </a:p>
          <a:p>
            <a:pPr marL="0" indent="0">
              <a:spcBef>
                <a:spcPts val="0"/>
              </a:spcBef>
            </a:pPr>
            <a:r>
              <a:rPr lang="ru-RU" sz="3000" b="1" dirty="0" smtClean="0"/>
              <a:t> базовый,</a:t>
            </a:r>
          </a:p>
          <a:p>
            <a:pPr marL="0" indent="0">
              <a:spcBef>
                <a:spcPts val="0"/>
              </a:spcBef>
            </a:pPr>
            <a:r>
              <a:rPr lang="ru-RU" sz="3000" b="1" dirty="0" smtClean="0"/>
              <a:t> системный,</a:t>
            </a:r>
          </a:p>
          <a:p>
            <a:pPr marL="0" indent="0">
              <a:spcBef>
                <a:spcPts val="0"/>
              </a:spcBef>
            </a:pPr>
            <a:r>
              <a:rPr lang="ru-RU" sz="3000" b="1" dirty="0" smtClean="0"/>
              <a:t> служебный,</a:t>
            </a:r>
          </a:p>
          <a:p>
            <a:pPr marL="0" indent="0">
              <a:spcBef>
                <a:spcPts val="0"/>
              </a:spcBef>
            </a:pPr>
            <a:r>
              <a:rPr lang="ru-RU" sz="3000" b="1" dirty="0" smtClean="0"/>
              <a:t>  прикладной уровни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3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Базовый уровень – самый низкий уровень, представляет базовое программное обеспечение.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Системный уровень – переходной. </a:t>
            </a:r>
            <a:endParaRPr lang="ru-RU" sz="3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	Конкретные программы, отвечающие за взаимодействие с конкретными устройствами, называются драйверами устройств. </a:t>
            </a:r>
            <a:endParaRPr lang="ru-RU" sz="3000" dirty="0"/>
          </a:p>
        </p:txBody>
      </p:sp>
      <p:pic>
        <p:nvPicPr>
          <p:cNvPr id="5" name="Рисунок 4" descr="v9560vs-comple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996952"/>
            <a:ext cx="3265159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68863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	Служебный уровень - это служебные программы.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	 Служебные программы (утилиты) предназначены для автоматизации работ по проверке,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наладке 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настройке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компьютерной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 системы.</a:t>
            </a:r>
          </a:p>
        </p:txBody>
      </p:sp>
      <p:pic>
        <p:nvPicPr>
          <p:cNvPr id="6" name="Рисунок 5" descr="1353446242_w0u324wxsojxra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852936"/>
            <a:ext cx="5705475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75252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Классификация служебных программ</a:t>
            </a:r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Диспетчеры файлов</a:t>
            </a:r>
            <a:endParaRPr lang="ru-RU" sz="3000" dirty="0" smtClean="0"/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сжатия данных</a:t>
            </a:r>
            <a:endParaRPr lang="ru-RU" sz="3000" dirty="0" smtClean="0"/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просмотра и воспроизведения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диагностики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контроля</a:t>
            </a:r>
            <a:r>
              <a:rPr lang="ru-RU" sz="3000" b="1" dirty="0" smtClean="0"/>
              <a:t> </a:t>
            </a:r>
            <a:endParaRPr lang="ru-RU" sz="3000" dirty="0" smtClean="0"/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Мониторы установки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коммуникации</a:t>
            </a:r>
            <a:endParaRPr lang="ru-RU" sz="3000" dirty="0" smtClean="0"/>
          </a:p>
          <a:p>
            <a:pPr marL="0" lvl="0" indent="0">
              <a:spcBef>
                <a:spcPts val="0"/>
              </a:spcBef>
            </a:pPr>
            <a:r>
              <a:rPr lang="ru-RU" sz="3000" b="1" u="sng" dirty="0" smtClean="0"/>
              <a:t>Средства обеспечения компьютерной безопасности 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048672"/>
          </a:xfrm>
        </p:spPr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3000" b="1" dirty="0" smtClean="0"/>
              <a:t>Прикладной уровень – комплекс прикладных программ, с помощью которых на рабочем месте обеспечивается выполнение конкретных задач.</a:t>
            </a:r>
          </a:p>
          <a:p>
            <a:pPr indent="0">
              <a:spcBef>
                <a:spcPts val="0"/>
              </a:spcBef>
              <a:buNone/>
            </a:pPr>
            <a:r>
              <a:rPr lang="ru-RU" sz="3000" b="1" dirty="0" smtClean="0"/>
              <a:t>Классификация прикладных программ: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1.Текстовые редакторы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2.Текстовые процессоры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3.Графические редакторы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4.Системы управления базами данных (СУБД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5.Электронные таблицы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6.Системы автоматизированного проектирования (CAD-системы)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7.Настольные издательские системы</a:t>
            </a:r>
            <a:r>
              <a:rPr lang="ru-RU" sz="30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28592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8.Экспертные системы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9.Редакторы HTML (Web-редакторы</a:t>
            </a:r>
            <a:r>
              <a:rPr lang="ru-RU" sz="3000" dirty="0" smtClean="0"/>
              <a:t>).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10.Браузеры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11.Интегрированные системы делопроизводства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12.Бухгалтерские системы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13.Финансовые аналитические системы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14.Геоинформационные системы (ГИС)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15.Системы видеомонтажа</a:t>
            </a:r>
            <a:r>
              <a:rPr lang="ru-RU" sz="3000" dirty="0" smtClean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000" b="1" dirty="0" smtClean="0"/>
              <a:t>16.Обучающие, развивающие, справочные и развлекательные системы и программы</a:t>
            </a:r>
            <a:r>
              <a:rPr lang="ru-RU" sz="3000" dirty="0" smtClean="0"/>
              <a:t>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780928"/>
            <a:ext cx="6300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Состав вычислительной системы называют </a:t>
            </a:r>
            <a:r>
              <a:rPr lang="ru-RU" sz="3600" b="1" dirty="0" smtClean="0"/>
              <a:t>конфигурацией.</a:t>
            </a:r>
            <a:r>
              <a:rPr lang="ru-RU" sz="3600" dirty="0" smtClean="0"/>
              <a:t> </a:t>
            </a:r>
          </a:p>
          <a:p>
            <a:pPr algn="just">
              <a:buNone/>
            </a:pPr>
            <a:r>
              <a:rPr lang="ru-RU" sz="3600" dirty="0" smtClean="0"/>
              <a:t>Конфигурация вычислительной системы включает </a:t>
            </a:r>
            <a:r>
              <a:rPr lang="ru-RU" sz="3600" b="1" dirty="0" smtClean="0"/>
              <a:t>аппаратные и программные средства</a:t>
            </a:r>
            <a:r>
              <a:rPr lang="ru-RU" sz="3600" dirty="0" smtClean="0"/>
              <a:t>, которые представляют собой отдельно </a:t>
            </a:r>
            <a:r>
              <a:rPr lang="ru-RU" sz="3600" b="1" dirty="0" smtClean="0"/>
              <a:t>аппаратную конфигурацию и программную конфигурацию</a:t>
            </a:r>
            <a:r>
              <a:rPr lang="ru-RU" sz="36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712968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/>
              <a:t>По способу расположения устройств различают внутренние и внешние устройства.</a:t>
            </a:r>
            <a:endParaRPr lang="en-US" sz="3000" b="1" dirty="0" smtClean="0"/>
          </a:p>
          <a:p>
            <a:pPr>
              <a:buNone/>
            </a:pPr>
            <a:r>
              <a:rPr lang="ru-RU" sz="3000" b="1" dirty="0" smtClean="0"/>
              <a:t> </a:t>
            </a:r>
            <a:endParaRPr lang="en-US" sz="3000" b="1" dirty="0" smtClean="0"/>
          </a:p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endParaRPr lang="en-US" sz="3000" b="1" dirty="0" smtClean="0"/>
          </a:p>
          <a:p>
            <a:pPr>
              <a:buNone/>
            </a:pPr>
            <a:r>
              <a:rPr lang="ru-RU" sz="3000" b="1" dirty="0" smtClean="0"/>
              <a:t>Внешними</a:t>
            </a:r>
            <a:r>
              <a:rPr lang="ru-RU" sz="3000" dirty="0" smtClean="0"/>
              <a:t>,  </a:t>
            </a:r>
            <a:r>
              <a:rPr lang="ru-RU" sz="3000" b="1" dirty="0" smtClean="0"/>
              <a:t>являются </a:t>
            </a:r>
            <a:r>
              <a:rPr lang="ru-RU" sz="3000" dirty="0" smtClean="0"/>
              <a:t> </a:t>
            </a:r>
            <a:r>
              <a:rPr lang="ru-RU" sz="3000" b="1" dirty="0" smtClean="0"/>
              <a:t>устройств ввода-вывода,  </a:t>
            </a:r>
            <a:r>
              <a:rPr lang="ru-RU" sz="3000" dirty="0" smtClean="0"/>
              <a:t> </a:t>
            </a:r>
            <a:r>
              <a:rPr lang="ru-RU" sz="3000" b="1" dirty="0" smtClean="0"/>
              <a:t>длительного хранения данных.</a:t>
            </a:r>
          </a:p>
          <a:p>
            <a:pPr>
              <a:buNone/>
            </a:pPr>
            <a:endParaRPr lang="ru-RU" sz="4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1916832"/>
            <a:ext cx="4392489" cy="3472004"/>
          </a:xfrm>
          <a:prstGeom prst="rect">
            <a:avLst/>
          </a:prstGeom>
        </p:spPr>
      </p:pic>
      <p:pic>
        <p:nvPicPr>
          <p:cNvPr id="5" name="Рисунок 4" descr="02b20512719793258304adff71f80f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988839"/>
            <a:ext cx="3600400" cy="3150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712968" cy="61206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/>
              <a:t>Протокол– это совокупность технических условий, обеспечивающих взаимное согласование различных устройств при их совместной работе.</a:t>
            </a:r>
            <a:endParaRPr lang="en-US" sz="3000" b="1" dirty="0" smtClean="0"/>
          </a:p>
          <a:p>
            <a:pPr>
              <a:buNone/>
            </a:pPr>
            <a:r>
              <a:rPr lang="ru-RU" sz="3000" b="1" dirty="0" smtClean="0"/>
              <a:t>Многочисленные интерфейсы</a:t>
            </a:r>
            <a:r>
              <a:rPr lang="ru-RU" sz="3000" dirty="0" smtClean="0"/>
              <a:t>, </a:t>
            </a:r>
            <a:r>
              <a:rPr lang="ru-RU" sz="3000" b="1" dirty="0" smtClean="0"/>
              <a:t>можно разделить на последовательные и параллельные.</a:t>
            </a:r>
            <a:r>
              <a:rPr lang="ru-RU" sz="3000" dirty="0" smtClean="0"/>
              <a:t> </a:t>
            </a:r>
          </a:p>
          <a:p>
            <a:pPr>
              <a:buNone/>
            </a:pPr>
            <a:r>
              <a:rPr lang="ru-RU" sz="3000" b="1" dirty="0" smtClean="0"/>
              <a:t>В последовательных, производительность измеряют битами в секунду (бит/с, Кбит/с, Мбит/с). </a:t>
            </a:r>
            <a:r>
              <a:rPr lang="ru-RU" sz="3000" dirty="0" smtClean="0"/>
              <a:t> </a:t>
            </a:r>
          </a:p>
          <a:p>
            <a:pPr>
              <a:buNone/>
            </a:pPr>
            <a:r>
              <a:rPr lang="ru-RU" sz="3000" b="1" dirty="0" smtClean="0"/>
              <a:t>В параллельных, производительность измеряется  байтами в секунду (байт/с, Кбайт/с, Мбайт/с). </a:t>
            </a: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u="sng" dirty="0" smtClean="0"/>
              <a:t>Компьютер</a:t>
            </a:r>
            <a:r>
              <a:rPr lang="ru-RU" sz="2800" dirty="0" smtClean="0"/>
              <a:t> – </a:t>
            </a:r>
            <a:r>
              <a:rPr lang="ru-RU" sz="2800" b="1" dirty="0" smtClean="0"/>
              <a:t>это электронный прибор, предназначенный 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для автоматизации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 создания, 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хранения, 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обработки и 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транспортировки </a:t>
            </a:r>
            <a:endParaRPr lang="en-US" sz="28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данных</a:t>
            </a:r>
            <a:r>
              <a:rPr lang="ru-RU" sz="2800" dirty="0" smtClean="0"/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2800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2800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В настоящее время в состав базовой конфигурации включают: системный блок, монитор, клавиатуру и мышь.</a:t>
            </a:r>
            <a:endParaRPr lang="ru-RU" dirty="0"/>
          </a:p>
        </p:txBody>
      </p:sp>
      <p:pic>
        <p:nvPicPr>
          <p:cNvPr id="5" name="Рисунок 4" descr="35757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196752"/>
            <a:ext cx="4377958" cy="3249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93304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/>
              <a:t>Системный блок</a:t>
            </a:r>
            <a:r>
              <a:rPr lang="ru-RU" sz="2800" dirty="0" smtClean="0"/>
              <a:t> является основным узлом, внутри которого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установлены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наиболее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важные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компоненты:</a:t>
            </a:r>
            <a:endParaRPr lang="ru-RU" sz="2400" dirty="0" smtClean="0"/>
          </a:p>
          <a:p>
            <a:pPr lvl="1">
              <a:buNone/>
            </a:pPr>
            <a:endParaRPr lang="en-US" sz="2900" b="1" dirty="0" smtClean="0"/>
          </a:p>
        </p:txBody>
      </p:sp>
      <p:pic>
        <p:nvPicPr>
          <p:cNvPr id="5" name="Рисунок 4" descr="ustrcomp15c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268760"/>
            <a:ext cx="5452282" cy="5025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93304"/>
            <a:ext cx="8229600" cy="626469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800" b="1" dirty="0" smtClean="0"/>
              <a:t>I</a:t>
            </a:r>
            <a:r>
              <a:rPr lang="ru-RU" sz="2800" b="1" dirty="0" smtClean="0"/>
              <a:t>. Материнская плата – основная плата ПК</a:t>
            </a:r>
            <a:r>
              <a:rPr lang="ru-RU" sz="2800" dirty="0" smtClean="0"/>
              <a:t>. </a:t>
            </a:r>
            <a:endParaRPr lang="ru-RU" sz="2400" dirty="0" smtClean="0"/>
          </a:p>
          <a:p>
            <a:pPr lvl="1">
              <a:buNone/>
            </a:pPr>
            <a:endParaRPr lang="en-US" sz="2900" b="1" dirty="0" smtClean="0"/>
          </a:p>
        </p:txBody>
      </p:sp>
      <p:pic>
        <p:nvPicPr>
          <p:cNvPr id="4" name="Рисунок 3" descr="9014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8064896" cy="5282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84976" cy="6264696"/>
          </a:xfrm>
        </p:spPr>
        <p:txBody>
          <a:bodyPr lIns="0" tIns="0" rIns="0" bIns="0">
            <a:norm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000" b="1" dirty="0" smtClean="0"/>
              <a:t>1. </a:t>
            </a:r>
            <a:r>
              <a:rPr lang="ru-RU" sz="3000" b="1" dirty="0" smtClean="0"/>
              <a:t>Центральный микропроцессор </a:t>
            </a:r>
            <a:r>
              <a:rPr lang="en-US" sz="3000" b="1" dirty="0" smtClean="0"/>
              <a:t>-</a:t>
            </a:r>
            <a:r>
              <a:rPr lang="ru-RU" sz="3000" dirty="0" smtClean="0"/>
              <a:t>небольшая микросхема, выполняющая все вычисления и обработку информации</a:t>
            </a:r>
            <a:r>
              <a:rPr lang="en-US" sz="3000" dirty="0" smtClean="0"/>
              <a:t>.</a:t>
            </a:r>
            <a:r>
              <a:rPr lang="ru-RU" sz="3000" dirty="0" smtClean="0"/>
              <a:t> </a:t>
            </a:r>
            <a:endParaRPr lang="en-US" sz="30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ru-RU" sz="3000" b="1" dirty="0" smtClean="0"/>
              <a:t>Основные характеристики </a:t>
            </a:r>
            <a:endParaRPr lang="en-US" sz="3000" b="1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ru-RU" sz="3000" b="1" dirty="0" smtClean="0"/>
              <a:t>процессора: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b="1" dirty="0" smtClean="0"/>
              <a:t>Разрядность </a:t>
            </a:r>
            <a:r>
              <a:rPr lang="ru-RU" sz="3000" dirty="0" smtClean="0"/>
              <a:t>– число двоичных </a:t>
            </a:r>
            <a:endParaRPr lang="en-US" sz="30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ru-RU" sz="3000" dirty="0" smtClean="0"/>
              <a:t>разрядов, одновременно </a:t>
            </a:r>
            <a:endParaRPr lang="en-US" sz="30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ru-RU" sz="3000" dirty="0" smtClean="0"/>
              <a:t>обрабатываемых при выполнении одной команды.</a:t>
            </a:r>
            <a:br>
              <a:rPr lang="ru-RU" sz="3000" dirty="0" smtClean="0"/>
            </a:br>
            <a:r>
              <a:rPr lang="ru-RU" sz="3000" b="1" dirty="0" smtClean="0"/>
              <a:t>Тактовая частота</a:t>
            </a:r>
            <a:r>
              <a:rPr lang="ru-RU" sz="3000" dirty="0" smtClean="0"/>
              <a:t> – количество циклов работы устройства за единицу времени. </a:t>
            </a:r>
            <a:r>
              <a:rPr lang="ru-RU" sz="3000" b="1" dirty="0" smtClean="0"/>
              <a:t>Наличие встроенного математического сопроцессора</a:t>
            </a:r>
            <a:br>
              <a:rPr lang="ru-RU" sz="3000" b="1" dirty="0" smtClean="0"/>
            </a:br>
            <a:r>
              <a:rPr lang="ru-RU" sz="3000" b="1" dirty="0" smtClean="0"/>
              <a:t>Наличие и размер Кэш- памяти.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850</TotalTime>
  <Words>551</Words>
  <Application>Microsoft Office PowerPoint</Application>
  <PresentationFormat>Экран (4:3)</PresentationFormat>
  <Paragraphs>123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Архитектура персонального  компьютера</vt:lpstr>
      <vt:lpstr>Содержание: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Программная конфигурация вычислительной системы.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персонального  компьютера</dc:title>
  <dc:creator>ASUS</dc:creator>
  <cp:lastModifiedBy>студент</cp:lastModifiedBy>
  <cp:revision>69</cp:revision>
  <dcterms:created xsi:type="dcterms:W3CDTF">2014-10-04T07:45:05Z</dcterms:created>
  <dcterms:modified xsi:type="dcterms:W3CDTF">2017-01-17T07:57:42Z</dcterms:modified>
</cp:coreProperties>
</file>