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21"/>
  </p:notesMasterIdLst>
  <p:sldIdLst>
    <p:sldId id="282" r:id="rId2"/>
    <p:sldId id="289" r:id="rId3"/>
    <p:sldId id="256" r:id="rId4"/>
    <p:sldId id="284" r:id="rId5"/>
    <p:sldId id="281" r:id="rId6"/>
    <p:sldId id="264" r:id="rId7"/>
    <p:sldId id="266" r:id="rId8"/>
    <p:sldId id="268" r:id="rId9"/>
    <p:sldId id="262" r:id="rId10"/>
    <p:sldId id="267" r:id="rId11"/>
    <p:sldId id="288" r:id="rId12"/>
    <p:sldId id="286" r:id="rId13"/>
    <p:sldId id="272" r:id="rId14"/>
    <p:sldId id="261" r:id="rId15"/>
    <p:sldId id="260" r:id="rId16"/>
    <p:sldId id="257" r:id="rId17"/>
    <p:sldId id="287" r:id="rId18"/>
    <p:sldId id="274" r:id="rId19"/>
    <p:sldId id="28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D3C2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09" autoAdjust="0"/>
    <p:restoredTop sz="94660"/>
  </p:normalViewPr>
  <p:slideViewPr>
    <p:cSldViewPr>
      <p:cViewPr varScale="1">
        <p:scale>
          <a:sx n="66" d="100"/>
          <a:sy n="66" d="100"/>
        </p:scale>
        <p:origin x="-70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4D2615-A4C5-47E3-B722-4A1F1AF65819}" type="datetimeFigureOut">
              <a:rPr lang="ru-RU" smtClean="0"/>
              <a:pPr/>
              <a:t>01.01.2004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D10BDF-9CED-4EDF-99D7-86241FB97C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1138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E9237-9EC3-4AAC-AE94-38A2B6824A41}" type="datetimeFigureOut">
              <a:rPr lang="ru-RU" smtClean="0"/>
              <a:pPr/>
              <a:t>01.01.2004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6E3CF-4D9A-4836-8CA6-06E8C872F4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E9237-9EC3-4AAC-AE94-38A2B6824A41}" type="datetimeFigureOut">
              <a:rPr lang="ru-RU" smtClean="0"/>
              <a:pPr/>
              <a:t>01.01.2004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6E3CF-4D9A-4836-8CA6-06E8C872F4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E9237-9EC3-4AAC-AE94-38A2B6824A41}" type="datetimeFigureOut">
              <a:rPr lang="ru-RU" smtClean="0"/>
              <a:pPr/>
              <a:t>01.01.2004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6E3CF-4D9A-4836-8CA6-06E8C872F4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E9237-9EC3-4AAC-AE94-38A2B6824A41}" type="datetimeFigureOut">
              <a:rPr lang="ru-RU" smtClean="0"/>
              <a:pPr/>
              <a:t>01.01.2004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6E3CF-4D9A-4836-8CA6-06E8C872F4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E9237-9EC3-4AAC-AE94-38A2B6824A41}" type="datetimeFigureOut">
              <a:rPr lang="ru-RU" smtClean="0"/>
              <a:pPr/>
              <a:t>01.01.2004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6E3CF-4D9A-4836-8CA6-06E8C872F4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E9237-9EC3-4AAC-AE94-38A2B6824A41}" type="datetimeFigureOut">
              <a:rPr lang="ru-RU" smtClean="0"/>
              <a:pPr/>
              <a:t>01.01.2004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6E3CF-4D9A-4836-8CA6-06E8C872F4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E9237-9EC3-4AAC-AE94-38A2B6824A41}" type="datetimeFigureOut">
              <a:rPr lang="ru-RU" smtClean="0"/>
              <a:pPr/>
              <a:t>01.01.2004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6E3CF-4D9A-4836-8CA6-06E8C872F4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E9237-9EC3-4AAC-AE94-38A2B6824A41}" type="datetimeFigureOut">
              <a:rPr lang="ru-RU" smtClean="0"/>
              <a:pPr/>
              <a:t>01.01.2004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6E3CF-4D9A-4836-8CA6-06E8C872F4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E9237-9EC3-4AAC-AE94-38A2B6824A41}" type="datetimeFigureOut">
              <a:rPr lang="ru-RU" smtClean="0"/>
              <a:pPr/>
              <a:t>01.01.2004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6E3CF-4D9A-4836-8CA6-06E8C872F4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E9237-9EC3-4AAC-AE94-38A2B6824A41}" type="datetimeFigureOut">
              <a:rPr lang="ru-RU" smtClean="0"/>
              <a:pPr/>
              <a:t>01.01.2004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6E3CF-4D9A-4836-8CA6-06E8C872F4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E9237-9EC3-4AAC-AE94-38A2B6824A41}" type="datetimeFigureOut">
              <a:rPr lang="ru-RU" smtClean="0"/>
              <a:pPr/>
              <a:t>01.01.2004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6E3CF-4D9A-4836-8CA6-06E8C872F4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8E9237-9EC3-4AAC-AE94-38A2B6824A41}" type="datetimeFigureOut">
              <a:rPr lang="ru-RU" smtClean="0"/>
              <a:pPr/>
              <a:t>01.01.2004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6E3CF-4D9A-4836-8CA6-06E8C872F4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ransition>
    <p:wipe dir="r"/>
  </p:transition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9.jpeg"/><Relationship Id="rId4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>
                <a:solidFill>
                  <a:srgbClr val="002060"/>
                </a:solidFill>
              </a:rPr>
              <a:t>Научно –практическая конференция младших школьников «И звёзды становятся ближе…»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997839"/>
            <a:ext cx="521495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r>
              <a:rPr lang="ru-RU" dirty="0" smtClean="0"/>
              <a:t>Выполнила: Бобровская Алина, обучающаяся 3А класса</a:t>
            </a:r>
          </a:p>
          <a:p>
            <a:pPr algn="r"/>
            <a:r>
              <a:rPr lang="ru-RU" dirty="0" smtClean="0"/>
              <a:t>МБОУ «ЛИЦЕЙ» р.п.Степное</a:t>
            </a:r>
          </a:p>
          <a:p>
            <a:pPr algn="r"/>
            <a:r>
              <a:rPr lang="ru-RU" dirty="0" smtClean="0"/>
              <a:t>Советского района</a:t>
            </a:r>
          </a:p>
          <a:p>
            <a:pPr algn="r"/>
            <a:r>
              <a:rPr lang="ru-RU" dirty="0" smtClean="0"/>
              <a:t> Саратовской области</a:t>
            </a:r>
          </a:p>
          <a:p>
            <a:pPr algn="r"/>
            <a:r>
              <a:rPr lang="ru-RU" dirty="0" smtClean="0"/>
              <a:t>Учитель: </a:t>
            </a:r>
            <a:r>
              <a:rPr lang="ru-RU" dirty="0" err="1" smtClean="0"/>
              <a:t>Чернышкина</a:t>
            </a:r>
            <a:r>
              <a:rPr lang="ru-RU" dirty="0" smtClean="0"/>
              <a:t> Светлана Васильевна</a:t>
            </a:r>
          </a:p>
          <a:p>
            <a:pPr algn="r"/>
            <a:endParaRPr lang="ru-RU" dirty="0" smtClean="0">
              <a:solidFill>
                <a:srgbClr val="002060"/>
              </a:solidFill>
            </a:endParaRPr>
          </a:p>
          <a:p>
            <a:pPr algn="r"/>
            <a:endParaRPr lang="ru-RU" dirty="0" smtClean="0">
              <a:solidFill>
                <a:srgbClr val="002060"/>
              </a:solidFill>
            </a:endParaRP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2016 год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5896" y="122427"/>
            <a:ext cx="4320480" cy="36666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>
                <a:solidFill>
                  <a:srgbClr val="002060"/>
                </a:solidFill>
              </a:rPr>
              <a:t>Олимпиада в античности – четырёхлетний циклический период  между двумя последовательными  Олимпийскими играми в Древней Греции</a:t>
            </a:r>
            <a:endParaRPr lang="ru-RU" sz="2400" i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677" t="779" r="13488" b="-779"/>
          <a:stretch/>
        </p:blipFill>
        <p:spPr>
          <a:xfrm>
            <a:off x="179512" y="122427"/>
            <a:ext cx="3172692" cy="318654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01594" y="3501009"/>
            <a:ext cx="5074661" cy="3356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5779501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260649"/>
            <a:ext cx="7125113" cy="1152128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Интересная версия о слове «ОЛИМПИАДА»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07361"/>
            <a:ext cx="7955043" cy="522203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В книге "Игры, угодные богам" (автор Игорь Куринной) рассказывается, что у древних греков словом "олимпиада" действительно обозначался временной промежуток в четыре года, но это не был промежуток между олимпийскими играми.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В древней Греции в течении одной олимпиады обычно проходили пять олимпийских игр: в Олимпии, в Дельфах, на </a:t>
            </a:r>
            <a:r>
              <a:rPr lang="ru-RU" dirty="0" err="1">
                <a:solidFill>
                  <a:srgbClr val="FF0000"/>
                </a:solidFill>
              </a:rPr>
              <a:t>Исте</a:t>
            </a:r>
            <a:r>
              <a:rPr lang="ru-RU" dirty="0">
                <a:solidFill>
                  <a:srgbClr val="FF0000"/>
                </a:solidFill>
              </a:rPr>
              <a:t> и две игры в </a:t>
            </a:r>
            <a:r>
              <a:rPr lang="ru-RU" dirty="0" err="1">
                <a:solidFill>
                  <a:srgbClr val="FF0000"/>
                </a:solidFill>
              </a:rPr>
              <a:t>Немее</a:t>
            </a:r>
            <a:r>
              <a:rPr lang="ru-RU" dirty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Олимпиада </a:t>
            </a:r>
            <a:r>
              <a:rPr lang="ru-RU" dirty="0">
                <a:solidFill>
                  <a:srgbClr val="002060"/>
                </a:solidFill>
              </a:rPr>
              <a:t>- это единица измерения времени у древних греков, точно также как стадия - мера длины.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Почему же древним грекам понадобилось принять единицу измерения времени - "олимпиаду" в дополнение к дням, месяцам, годам?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Период </a:t>
            </a:r>
            <a:r>
              <a:rPr lang="ru-RU" dirty="0">
                <a:solidFill>
                  <a:srgbClr val="FF0000"/>
                </a:solidFill>
              </a:rPr>
              <a:t>обращения Земли вокруг Солнца составляет около 365 дней и восьми часов.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365</a:t>
            </a:r>
            <a:r>
              <a:rPr lang="en-US" dirty="0" smtClean="0">
                <a:solidFill>
                  <a:srgbClr val="002060"/>
                </a:solidFill>
              </a:rPr>
              <a:t>x</a:t>
            </a:r>
            <a:r>
              <a:rPr lang="ru-RU" dirty="0" smtClean="0">
                <a:solidFill>
                  <a:srgbClr val="002060"/>
                </a:solidFill>
              </a:rPr>
              <a:t>4+1=1461 </a:t>
            </a:r>
            <a:r>
              <a:rPr lang="ru-RU" dirty="0">
                <a:solidFill>
                  <a:srgbClr val="002060"/>
                </a:solidFill>
              </a:rPr>
              <a:t>день, </a:t>
            </a:r>
            <a:endParaRPr lang="ru-RU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то </a:t>
            </a:r>
            <a:r>
              <a:rPr lang="ru-RU" dirty="0">
                <a:solidFill>
                  <a:srgbClr val="FF0000"/>
                </a:solidFill>
              </a:rPr>
              <a:t>есть: четыре года с учетом високосного. Ведь именно через олимпиаду звезды снова возвращались на свои места на небосклоне.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А то, что "олимпиаду" приравняли к олимпийским играм, так это произошло только в наше время и только благодаря созвучию.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7534777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188641"/>
            <a:ext cx="7125113" cy="936104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о</a:t>
            </a:r>
            <a:r>
              <a:rPr lang="ru-RU" dirty="0" smtClean="0"/>
              <a:t>лимпиада или 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лимпиада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79" y="1052737"/>
            <a:ext cx="6048673" cy="480606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400" i="1" dirty="0" smtClean="0"/>
              <a:t>1. </a:t>
            </a:r>
            <a:r>
              <a:rPr lang="ru-RU" sz="2400" i="1" dirty="0" smtClean="0">
                <a:solidFill>
                  <a:srgbClr val="002060"/>
                </a:solidFill>
              </a:rPr>
              <a:t>Слово Олимпиада в значении «Олимпийские игры» пишется с большой буквы: зимняя Олимпиада проходившая в г. Сочи, домашняя Олимпиада.</a:t>
            </a:r>
          </a:p>
          <a:p>
            <a:endParaRPr lang="ru-RU" sz="2400" i="1" dirty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2400" i="1" dirty="0" smtClean="0"/>
              <a:t>2. </a:t>
            </a:r>
            <a:r>
              <a:rPr lang="ru-RU" sz="2400" i="1" dirty="0" smtClean="0">
                <a:solidFill>
                  <a:srgbClr val="002060"/>
                </a:solidFill>
              </a:rPr>
              <a:t>Слово олимпиада в значении «соревнования , состязания в чём- либо » пишется строчными: олимпиада по физике , олимпиада по естествознанию</a:t>
            </a:r>
            <a:r>
              <a:rPr lang="ru-RU" dirty="0" smtClean="0">
                <a:solidFill>
                  <a:srgbClr val="002060"/>
                </a:solidFill>
              </a:rPr>
              <a:t>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925" t="26055" r="6235" b="25350"/>
          <a:stretch/>
        </p:blipFill>
        <p:spPr>
          <a:xfrm rot="20472627">
            <a:off x="103660" y="1266548"/>
            <a:ext cx="1474498" cy="8876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9480" y="5445222"/>
            <a:ext cx="3528392" cy="129614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29256" y="2428868"/>
            <a:ext cx="2465413" cy="12961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47604" y="5281913"/>
            <a:ext cx="1512168" cy="1440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1285262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072494" cy="1428760"/>
          </a:xfrm>
        </p:spPr>
        <p:txBody>
          <a:bodyPr/>
          <a:lstStyle/>
          <a:p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5"/>
            <a:ext cx="7739019" cy="5454134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>
                <a:solidFill>
                  <a:schemeClr val="tx2">
                    <a:lumMod val="10000"/>
                  </a:schemeClr>
                </a:solidFill>
              </a:rPr>
              <a:t>Правда некоторые слова не сразу раскроют свои тайны. Чтобы разгадать их , нужно обратится к прошлому , и оно расскажет вам ,  почему мы  говорим : </a:t>
            </a:r>
            <a:endParaRPr lang="ru-RU" sz="24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«</a:t>
            </a:r>
            <a:r>
              <a:rPr lang="ru-RU" sz="2400" dirty="0">
                <a:solidFill>
                  <a:srgbClr val="FF0000"/>
                </a:solidFill>
              </a:rPr>
              <a:t>Попасть впросак», </a:t>
            </a:r>
            <a:r>
              <a:rPr lang="ru-RU" sz="2400" dirty="0" smtClean="0">
                <a:solidFill>
                  <a:srgbClr val="FF0000"/>
                </a:solidFill>
              </a:rPr>
              <a:t>   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 « </a:t>
            </a:r>
            <a:r>
              <a:rPr lang="ru-RU" sz="2400" dirty="0">
                <a:solidFill>
                  <a:srgbClr val="FF0000"/>
                </a:solidFill>
              </a:rPr>
              <a:t>кричать во всю Ивановскую</a:t>
            </a:r>
            <a:r>
              <a:rPr lang="ru-RU" sz="2400" dirty="0" smtClean="0">
                <a:solidFill>
                  <a:srgbClr val="FF0000"/>
                </a:solidFill>
              </a:rPr>
              <a:t>», </a:t>
            </a:r>
            <a:endParaRPr lang="ru-RU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«Олимпийское спокойствие»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 и другие </a:t>
            </a:r>
            <a:r>
              <a:rPr lang="ru-RU" sz="2400" dirty="0">
                <a:solidFill>
                  <a:srgbClr val="FF0000"/>
                </a:solidFill>
              </a:rPr>
              <a:t>загадочные фразы . </a:t>
            </a:r>
            <a:endParaRPr lang="ru-RU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Можно </a:t>
            </a:r>
            <a:r>
              <a:rPr lang="ru-RU" sz="2400" dirty="0">
                <a:solidFill>
                  <a:srgbClr val="002060"/>
                </a:solidFill>
              </a:rPr>
              <a:t>найти объяснения почти всем правилам.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73213" y="4499483"/>
            <a:ext cx="2281436" cy="2550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4961626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317456" cy="1169227"/>
          </a:xfrm>
        </p:spPr>
        <p:txBody>
          <a:bodyPr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«Олимпийское спокойствие»</a:t>
            </a:r>
            <a:r>
              <a:rPr lang="ru-RU" sz="4400" dirty="0" smtClean="0">
                <a:latin typeface="Monotype Corsiva" panose="03010101010201010101" pitchFamily="66" charset="0"/>
              </a:rPr>
              <a:t/>
            </a:r>
            <a:br>
              <a:rPr lang="ru-RU" sz="4400" dirty="0" smtClean="0">
                <a:latin typeface="Monotype Corsiva" panose="03010101010201010101" pitchFamily="66" charset="0"/>
              </a:rPr>
            </a:br>
            <a:r>
              <a:rPr lang="ru-RU" sz="44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Как появилось это выражение?</a:t>
            </a:r>
            <a:endParaRPr lang="ru-RU" sz="4400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7944" y="1412777"/>
            <a:ext cx="4320480" cy="51125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Обителью </a:t>
            </a:r>
            <a:r>
              <a:rPr lang="ru-RU" sz="2000" dirty="0">
                <a:solidFill>
                  <a:schemeClr val="bg1"/>
                </a:solidFill>
              </a:rPr>
              <a:t>богов считалась гора </a:t>
            </a:r>
            <a:r>
              <a:rPr lang="ru-RU" sz="2000" i="1" dirty="0">
                <a:solidFill>
                  <a:schemeClr val="bg1"/>
                </a:solidFill>
              </a:rPr>
              <a:t>Олимп</a:t>
            </a:r>
            <a:r>
              <a:rPr lang="ru-RU" sz="2000" dirty="0">
                <a:solidFill>
                  <a:schemeClr val="bg1"/>
                </a:solidFill>
              </a:rPr>
              <a:t>, находящаяся на уровне 2917 метров выше моря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>
                <a:solidFill>
                  <a:schemeClr val="bg1"/>
                </a:solidFill>
              </a:rPr>
              <a:t>Ее вершина всегда утопала в облаках, </a:t>
            </a:r>
            <a:r>
              <a:rPr lang="ru-RU" sz="2000" dirty="0" smtClean="0">
                <a:solidFill>
                  <a:schemeClr val="bg1"/>
                </a:solidFill>
              </a:rPr>
              <a:t>именно </a:t>
            </a:r>
            <a:r>
              <a:rPr lang="ru-RU" sz="2000" dirty="0">
                <a:solidFill>
                  <a:schemeClr val="bg1"/>
                </a:solidFill>
              </a:rPr>
              <a:t>ее </a:t>
            </a:r>
            <a:r>
              <a:rPr lang="ru-RU" sz="2000" dirty="0" smtClean="0">
                <a:solidFill>
                  <a:schemeClr val="bg1"/>
                </a:solidFill>
              </a:rPr>
              <a:t>считали </a:t>
            </a:r>
            <a:r>
              <a:rPr lang="ru-RU" sz="2000" dirty="0">
                <a:solidFill>
                  <a:schemeClr val="bg1"/>
                </a:solidFill>
              </a:rPr>
              <a:t>местом обитания великих богов. </a:t>
            </a:r>
            <a:endParaRPr lang="ru-RU" sz="20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Прозвище </a:t>
            </a:r>
            <a:r>
              <a:rPr lang="ru-RU" sz="2000" dirty="0">
                <a:solidFill>
                  <a:schemeClr val="bg1"/>
                </a:solidFill>
              </a:rPr>
              <a:t>«олимпийцев» они тоже получили в связи с этим, а их рассудительность , спокойствие и другие хорошие качества стали называть </a:t>
            </a:r>
            <a:r>
              <a:rPr lang="ru-RU" sz="2000" dirty="0">
                <a:solidFill>
                  <a:srgbClr val="002060"/>
                </a:solidFill>
              </a:rPr>
              <a:t>«</a:t>
            </a:r>
            <a:r>
              <a:rPr lang="ru-RU" sz="2000" i="1" dirty="0">
                <a:solidFill>
                  <a:srgbClr val="002060"/>
                </a:solidFill>
              </a:rPr>
              <a:t>олимпийскими</a:t>
            </a:r>
            <a:r>
              <a:rPr lang="ru-RU" sz="2000" dirty="0">
                <a:solidFill>
                  <a:srgbClr val="002060"/>
                </a:solidFill>
              </a:rPr>
              <a:t>». </a:t>
            </a:r>
            <a:endParaRPr lang="ru-RU" sz="2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2016" y="1269845"/>
            <a:ext cx="3457136" cy="273630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1745" y="4104068"/>
            <a:ext cx="2286000" cy="272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5823776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57167"/>
            <a:ext cx="7420207" cy="928694"/>
          </a:xfrm>
        </p:spPr>
        <p:txBody>
          <a:bodyPr/>
          <a:lstStyle/>
          <a:p>
            <a:r>
              <a:rPr lang="ru-RU" dirty="0" smtClean="0"/>
              <a:t>             </a:t>
            </a:r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Фразеологизм     «Олимпийское спокойствие»</a:t>
            </a:r>
            <a:endParaRPr lang="ru-RU" sz="3600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20" y="1428736"/>
            <a:ext cx="8358246" cy="17859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Сохранение </a:t>
            </a:r>
            <a:r>
              <a:rPr lang="ru-RU" dirty="0">
                <a:solidFill>
                  <a:schemeClr val="bg1"/>
                </a:solidFill>
              </a:rPr>
              <a:t>полной невозмутимости и уверенности в себе. </a:t>
            </a:r>
            <a:r>
              <a:rPr lang="ru-RU" dirty="0" smtClean="0">
                <a:solidFill>
                  <a:schemeClr val="bg1"/>
                </a:solidFill>
              </a:rPr>
              <a:t>Поэтому </a:t>
            </a:r>
            <a:r>
              <a:rPr lang="ru-RU" dirty="0">
                <a:solidFill>
                  <a:schemeClr val="bg1"/>
                </a:solidFill>
              </a:rPr>
              <a:t>поведение уверенных в себе людей часто сравнивают с божественным спокойствием. </a:t>
            </a:r>
            <a:endParaRPr lang="ru-RU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«</a:t>
            </a:r>
            <a:r>
              <a:rPr lang="ru-RU" dirty="0">
                <a:solidFill>
                  <a:srgbClr val="002060"/>
                </a:solidFill>
              </a:rPr>
              <a:t>Болельщики волновались за свою команду, зато тренер и родители учеников сохраняли </a:t>
            </a:r>
            <a:r>
              <a:rPr lang="ru-RU" dirty="0">
                <a:solidFill>
                  <a:schemeClr val="bg1"/>
                </a:solidFill>
              </a:rPr>
              <a:t>олимпийское спокойствие</a:t>
            </a:r>
            <a:r>
              <a:rPr lang="ru-RU" dirty="0">
                <a:solidFill>
                  <a:srgbClr val="002060"/>
                </a:solidFill>
              </a:rPr>
              <a:t>».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7158" y="3643314"/>
            <a:ext cx="3054102" cy="292075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563888" y="3212976"/>
            <a:ext cx="28087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Родственные слова: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3723602" y="3875453"/>
            <a:ext cx="1919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Олимпиада</a:t>
            </a:r>
            <a:endParaRPr lang="ru-RU" sz="3200" dirty="0">
              <a:solidFill>
                <a:srgbClr val="7030A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10800000" flipV="1">
            <a:off x="6341356" y="3598557"/>
            <a:ext cx="187398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Олимпиец</a:t>
            </a:r>
            <a:endParaRPr lang="ru-RU" sz="3200" dirty="0">
              <a:solidFill>
                <a:srgbClr val="FFFF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0800000" flipV="1">
            <a:off x="3571868" y="4756599"/>
            <a:ext cx="2714644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Олимпиадный</a:t>
            </a:r>
          </a:p>
          <a:p>
            <a:endParaRPr lang="ru-RU" dirty="0" smtClean="0">
              <a:latin typeface="Monotype Corsiva" panose="03010101010201010101" pitchFamily="66" charset="0"/>
            </a:endParaRPr>
          </a:p>
          <a:p>
            <a:r>
              <a:rPr lang="ru-RU" sz="3200" dirty="0" smtClean="0">
                <a:solidFill>
                  <a:srgbClr val="FFC000"/>
                </a:solidFill>
                <a:latin typeface="Monotype Corsiva" panose="03010101010201010101" pitchFamily="66" charset="0"/>
              </a:rPr>
              <a:t>Олимпийский</a:t>
            </a:r>
            <a:endParaRPr lang="ru-RU" sz="3200" dirty="0">
              <a:solidFill>
                <a:srgbClr val="FFC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5572132" y="4572008"/>
            <a:ext cx="335758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ru-RU" sz="2400" dirty="0" smtClean="0">
                <a:solidFill>
                  <a:srgbClr val="00B050"/>
                </a:solidFill>
              </a:rPr>
              <a:t>   </a:t>
            </a:r>
            <a:r>
              <a:rPr lang="ru-RU" sz="3200" dirty="0" smtClean="0">
                <a:solidFill>
                  <a:srgbClr val="8D3C23"/>
                </a:solidFill>
                <a:latin typeface="Monotype Corsiva" panose="03010101010201010101" pitchFamily="66" charset="0"/>
              </a:rPr>
              <a:t>Олимпийка</a:t>
            </a:r>
          </a:p>
          <a:p>
            <a:endParaRPr lang="ru-RU" sz="3200" dirty="0" smtClean="0">
              <a:latin typeface="Monotype Corsiva" panose="03010101010201010101" pitchFamily="66" charset="0"/>
            </a:endParaRPr>
          </a:p>
          <a:p>
            <a:r>
              <a:rPr lang="ru-RU" sz="32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          Олимп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92963542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14290"/>
            <a:ext cx="7205893" cy="1357322"/>
          </a:xfrm>
        </p:spPr>
        <p:txBody>
          <a:bodyPr/>
          <a:lstStyle/>
          <a:p>
            <a:r>
              <a:rPr lang="ru-RU" sz="54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          </a:t>
            </a:r>
            <a:br>
              <a:rPr lang="ru-RU" sz="54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Имя-</a:t>
            </a:r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</a:t>
            </a:r>
            <a:r>
              <a:rPr lang="ru-RU" sz="36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Олимпиада, </a:t>
            </a:r>
            <a:r>
              <a:rPr lang="ru-RU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а ласково -</a:t>
            </a:r>
            <a:r>
              <a:rPr lang="ru-RU" sz="54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</a:t>
            </a:r>
            <a:r>
              <a:rPr lang="ru-RU" sz="2000" b="1" i="1" dirty="0" smtClean="0">
                <a:solidFill>
                  <a:srgbClr val="002060"/>
                </a:solidFill>
              </a:rPr>
              <a:t>Липа, Оля, Ада, Аля, Лея, Пия.</a:t>
            </a:r>
            <a:r>
              <a:rPr lang="ru-RU" b="1" i="1" dirty="0" smtClean="0">
                <a:solidFill>
                  <a:srgbClr val="002060"/>
                </a:solidFill>
              </a:rPr>
              <a:t/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H="1">
            <a:off x="357158" y="1428736"/>
            <a:ext cx="8286808" cy="314327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Олимпиада</a:t>
            </a:r>
            <a:r>
              <a:rPr lang="ru-RU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— женское 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имя, </a:t>
            </a:r>
            <a:r>
              <a:rPr lang="ru-RU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происходящее от греческого (греч. </a:t>
            </a:r>
            <a:r>
              <a:rPr lang="ru-RU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Ὄλυμ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πος), в переводе означающее  - воспевающая Небо, воспевающая богов.                                                                                                Первой </a:t>
            </a:r>
            <a:r>
              <a:rPr lang="ru-RU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знаменитой женщиной с именем Олимпиада стала 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Олимпиада Эпирская— </a:t>
            </a:r>
            <a:r>
              <a:rPr lang="ru-RU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мать Александра Македонского, она взяла это имя в честь победы мужа, царя Филиппа, на древних Олимпийских играх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Известные женщины с этим именем:</a:t>
            </a:r>
            <a:r>
              <a:rPr lang="ru-RU" sz="2400" dirty="0" smtClean="0">
                <a:latin typeface="Monotype Corsiva" panose="03010101010201010101" pitchFamily="66" charset="0"/>
              </a:rPr>
              <a:t/>
            </a:r>
            <a:br>
              <a:rPr lang="ru-RU" sz="2400" dirty="0" smtClean="0">
                <a:latin typeface="Monotype Corsiva" panose="03010101010201010101" pitchFamily="66" charset="0"/>
              </a:rPr>
            </a:b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  <a:p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  <a:p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224327">
            <a:off x="159099" y="3829752"/>
            <a:ext cx="1920558" cy="260876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730643">
            <a:off x="2399815" y="3905857"/>
            <a:ext cx="1834703" cy="275904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429124" y="3500438"/>
            <a:ext cx="47148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Олимпиада Петровна Шишкина</a:t>
            </a:r>
          </a:p>
          <a:p>
            <a:endParaRPr lang="ru-RU" b="1" i="1" dirty="0" smtClean="0"/>
          </a:p>
          <a:p>
            <a:r>
              <a:rPr lang="ru-RU" b="1" i="1" dirty="0" smtClean="0"/>
              <a:t> </a:t>
            </a:r>
            <a:r>
              <a:rPr lang="ru-RU" b="1" dirty="0" smtClean="0">
                <a:solidFill>
                  <a:srgbClr val="002060"/>
                </a:solidFill>
              </a:rPr>
              <a:t>(</a:t>
            </a:r>
            <a:r>
              <a:rPr lang="ru-RU" i="1" dirty="0" smtClean="0">
                <a:solidFill>
                  <a:srgbClr val="002060"/>
                </a:solidFill>
              </a:rPr>
              <a:t>1791–1854) - писательница, фрейлина. Ею созданы книги: "Князь Скопин-Шуйский, или Россия в начале XVII столетия"; "</a:t>
            </a:r>
            <a:r>
              <a:rPr lang="ru-RU" i="1" dirty="0" err="1" smtClean="0">
                <a:solidFill>
                  <a:srgbClr val="002060"/>
                </a:solidFill>
              </a:rPr>
              <a:t>Прокопий</a:t>
            </a:r>
            <a:r>
              <a:rPr lang="ru-RU" i="1" dirty="0" smtClean="0">
                <a:solidFill>
                  <a:srgbClr val="002060"/>
                </a:solidFill>
              </a:rPr>
              <a:t> Ляпунов, или Междуцарствие в России"; "Заметки и воспоминания русской путешественницы по России в 1845 г." </a:t>
            </a:r>
            <a:endParaRPr lang="ru-RU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829614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134555" cy="90872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Синонимы </a:t>
            </a:r>
            <a:r>
              <a:rPr lang="ru-RU" dirty="0">
                <a:solidFill>
                  <a:srgbClr val="002060"/>
                </a:solidFill>
                <a:latin typeface="Monotype Corsiva" panose="03010101010201010101" pitchFamily="66" charset="0"/>
              </a:rPr>
              <a:t>к слову</a:t>
            </a:r>
            <a:r>
              <a:rPr lang="ru-RU" sz="4800" dirty="0">
                <a:solidFill>
                  <a:srgbClr val="002060"/>
                </a:solidFill>
                <a:latin typeface="Monotype Corsiva" panose="03010101010201010101" pitchFamily="66" charset="0"/>
              </a:rPr>
              <a:t> </a:t>
            </a:r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ОЛИМПИАДА </a:t>
            </a:r>
            <a:r>
              <a:rPr lang="ru-RU" sz="4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-</a:t>
            </a:r>
            <a:endParaRPr lang="ru-RU" sz="4800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7678636" cy="558924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1600" b="1" i="1" dirty="0" smtClean="0"/>
          </a:p>
          <a:p>
            <a:pPr marL="0" indent="0">
              <a:buNone/>
            </a:pPr>
            <a:endParaRPr lang="ru-RU" sz="1600" b="1" i="1" dirty="0" smtClean="0"/>
          </a:p>
          <a:p>
            <a:pPr marL="0" indent="0">
              <a:buNone/>
            </a:pPr>
            <a:r>
              <a:rPr lang="ru-RU" sz="1600" b="1" i="1" dirty="0" smtClean="0">
                <a:solidFill>
                  <a:schemeClr val="bg1"/>
                </a:solidFill>
              </a:rPr>
              <a:t>СОСТЯЗАНИЕ, СОРЕВНОВАНИЕ,   КОНКУРС. </a:t>
            </a:r>
          </a:p>
          <a:p>
            <a:pPr marL="0" indent="0">
              <a:buNone/>
            </a:pPr>
            <a:endParaRPr lang="ru-RU" sz="1000" dirty="0" smtClean="0"/>
          </a:p>
          <a:p>
            <a:pPr marL="0" indent="0"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Мне очень нравится участвовать в школьных олимпиадах, 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конкурсах, соревнованиях. Пробую сочинять стихи. Предлагаю на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 ваш суд свои строчки: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1600" i="1" dirty="0" smtClean="0">
                <a:solidFill>
                  <a:schemeClr val="bg1"/>
                </a:solidFill>
              </a:rPr>
              <a:t>Мне вчера приснился сон –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1600" i="1" dirty="0" smtClean="0">
                <a:solidFill>
                  <a:schemeClr val="bg1"/>
                </a:solidFill>
              </a:rPr>
              <a:t> Будто я спортсменка!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1600" i="1" dirty="0" smtClean="0">
                <a:solidFill>
                  <a:schemeClr val="bg1"/>
                </a:solidFill>
              </a:rPr>
              <a:t>Знаю – вещим будет он,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1600" i="1" dirty="0" smtClean="0">
                <a:solidFill>
                  <a:schemeClr val="bg1"/>
                </a:solidFill>
              </a:rPr>
              <a:t>Вещим непременно!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1600" i="1" dirty="0" smtClean="0">
                <a:solidFill>
                  <a:schemeClr val="bg1"/>
                </a:solidFill>
              </a:rPr>
              <a:t> Папа мой поможет мне –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1600" i="1" dirty="0" smtClean="0">
                <a:solidFill>
                  <a:schemeClr val="bg1"/>
                </a:solidFill>
              </a:rPr>
              <a:t>Ловкой, сильной стану!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1600" i="1" dirty="0" smtClean="0">
                <a:solidFill>
                  <a:schemeClr val="bg1"/>
                </a:solidFill>
              </a:rPr>
              <a:t>Принесу медаль стране!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1600" i="1" dirty="0" smtClean="0">
                <a:solidFill>
                  <a:schemeClr val="bg1"/>
                </a:solidFill>
              </a:rPr>
              <a:t>Рада будет мама!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Верю, мои </a:t>
            </a:r>
            <a:r>
              <a:rPr lang="ru-RU" sz="1600" dirty="0" smtClean="0">
                <a:solidFill>
                  <a:srgbClr val="FF0000"/>
                </a:solidFill>
              </a:rPr>
              <a:t>ОЛИМПИАДЫ</a:t>
            </a:r>
            <a:r>
              <a:rPr lang="ru-RU" sz="1600" dirty="0" smtClean="0">
                <a:solidFill>
                  <a:srgbClr val="002060"/>
                </a:solidFill>
              </a:rPr>
              <a:t> впереди!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А для все придумала игру, составьте новые  слова из слова </a:t>
            </a:r>
            <a:r>
              <a:rPr lang="ru-RU" sz="1600" dirty="0" smtClean="0"/>
              <a:t>«олимпиада»</a:t>
            </a:r>
            <a:r>
              <a:rPr lang="ru-RU" sz="1600" dirty="0" smtClean="0">
                <a:solidFill>
                  <a:srgbClr val="002060"/>
                </a:solidFill>
              </a:rPr>
              <a:t>.</a:t>
            </a:r>
            <a:r>
              <a:rPr lang="ru-RU" sz="1600" dirty="0" smtClean="0"/>
              <a:t> </a:t>
            </a:r>
            <a:r>
              <a:rPr lang="ru-RU" sz="1600" dirty="0" smtClean="0">
                <a:solidFill>
                  <a:srgbClr val="002060"/>
                </a:solidFill>
              </a:rPr>
              <a:t>Например: дама, лапа, ода, дом… Попробуйте! </a:t>
            </a:r>
          </a:p>
          <a:p>
            <a:pPr marL="0" indent="0">
              <a:lnSpc>
                <a:spcPct val="120000"/>
              </a:lnSpc>
              <a:buNone/>
            </a:pPr>
            <a:endParaRPr lang="ru-RU" sz="1000" dirty="0" smtClean="0"/>
          </a:p>
          <a:p>
            <a:pPr marL="0" indent="0">
              <a:lnSpc>
                <a:spcPct val="120000"/>
              </a:lnSpc>
              <a:buNone/>
            </a:pPr>
            <a:endParaRPr lang="ru-RU" sz="1000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ru-RU" sz="1000" dirty="0" smtClean="0"/>
              <a:t/>
            </a:r>
            <a:br>
              <a:rPr lang="ru-RU" sz="1000" dirty="0" smtClean="0"/>
            </a:br>
            <a:r>
              <a:rPr lang="ru-RU" sz="1000" dirty="0" smtClean="0"/>
              <a:t/>
            </a:r>
            <a:br>
              <a:rPr lang="ru-RU" sz="1000" dirty="0" smtClean="0"/>
            </a:br>
            <a:endParaRPr lang="ru-RU" sz="1000" b="1" i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83360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7992888" cy="1368152"/>
          </a:xfrm>
        </p:spPr>
        <p:txBody>
          <a:bodyPr/>
          <a:lstStyle/>
          <a:p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>Исследуя слово олимпиада, пришла к выводу, что это помогло мне учиться работать с разными источниками информации, пополнился мой словарный запас, узнала много интересного и полезного</a:t>
            </a:r>
            <a:r>
              <a:rPr lang="ru-RU" sz="1800" dirty="0" smtClean="0">
                <a:solidFill>
                  <a:srgbClr val="002060"/>
                </a:solidFill>
              </a:rPr>
              <a:t>.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3" y="5589240"/>
            <a:ext cx="7272808" cy="11521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i="1" dirty="0" smtClean="0">
                <a:solidFill>
                  <a:srgbClr val="FF0000"/>
                </a:solidFill>
              </a:rPr>
              <a:t>        </a:t>
            </a:r>
            <a:r>
              <a:rPr lang="ru-RU" sz="4000" b="1" i="1" dirty="0" smtClean="0">
                <a:solidFill>
                  <a:srgbClr val="FF0000"/>
                </a:solidFill>
              </a:rPr>
              <a:t>ОЛИМПИАДА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2781" t="6577"/>
          <a:stretch/>
        </p:blipFill>
        <p:spPr>
          <a:xfrm rot="20252999">
            <a:off x="339539" y="1991050"/>
            <a:ext cx="1495101" cy="169873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202601">
            <a:off x="346831" y="4087491"/>
            <a:ext cx="1969291" cy="21602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149243">
            <a:off x="6163314" y="4537652"/>
            <a:ext cx="1944216" cy="146686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16233" y="4063065"/>
            <a:ext cx="2716102" cy="1715911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2000232" y="1785926"/>
            <a:ext cx="350046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Но главное – надо помнить, что любое слово может поведать свою интересную историю , которая уходит корнями         в глубь веков. 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1027" name="Picture 3" descr="C:\Users\Дом\Desktop\olimpiada-v-sochi-2014-kartinki-animaciya-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119585">
            <a:off x="5943385" y="1818330"/>
            <a:ext cx="2225601" cy="23647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57480622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88641"/>
            <a:ext cx="7306971" cy="115212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Источники информации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628800"/>
            <a:ext cx="7125112" cy="4680520"/>
          </a:xfrm>
        </p:spPr>
        <p:txBody>
          <a:bodyPr>
            <a:normAutofit lnSpcReduction="10000"/>
          </a:bodyPr>
          <a:lstStyle/>
          <a:p>
            <a:pPr marL="114300" indent="0">
              <a:buNone/>
            </a:pPr>
            <a:r>
              <a:rPr lang="ru-RU" dirty="0" smtClean="0"/>
              <a:t>1.Ресурсы Интернет: </a:t>
            </a:r>
          </a:p>
          <a:p>
            <a:pPr marL="114300" indent="0">
              <a:buNone/>
            </a:pPr>
            <a:r>
              <a:rPr lang="en-US" dirty="0" smtClean="0"/>
              <a:t>http</a:t>
            </a:r>
            <a:r>
              <a:rPr lang="en-US" dirty="0"/>
              <a:t>://</a:t>
            </a:r>
            <a:r>
              <a:rPr lang="en-US" dirty="0" smtClean="0"/>
              <a:t>moudrost.ru/tema/aphorism-word-4.html</a:t>
            </a:r>
            <a:endParaRPr lang="ru-RU" dirty="0" smtClean="0"/>
          </a:p>
          <a:p>
            <a:pPr marL="114300" indent="0">
              <a:buNone/>
            </a:pPr>
            <a:r>
              <a:rPr lang="en-US" dirty="0"/>
              <a:t>http://</a:t>
            </a:r>
            <a:r>
              <a:rPr lang="en-US" dirty="0" smtClean="0"/>
              <a:t>www.wisdoms.ru/146.html</a:t>
            </a:r>
            <a:endParaRPr lang="ru-RU" dirty="0" smtClean="0"/>
          </a:p>
          <a:p>
            <a:pPr marL="114300" indent="0">
              <a:buNone/>
            </a:pPr>
            <a:r>
              <a:rPr lang="en-US" dirty="0"/>
              <a:t>http://www.vedu.ru/expdic/20048</a:t>
            </a:r>
            <a:r>
              <a:rPr lang="en-US" dirty="0" smtClean="0"/>
              <a:t>/</a:t>
            </a:r>
          </a:p>
          <a:p>
            <a:pPr marL="114300" indent="0">
              <a:buNone/>
            </a:pPr>
            <a:r>
              <a:rPr lang="en-US" dirty="0"/>
              <a:t>http://www.chronologia.org/ikurinnoj/igry_pred.html</a:t>
            </a:r>
            <a:endParaRPr lang="ru-RU" dirty="0" smtClean="0"/>
          </a:p>
          <a:p>
            <a:pPr marL="114300" indent="0">
              <a:buNone/>
            </a:pPr>
            <a:r>
              <a:rPr lang="en-US" dirty="0"/>
              <a:t>https://</a:t>
            </a:r>
            <a:r>
              <a:rPr lang="en-US" dirty="0" smtClean="0"/>
              <a:t>ru.wikipedia.org</a:t>
            </a:r>
            <a:endParaRPr lang="ru-RU" dirty="0" smtClean="0"/>
          </a:p>
          <a:p>
            <a:pPr marL="114300" indent="0">
              <a:buNone/>
            </a:pPr>
            <a:r>
              <a:rPr lang="en-US" dirty="0"/>
              <a:t>http://poiskslov.com/word/%D0%BE%D0%BB%D0%B8%D0%BC%D0%BF%D0%B8%D0%B0%D0%B4%D0%B0</a:t>
            </a:r>
            <a:r>
              <a:rPr lang="en-US" dirty="0" smtClean="0"/>
              <a:t>/</a:t>
            </a:r>
            <a:endParaRPr lang="ru-RU" dirty="0" smtClean="0"/>
          </a:p>
          <a:p>
            <a:pPr marL="114300" indent="0">
              <a:buNone/>
            </a:pPr>
            <a:r>
              <a:rPr lang="ru-RU" dirty="0" smtClean="0"/>
              <a:t>2. Краткий </a:t>
            </a:r>
            <a:r>
              <a:rPr lang="ru-RU" dirty="0" err="1" smtClean="0"/>
              <a:t>этимолого</a:t>
            </a:r>
            <a:r>
              <a:rPr lang="ru-RU" dirty="0" smtClean="0"/>
              <a:t> – орфографический словарь. </a:t>
            </a:r>
          </a:p>
          <a:p>
            <a:pPr marL="114300" indent="0">
              <a:buNone/>
            </a:pPr>
            <a:r>
              <a:rPr lang="ru-RU" dirty="0" smtClean="0"/>
              <a:t>3. Современный Толковый словарь русского языка.</a:t>
            </a:r>
          </a:p>
          <a:p>
            <a:pPr marL="114300" indent="0">
              <a:buNone/>
            </a:pPr>
            <a:r>
              <a:rPr lang="ru-RU" dirty="0" smtClean="0"/>
              <a:t>4. Толковый словарь русского языка. </a:t>
            </a:r>
            <a:r>
              <a:rPr lang="ru-RU" dirty="0" err="1" smtClean="0"/>
              <a:t>С.И.Ожегов</a:t>
            </a:r>
            <a:r>
              <a:rPr lang="ru-RU" dirty="0" smtClean="0"/>
              <a:t>.</a:t>
            </a:r>
          </a:p>
          <a:p>
            <a:pPr marL="114300" indent="0">
              <a:buNone/>
            </a:pPr>
            <a:r>
              <a:rPr lang="ru-RU" dirty="0" smtClean="0"/>
              <a:t>5. Фразеологический словарь русского языка.</a:t>
            </a:r>
            <a:endParaRPr lang="en-US" dirty="0" smtClean="0"/>
          </a:p>
          <a:p>
            <a:pPr marL="114300" indent="0">
              <a:buNone/>
            </a:pPr>
            <a:endParaRPr lang="ru-RU" dirty="0" smtClean="0"/>
          </a:p>
          <a:p>
            <a:pPr marL="114300" indent="0">
              <a:buNone/>
            </a:pPr>
            <a:endParaRPr lang="ru-RU" dirty="0" smtClean="0"/>
          </a:p>
          <a:p>
            <a:pPr marL="11430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8033345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57166"/>
            <a:ext cx="7739019" cy="2783802"/>
          </a:xfrm>
        </p:spPr>
        <p:txBody>
          <a:bodyPr/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000" i="1" dirty="0" smtClean="0">
                <a:solidFill>
                  <a:srgbClr val="002060"/>
                </a:solidFill>
              </a:rPr>
              <a:t>На уроках чтения, при изучении мифов, мне встретилось имя Олимпиада. Меня заинтересовало происхождение этого слова.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000" dirty="0" smtClean="0"/>
              <a:t>Приглашаю вас отправиться со мной</a:t>
            </a:r>
            <a:br>
              <a:rPr lang="ru-RU" sz="2000" dirty="0" smtClean="0"/>
            </a:br>
            <a:r>
              <a:rPr lang="ru-RU" sz="2000" dirty="0" smtClean="0"/>
              <a:t>в путешествие, которое называется:</a:t>
            </a:r>
            <a:r>
              <a:rPr lang="ru-RU" sz="2000" dirty="0" smtClean="0">
                <a:latin typeface="Monotype Corsiva" panose="03010101010201010101" pitchFamily="66" charset="0"/>
              </a:rPr>
              <a:t/>
            </a:r>
            <a:br>
              <a:rPr lang="ru-RU" sz="2000" dirty="0" smtClean="0">
                <a:latin typeface="Monotype Corsiva" panose="03010101010201010101" pitchFamily="66" charset="0"/>
              </a:rPr>
            </a:br>
            <a:r>
              <a:rPr lang="ru-RU" sz="2000" dirty="0" smtClean="0">
                <a:latin typeface="Monotype Corsiva" panose="03010101010201010101" pitchFamily="66" charset="0"/>
              </a:rPr>
              <a:t/>
            </a:r>
            <a:br>
              <a:rPr lang="ru-RU" sz="2000" dirty="0" smtClean="0">
                <a:latin typeface="Monotype Corsiva" panose="03010101010201010101" pitchFamily="66" charset="0"/>
              </a:rPr>
            </a:br>
            <a:r>
              <a:rPr lang="ru-RU" dirty="0" smtClean="0">
                <a:latin typeface="Monotype Corsiva" panose="03010101010201010101" pitchFamily="66" charset="0"/>
              </a:rPr>
              <a:t>«</a:t>
            </a:r>
            <a:r>
              <a:rPr lang="ru-RU" sz="3600" dirty="0" smtClean="0">
                <a:latin typeface="Monotype Corsiva" panose="03010101010201010101" pitchFamily="66" charset="0"/>
              </a:rPr>
              <a:t>Занимательный мир слова.»</a:t>
            </a:r>
            <a:endParaRPr lang="ru-RU" sz="3600" dirty="0"/>
          </a:p>
        </p:txBody>
      </p:sp>
      <p:pic>
        <p:nvPicPr>
          <p:cNvPr id="3" name="Picture 2" descr="C:\Users\Класс\Desktop\фотки\20160128_1826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33702" y="3140967"/>
            <a:ext cx="3086770" cy="33619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0"/>
            <a:ext cx="7816952" cy="1714488"/>
          </a:xfrm>
        </p:spPr>
        <p:txBody>
          <a:bodyPr/>
          <a:lstStyle/>
          <a:p>
            <a:pPr marL="182880" algn="ctr"/>
            <a:r>
              <a:rPr lang="ru-RU" sz="5400" b="1" dirty="0" smtClean="0">
                <a:latin typeface="Monotype Corsiva" panose="03010101010201010101" pitchFamily="66" charset="0"/>
              </a:rPr>
              <a:t/>
            </a:r>
            <a:br>
              <a:rPr lang="ru-RU" sz="5400" b="1" dirty="0" smtClean="0">
                <a:latin typeface="Monotype Corsiva" panose="03010101010201010101" pitchFamily="66" charset="0"/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Цель: </a:t>
            </a:r>
            <a:r>
              <a:rPr lang="ru-RU" sz="2400" dirty="0" smtClean="0"/>
              <a:t>исследовать значение слова</a:t>
            </a:r>
            <a:r>
              <a:rPr lang="ru-RU" sz="2400" dirty="0" smtClean="0">
                <a:latin typeface="Monotype Corsiva" panose="03010101010201010101" pitchFamily="66" charset="0"/>
              </a:rPr>
              <a:t> </a:t>
            </a:r>
            <a:r>
              <a:rPr lang="ru-RU" dirty="0" smtClean="0">
                <a:latin typeface="Monotype Corsiva" panose="03010101010201010101" pitchFamily="66" charset="0"/>
              </a:rPr>
              <a:t>Олимпиада</a:t>
            </a:r>
            <a:r>
              <a:rPr lang="ru-RU" dirty="0" smtClean="0"/>
              <a:t> </a:t>
            </a:r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57752" y="2428868"/>
            <a:ext cx="4178744" cy="43125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Задачи: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1.</a:t>
            </a:r>
            <a:r>
              <a:rPr lang="ru-RU" dirty="0" smtClean="0">
                <a:solidFill>
                  <a:schemeClr val="tx1"/>
                </a:solidFill>
              </a:rPr>
              <a:t>Сбор материала из словарей, справочников, интернета.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2.</a:t>
            </a:r>
            <a:r>
              <a:rPr lang="ru-RU" dirty="0" smtClean="0">
                <a:solidFill>
                  <a:schemeClr val="tx1"/>
                </a:solidFill>
              </a:rPr>
              <a:t>Оформление собранных материалов.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3.</a:t>
            </a:r>
            <a:r>
              <a:rPr lang="ru-RU" dirty="0" smtClean="0">
                <a:solidFill>
                  <a:schemeClr val="tx1"/>
                </a:solidFill>
              </a:rPr>
              <a:t>Обобщение полученных результатов.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4.</a:t>
            </a:r>
            <a:r>
              <a:rPr lang="ru-RU" dirty="0" smtClean="0">
                <a:solidFill>
                  <a:schemeClr val="tx1"/>
                </a:solidFill>
              </a:rPr>
              <a:t>Выступление перед одноклассниками.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2492896"/>
            <a:ext cx="4464496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5600324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675724"/>
            <a:ext cx="7563083" cy="924475"/>
          </a:xfrm>
        </p:spPr>
        <p:txBody>
          <a:bodyPr/>
          <a:lstStyle/>
          <a:p>
            <a:r>
              <a:rPr lang="ru-RU" sz="2800" dirty="0" smtClean="0"/>
              <a:t>Решила распланировать свою работу.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643051"/>
            <a:ext cx="7420207" cy="42157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1. </a:t>
            </a:r>
            <a:r>
              <a:rPr lang="ru-RU" sz="2000" dirty="0" smtClean="0">
                <a:solidFill>
                  <a:srgbClr val="002060"/>
                </a:solidFill>
              </a:rPr>
              <a:t>Хочу узнать, что говорят великие люди о «слове»;</a:t>
            </a:r>
          </a:p>
          <a:p>
            <a:pPr>
              <a:buNone/>
            </a:pPr>
            <a:r>
              <a:rPr lang="ru-RU" sz="2000" dirty="0" smtClean="0"/>
              <a:t>2. </a:t>
            </a:r>
            <a:r>
              <a:rPr lang="ru-RU" sz="2000" dirty="0" smtClean="0">
                <a:solidFill>
                  <a:srgbClr val="002060"/>
                </a:solidFill>
              </a:rPr>
              <a:t>Познакомиться с Сергеем Ивановичем Ожеговым;</a:t>
            </a:r>
          </a:p>
          <a:p>
            <a:pPr>
              <a:buNone/>
            </a:pPr>
            <a:r>
              <a:rPr lang="ru-RU" sz="2000" dirty="0" smtClean="0"/>
              <a:t>3. </a:t>
            </a:r>
            <a:r>
              <a:rPr lang="ru-RU" sz="2000" dirty="0" smtClean="0">
                <a:solidFill>
                  <a:srgbClr val="002060"/>
                </a:solidFill>
              </a:rPr>
              <a:t>Заглянуть в другие словари русского языка; </a:t>
            </a:r>
          </a:p>
          <a:p>
            <a:pPr>
              <a:buNone/>
            </a:pPr>
            <a:r>
              <a:rPr lang="ru-RU" sz="2000" dirty="0" smtClean="0"/>
              <a:t>4. </a:t>
            </a:r>
            <a:r>
              <a:rPr lang="ru-RU" sz="2000" dirty="0" smtClean="0">
                <a:solidFill>
                  <a:srgbClr val="002060"/>
                </a:solidFill>
              </a:rPr>
              <a:t>Буду добывать информацию у древних греков;</a:t>
            </a:r>
          </a:p>
          <a:p>
            <a:pPr>
              <a:buNone/>
            </a:pPr>
            <a:r>
              <a:rPr lang="ru-RU" sz="2000" dirty="0" smtClean="0"/>
              <a:t>5. </a:t>
            </a:r>
            <a:r>
              <a:rPr lang="ru-RU" sz="2000" dirty="0" smtClean="0">
                <a:solidFill>
                  <a:srgbClr val="002060"/>
                </a:solidFill>
              </a:rPr>
              <a:t>Полюбопытствую, где встречается это слово в  жизни;</a:t>
            </a:r>
          </a:p>
          <a:p>
            <a:pPr>
              <a:buNone/>
            </a:pPr>
            <a:r>
              <a:rPr lang="ru-RU" sz="2000" dirty="0" smtClean="0"/>
              <a:t>6. </a:t>
            </a:r>
            <a:r>
              <a:rPr lang="ru-RU" sz="2000" dirty="0" smtClean="0">
                <a:solidFill>
                  <a:srgbClr val="002060"/>
                </a:solidFill>
              </a:rPr>
              <a:t>Попробую свои силы в творчестве;</a:t>
            </a:r>
          </a:p>
          <a:p>
            <a:pPr>
              <a:buNone/>
            </a:pPr>
            <a:r>
              <a:rPr lang="ru-RU" sz="2000" dirty="0" smtClean="0"/>
              <a:t>7. </a:t>
            </a:r>
            <a:r>
              <a:rPr lang="ru-RU" sz="2000" dirty="0" smtClean="0">
                <a:solidFill>
                  <a:srgbClr val="002060"/>
                </a:solidFill>
              </a:rPr>
              <a:t>Сделаю выводы.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00100" y="0"/>
            <a:ext cx="7125113" cy="1772816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 rot="20285201">
            <a:off x="629479" y="1049268"/>
            <a:ext cx="3132494" cy="960124"/>
          </a:xfrm>
        </p:spPr>
        <p:txBody>
          <a:bodyPr/>
          <a:lstStyle/>
          <a:p>
            <a:r>
              <a:rPr lang="ru-RU" sz="3200" dirty="0" smtClean="0">
                <a:latin typeface="Monotype Corsiva" panose="03010101010201010101" pitchFamily="66" charset="0"/>
              </a:rPr>
              <a:t>Нет ничего сильнее слова .</a:t>
            </a:r>
          </a:p>
          <a:p>
            <a:r>
              <a:rPr lang="ru-RU" sz="3200" dirty="0">
                <a:latin typeface="Monotype Corsiva" panose="03010101010201010101" pitchFamily="66" charset="0"/>
              </a:rPr>
              <a:t> </a:t>
            </a:r>
            <a:r>
              <a:rPr lang="ru-RU" sz="3200" dirty="0" smtClean="0">
                <a:latin typeface="Monotype Corsiva" panose="03010101010201010101" pitchFamily="66" charset="0"/>
              </a:rPr>
              <a:t>         </a:t>
            </a:r>
            <a:r>
              <a:rPr lang="ru-RU" sz="3200" dirty="0" err="1" smtClean="0">
                <a:solidFill>
                  <a:srgbClr val="002060"/>
                </a:solidFill>
                <a:latin typeface="Monotype Corsiva" panose="03010101010201010101" pitchFamily="66" charset="0"/>
              </a:rPr>
              <a:t>Менандр</a:t>
            </a:r>
            <a:endParaRPr lang="ru-RU" sz="3200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 rot="20292611">
            <a:off x="336970" y="2583349"/>
            <a:ext cx="3420194" cy="30487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 smtClean="0">
                <a:latin typeface="Monotype Corsiva" panose="03010101010201010101" pitchFamily="66" charset="0"/>
              </a:rPr>
              <a:t>Слова меняют свою собственную душу.</a:t>
            </a:r>
          </a:p>
          <a:p>
            <a:pPr marL="0" indent="0">
              <a:buNone/>
            </a:pPr>
            <a:r>
              <a:rPr lang="ru-RU" sz="3200" dirty="0" smtClean="0">
                <a:latin typeface="Monotype Corsiva" panose="03010101010201010101" pitchFamily="66" charset="0"/>
              </a:rPr>
              <a:t>                     </a:t>
            </a:r>
            <a:r>
              <a:rPr lang="ru-RU" sz="3200" dirty="0" err="1" smtClean="0">
                <a:solidFill>
                  <a:srgbClr val="002060"/>
                </a:solidFill>
                <a:latin typeface="Monotype Corsiva" panose="03010101010201010101" pitchFamily="66" charset="0"/>
              </a:rPr>
              <a:t>Б.Брехт</a:t>
            </a:r>
            <a:endParaRPr lang="ru-RU" sz="3200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 rot="1067837">
            <a:off x="3617695" y="1151567"/>
            <a:ext cx="4475226" cy="2094451"/>
          </a:xfrm>
        </p:spPr>
        <p:txBody>
          <a:bodyPr/>
          <a:lstStyle/>
          <a:p>
            <a:pPr algn="r"/>
            <a:endParaRPr lang="ru-RU" sz="3200" dirty="0" smtClean="0">
              <a:latin typeface="Monotype Corsiva" panose="03010101010201010101" pitchFamily="66" charset="0"/>
            </a:endParaRPr>
          </a:p>
          <a:p>
            <a:pPr algn="r"/>
            <a:endParaRPr lang="ru-RU" sz="3200" dirty="0" smtClean="0">
              <a:latin typeface="Monotype Corsiva" panose="03010101010201010101" pitchFamily="66" charset="0"/>
            </a:endParaRPr>
          </a:p>
          <a:p>
            <a:pPr algn="r"/>
            <a:endParaRPr lang="ru-RU" sz="3200" dirty="0" smtClean="0">
              <a:latin typeface="Monotype Corsiva" panose="03010101010201010101" pitchFamily="66" charset="0"/>
            </a:endParaRPr>
          </a:p>
          <a:p>
            <a:pPr algn="r"/>
            <a:endParaRPr lang="ru-RU" sz="3200" dirty="0" smtClean="0">
              <a:latin typeface="Monotype Corsiva" panose="03010101010201010101" pitchFamily="66" charset="0"/>
            </a:endParaRPr>
          </a:p>
          <a:p>
            <a:pPr algn="r"/>
            <a:endParaRPr lang="ru-RU" sz="3200" dirty="0" smtClean="0">
              <a:latin typeface="Monotype Corsiva" panose="03010101010201010101" pitchFamily="66" charset="0"/>
            </a:endParaRPr>
          </a:p>
          <a:p>
            <a:pPr algn="r"/>
            <a:r>
              <a:rPr lang="ru-RU" sz="3200" dirty="0" smtClean="0">
                <a:latin typeface="Monotype Corsiva" panose="03010101010201010101" pitchFamily="66" charset="0"/>
              </a:rPr>
              <a:t>Всего </a:t>
            </a:r>
            <a:r>
              <a:rPr lang="ru-RU" sz="3200" dirty="0">
                <a:latin typeface="Monotype Corsiva" panose="03010101010201010101" pitchFamily="66" charset="0"/>
              </a:rPr>
              <a:t>приятнее для нас те </a:t>
            </a:r>
            <a:r>
              <a:rPr lang="ru-RU" sz="3200" dirty="0" smtClean="0">
                <a:latin typeface="Monotype Corsiva" panose="03010101010201010101" pitchFamily="66" charset="0"/>
              </a:rPr>
              <a:t>слова, которые </a:t>
            </a:r>
            <a:r>
              <a:rPr lang="ru-RU" sz="3200" dirty="0">
                <a:latin typeface="Monotype Corsiva" panose="03010101010201010101" pitchFamily="66" charset="0"/>
              </a:rPr>
              <a:t>дают </a:t>
            </a:r>
            <a:r>
              <a:rPr lang="ru-RU" sz="3200" dirty="0" smtClean="0">
                <a:latin typeface="Monotype Corsiva" panose="03010101010201010101" pitchFamily="66" charset="0"/>
              </a:rPr>
              <a:t>нам какие-нибудь знания.                                </a:t>
            </a:r>
            <a:r>
              <a:rPr lang="ru-RU" sz="32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Аристотель</a:t>
            </a:r>
            <a:r>
              <a:rPr lang="ru-RU" sz="3200" dirty="0">
                <a:solidFill>
                  <a:srgbClr val="002060"/>
                </a:solidFill>
                <a:latin typeface="Monotype Corsiva" panose="03010101010201010101" pitchFamily="66" charset="0"/>
              </a:rPr>
              <a:t/>
            </a:r>
            <a:br>
              <a:rPr lang="ru-RU" sz="3200" dirty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endParaRPr lang="ru-RU" sz="3200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 rot="726529">
            <a:off x="3946549" y="3828728"/>
            <a:ext cx="4036985" cy="212950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3200" dirty="0" smtClean="0">
              <a:latin typeface="Monotype Corsiva" panose="03010101010201010101" pitchFamily="66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Monotype Corsiva" panose="03010101010201010101" pitchFamily="66" charset="0"/>
              </a:rPr>
              <a:t>Слова  это то единственное, что остаётся на всю жизнь.</a:t>
            </a:r>
          </a:p>
          <a:p>
            <a:pPr marL="0" indent="0">
              <a:buNone/>
            </a:pPr>
            <a:r>
              <a:rPr lang="ru-RU" sz="3200" dirty="0">
                <a:latin typeface="Monotype Corsiva" panose="03010101010201010101" pitchFamily="66" charset="0"/>
              </a:rPr>
              <a:t> </a:t>
            </a:r>
            <a:r>
              <a:rPr lang="ru-RU" sz="3200" dirty="0" smtClean="0">
                <a:latin typeface="Monotype Corsiva" panose="03010101010201010101" pitchFamily="66" charset="0"/>
              </a:rPr>
              <a:t>               </a:t>
            </a:r>
            <a:r>
              <a:rPr lang="ru-RU" sz="3200" dirty="0" err="1" smtClean="0">
                <a:solidFill>
                  <a:srgbClr val="002060"/>
                </a:solidFill>
                <a:latin typeface="Monotype Corsiva" panose="03010101010201010101" pitchFamily="66" charset="0"/>
              </a:rPr>
              <a:t>У.Хэзлитт</a:t>
            </a:r>
            <a:endParaRPr lang="ru-RU" sz="3200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289" t="9152" r="11259"/>
          <a:stretch/>
        </p:blipFill>
        <p:spPr>
          <a:xfrm rot="20399147">
            <a:off x="878451" y="4866065"/>
            <a:ext cx="1520793" cy="1753322"/>
          </a:xfrm>
          <a:prstGeom prst="rect">
            <a:avLst/>
          </a:prstGeom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3971607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9" y="188640"/>
            <a:ext cx="6552728" cy="1224136"/>
          </a:xfrm>
        </p:spPr>
        <p:txBody>
          <a:bodyPr/>
          <a:lstStyle/>
          <a:p>
            <a:r>
              <a:rPr lang="ru-RU" sz="4400" dirty="0" smtClean="0">
                <a:latin typeface="Monotype Corsiva" panose="03010101010201010101" pitchFamily="66" charset="0"/>
              </a:rPr>
              <a:t>Сергей Иванович Ожегов-рыцарь русского слова.</a:t>
            </a:r>
            <a:endParaRPr lang="ru-RU" sz="4400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282" y="4214818"/>
            <a:ext cx="7848835" cy="235743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sz="5600" dirty="0" smtClean="0"/>
          </a:p>
          <a:p>
            <a:pPr marL="0" indent="0">
              <a:buNone/>
            </a:pPr>
            <a:endParaRPr lang="ru-RU" sz="5600" dirty="0" smtClean="0"/>
          </a:p>
          <a:p>
            <a:pPr marL="0" indent="0">
              <a:buNone/>
            </a:pPr>
            <a:r>
              <a:rPr lang="ru-RU" sz="5600" dirty="0" smtClean="0"/>
              <a:t> </a:t>
            </a:r>
            <a:r>
              <a:rPr lang="ru-RU" sz="5600" i="1" dirty="0" smtClean="0"/>
              <a:t>Выдающийся </a:t>
            </a:r>
            <a:r>
              <a:rPr lang="ru-RU" sz="5600" i="1" dirty="0"/>
              <a:t>русский языковед, лексикограф и лексиколог, историк </a:t>
            </a:r>
            <a:endParaRPr lang="ru-RU" sz="5600" i="1" dirty="0" smtClean="0"/>
          </a:p>
          <a:p>
            <a:pPr marL="0" indent="0">
              <a:buNone/>
            </a:pPr>
            <a:r>
              <a:rPr lang="ru-RU" sz="5600" i="1" dirty="0" smtClean="0"/>
              <a:t>литературного </a:t>
            </a:r>
            <a:r>
              <a:rPr lang="ru-RU" sz="5600" i="1" dirty="0"/>
              <a:t>языка, </a:t>
            </a:r>
            <a:r>
              <a:rPr lang="ru-RU" sz="5600" i="1" dirty="0" smtClean="0"/>
              <a:t>профессор</a:t>
            </a:r>
            <a:r>
              <a:rPr lang="ru-RU" sz="5600" i="1" dirty="0"/>
              <a:t>, автор всемирно известного </a:t>
            </a:r>
            <a:r>
              <a:rPr lang="ru-RU" sz="5600" i="1" dirty="0" smtClean="0"/>
              <a:t>«Толкового </a:t>
            </a:r>
          </a:p>
          <a:p>
            <a:pPr marL="0" indent="0">
              <a:buNone/>
            </a:pPr>
            <a:r>
              <a:rPr lang="ru-RU" sz="5600" i="1" dirty="0" smtClean="0"/>
              <a:t>словаря русского языка».</a:t>
            </a:r>
          </a:p>
          <a:p>
            <a:pPr marL="0" indent="0">
              <a:buNone/>
            </a:pPr>
            <a:endParaRPr lang="ru-RU" sz="4000" i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b="1" i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64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«Его подвиг никогда не забудется нами ,и я верю, что созданный им</a:t>
            </a:r>
          </a:p>
          <a:p>
            <a:pPr marL="0" indent="0">
              <a:buNone/>
            </a:pPr>
            <a:r>
              <a:rPr lang="ru-RU" sz="64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чудесный словарь </a:t>
            </a:r>
          </a:p>
          <a:p>
            <a:pPr marL="0" indent="0">
              <a:buNone/>
            </a:pPr>
            <a:r>
              <a:rPr lang="ru-RU" sz="64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сослужит великую службу многим поколениям…»</a:t>
            </a:r>
          </a:p>
          <a:p>
            <a:pPr marL="0" indent="0" algn="r">
              <a:buNone/>
            </a:pPr>
            <a:r>
              <a:rPr lang="ru-RU" sz="64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К.И.Чуковский</a:t>
            </a:r>
          </a:p>
          <a:p>
            <a:pPr marL="0" indent="0">
              <a:buNone/>
            </a:pPr>
            <a:r>
              <a:rPr lang="ru-RU" sz="5600" dirty="0" smtClean="0"/>
              <a:t>                                                   </a:t>
            </a:r>
          </a:p>
          <a:p>
            <a:pPr marL="0" indent="0">
              <a:buNone/>
            </a:pP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1472" y="1500174"/>
            <a:ext cx="2304256" cy="26642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43636" y="1142984"/>
            <a:ext cx="2399928" cy="300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3423449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188640"/>
            <a:ext cx="7125113" cy="1411559"/>
          </a:xfrm>
        </p:spPr>
        <p:txBody>
          <a:bodyPr/>
          <a:lstStyle/>
          <a:p>
            <a:pPr algn="ctr"/>
            <a:r>
              <a:rPr lang="ru-RU" dirty="0" smtClean="0"/>
              <a:t>Заглянем в словарь </a:t>
            </a:r>
            <a:br>
              <a:rPr lang="ru-RU" dirty="0" smtClean="0"/>
            </a:br>
            <a:r>
              <a:rPr lang="ru-RU" dirty="0" smtClean="0"/>
              <a:t>С. И. </a:t>
            </a:r>
            <a:r>
              <a:rPr lang="ru-RU" dirty="0"/>
              <a:t>О</a:t>
            </a:r>
            <a:r>
              <a:rPr lang="ru-RU" dirty="0" smtClean="0"/>
              <a:t>жегова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9" y="1340769"/>
            <a:ext cx="4896544" cy="27363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>
                <a:solidFill>
                  <a:srgbClr val="002060"/>
                </a:solidFill>
              </a:rPr>
              <a:t>ОЛИМПИАДА, -ы, </a:t>
            </a:r>
            <a:r>
              <a:rPr lang="ru-RU" b="1" i="1" dirty="0" smtClean="0">
                <a:solidFill>
                  <a:srgbClr val="002060"/>
                </a:solidFill>
              </a:rPr>
              <a:t>женский род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1</a:t>
            </a:r>
            <a:r>
              <a:rPr lang="ru-RU" dirty="0">
                <a:solidFill>
                  <a:srgbClr val="002060"/>
                </a:solidFill>
              </a:rPr>
              <a:t>. </a:t>
            </a:r>
            <a:r>
              <a:rPr lang="ru-RU" dirty="0"/>
              <a:t>(О прописное). В Древней Греции: промежуток в </a:t>
            </a:r>
            <a:r>
              <a:rPr lang="ru-RU" dirty="0" smtClean="0"/>
              <a:t>4 года </a:t>
            </a:r>
            <a:r>
              <a:rPr lang="ru-RU" dirty="0"/>
              <a:t>между олимпийскими играми. 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2</a:t>
            </a:r>
            <a:r>
              <a:rPr lang="ru-RU" dirty="0">
                <a:solidFill>
                  <a:srgbClr val="002060"/>
                </a:solidFill>
              </a:rPr>
              <a:t>. </a:t>
            </a:r>
            <a:r>
              <a:rPr lang="ru-RU" dirty="0"/>
              <a:t>(О прописное). То же, что </a:t>
            </a:r>
            <a:r>
              <a:rPr lang="ru-RU" dirty="0" smtClean="0"/>
              <a:t>олимпийские игры</a:t>
            </a:r>
            <a:r>
              <a:rPr lang="ru-RU" dirty="0"/>
              <a:t>. Летняя </a:t>
            </a:r>
            <a:r>
              <a:rPr lang="ru-RU" dirty="0" smtClean="0"/>
              <a:t>Олимпиада, </a:t>
            </a:r>
            <a:r>
              <a:rPr lang="ru-RU" dirty="0"/>
              <a:t>Белая </a:t>
            </a:r>
            <a:r>
              <a:rPr lang="ru-RU" dirty="0" smtClean="0"/>
              <a:t>Олимпиада </a:t>
            </a:r>
            <a:r>
              <a:rPr lang="ru-RU" dirty="0"/>
              <a:t>(зимняя).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158180">
            <a:off x="4979019" y="4641149"/>
            <a:ext cx="2520281" cy="15841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3933056"/>
            <a:ext cx="4186436" cy="26642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226800">
            <a:off x="5657232" y="1774635"/>
            <a:ext cx="2880320" cy="2197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4113076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7491645" cy="1600199"/>
          </a:xfrm>
        </p:spPr>
        <p:txBody>
          <a:bodyPr/>
          <a:lstStyle/>
          <a:p>
            <a:r>
              <a:rPr lang="ru-RU" sz="2400" dirty="0" smtClean="0">
                <a:solidFill>
                  <a:srgbClr val="002060"/>
                </a:solidFill>
              </a:rPr>
              <a:t>Продолжаю знакомство со </a:t>
            </a: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               </a:t>
            </a:r>
            <a:r>
              <a:rPr lang="ru-RU" dirty="0" smtClean="0">
                <a:solidFill>
                  <a:srgbClr val="002060"/>
                </a:solidFill>
              </a:rPr>
              <a:t>словарём   С. И. Ожегова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95777" y="1807361"/>
            <a:ext cx="5238777" cy="47899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3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sz="2000" dirty="0">
                <a:solidFill>
                  <a:schemeClr val="bg1"/>
                </a:solidFill>
              </a:rPr>
              <a:t>Соревнования, состязания </a:t>
            </a:r>
            <a:r>
              <a:rPr lang="ru-RU" sz="2000" dirty="0" smtClean="0">
                <a:solidFill>
                  <a:schemeClr val="bg1"/>
                </a:solidFill>
              </a:rPr>
              <a:t>– спортивные , художественные </a:t>
            </a:r>
            <a:r>
              <a:rPr lang="ru-RU" sz="2000" dirty="0">
                <a:solidFill>
                  <a:schemeClr val="bg1"/>
                </a:solidFill>
              </a:rPr>
              <a:t>или в области </a:t>
            </a:r>
            <a:r>
              <a:rPr lang="ru-RU" sz="2000" dirty="0" smtClean="0">
                <a:solidFill>
                  <a:schemeClr val="bg1"/>
                </a:solidFill>
              </a:rPr>
              <a:t>каких-нибудь </a:t>
            </a:r>
            <a:r>
              <a:rPr lang="ru-RU" sz="2000" dirty="0">
                <a:solidFill>
                  <a:schemeClr val="bg1"/>
                </a:solidFill>
              </a:rPr>
              <a:t>знаний. </a:t>
            </a:r>
            <a:endParaRPr lang="ru-RU" sz="20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4. II прилагательное - олимпиадный</a:t>
            </a:r>
            <a:r>
              <a:rPr lang="ru-RU" sz="2000" dirty="0">
                <a:solidFill>
                  <a:schemeClr val="bg1"/>
                </a:solidFill>
              </a:rPr>
              <a:t>, -</a:t>
            </a:r>
            <a:r>
              <a:rPr lang="ru-RU" sz="2000" dirty="0" err="1">
                <a:solidFill>
                  <a:schemeClr val="bg1"/>
                </a:solidFill>
              </a:rPr>
              <a:t>ая</a:t>
            </a:r>
            <a:r>
              <a:rPr lang="ru-RU" sz="2000" dirty="0">
                <a:solidFill>
                  <a:schemeClr val="bg1"/>
                </a:solidFill>
              </a:rPr>
              <a:t>, -</a:t>
            </a:r>
            <a:r>
              <a:rPr lang="ru-RU" sz="2000" dirty="0" err="1">
                <a:solidFill>
                  <a:schemeClr val="bg1"/>
                </a:solidFill>
              </a:rPr>
              <a:t>ое</a:t>
            </a:r>
            <a:r>
              <a:rPr lang="ru-RU" sz="2000" dirty="0">
                <a:solidFill>
                  <a:schemeClr val="bg1"/>
                </a:solidFill>
              </a:rPr>
              <a:t> и олимпийский, -</a:t>
            </a:r>
            <a:r>
              <a:rPr lang="ru-RU" sz="2000" dirty="0" err="1">
                <a:solidFill>
                  <a:schemeClr val="bg1"/>
                </a:solidFill>
              </a:rPr>
              <a:t>ая</a:t>
            </a:r>
            <a:r>
              <a:rPr lang="ru-RU" sz="2000" dirty="0">
                <a:solidFill>
                  <a:schemeClr val="bg1"/>
                </a:solidFill>
              </a:rPr>
              <a:t>, -</a:t>
            </a:r>
            <a:r>
              <a:rPr lang="ru-RU" sz="2000" dirty="0" err="1">
                <a:solidFill>
                  <a:schemeClr val="bg1"/>
                </a:solidFill>
              </a:rPr>
              <a:t>ое</a:t>
            </a:r>
            <a:r>
              <a:rPr lang="ru-RU" sz="2000" dirty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Олимпийский </a:t>
            </a:r>
            <a:r>
              <a:rPr lang="ru-RU" sz="2000" dirty="0">
                <a:solidFill>
                  <a:schemeClr val="bg1"/>
                </a:solidFill>
              </a:rPr>
              <a:t>чемпион. </a:t>
            </a:r>
            <a:r>
              <a:rPr lang="ru-RU" sz="2000" dirty="0" smtClean="0">
                <a:solidFill>
                  <a:schemeClr val="bg1"/>
                </a:solidFill>
              </a:rPr>
              <a:t>Олимпийский огонь </a:t>
            </a:r>
            <a:r>
              <a:rPr lang="ru-RU" sz="2000" dirty="0">
                <a:solidFill>
                  <a:schemeClr val="bg1"/>
                </a:solidFill>
              </a:rPr>
              <a:t>(факел, зажигаемый от солнечных лучей в Олимпии и </a:t>
            </a:r>
            <a:r>
              <a:rPr lang="ru-RU" sz="2000" dirty="0" smtClean="0">
                <a:solidFill>
                  <a:schemeClr val="bg1"/>
                </a:solidFill>
              </a:rPr>
              <a:t>доставляемый эстафетой </a:t>
            </a:r>
            <a:r>
              <a:rPr lang="ru-RU" sz="2000" dirty="0">
                <a:solidFill>
                  <a:schemeClr val="bg1"/>
                </a:solidFill>
              </a:rPr>
              <a:t>на место проведения олимпийских игр; огонь, зажженный от </a:t>
            </a:r>
            <a:r>
              <a:rPr lang="ru-RU" sz="2000" dirty="0" smtClean="0">
                <a:solidFill>
                  <a:schemeClr val="bg1"/>
                </a:solidFill>
              </a:rPr>
              <a:t>этого факела </a:t>
            </a:r>
            <a:r>
              <a:rPr lang="ru-RU" sz="2000" dirty="0">
                <a:solidFill>
                  <a:schemeClr val="bg1"/>
                </a:solidFill>
              </a:rPr>
              <a:t>и горящий в чаше во все время проведения этих игр).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637169">
            <a:off x="354259" y="1524155"/>
            <a:ext cx="2528913" cy="19024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619393">
            <a:off x="355318" y="4214824"/>
            <a:ext cx="2690166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4466629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88640"/>
            <a:ext cx="6953427" cy="1411559"/>
          </a:xfrm>
        </p:spPr>
        <p:txBody>
          <a:bodyPr/>
          <a:lstStyle/>
          <a:p>
            <a:r>
              <a:rPr lang="ru-RU" dirty="0" smtClean="0"/>
              <a:t>   </a:t>
            </a:r>
            <a:r>
              <a:rPr lang="ru-RU" sz="2000" dirty="0" smtClean="0"/>
              <a:t>Какие серьёзные книги держу в руках!     </a:t>
            </a:r>
            <a:r>
              <a:rPr lang="ru-RU" sz="2400" dirty="0" smtClean="0">
                <a:solidFill>
                  <a:srgbClr val="002060"/>
                </a:solidFill>
              </a:rPr>
              <a:t>Значение слова </a:t>
            </a:r>
            <a:r>
              <a:rPr lang="ru-RU" sz="2800" dirty="0" smtClean="0">
                <a:solidFill>
                  <a:srgbClr val="002060"/>
                </a:solidFill>
              </a:rPr>
              <a:t>в </a:t>
            </a:r>
            <a:r>
              <a:rPr lang="ru-RU" sz="2800" dirty="0" smtClean="0"/>
              <a:t>Толковом словаре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29058" y="1785926"/>
            <a:ext cx="4210626" cy="405143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ОЛИМПИАДА (греч. </a:t>
            </a:r>
            <a:r>
              <a:rPr lang="ru-RU" b="1" i="1" dirty="0" err="1" smtClean="0">
                <a:solidFill>
                  <a:srgbClr val="002060"/>
                </a:solidFill>
              </a:rPr>
              <a:t>Olympias</a:t>
            </a:r>
            <a:r>
              <a:rPr lang="ru-RU" b="1" i="1" dirty="0" smtClean="0">
                <a:solidFill>
                  <a:srgbClr val="002060"/>
                </a:solidFill>
              </a:rPr>
              <a:t>, род. п. </a:t>
            </a:r>
            <a:r>
              <a:rPr lang="ru-RU" b="1" i="1" dirty="0" err="1" smtClean="0">
                <a:solidFill>
                  <a:srgbClr val="002060"/>
                </a:solidFill>
              </a:rPr>
              <a:t>Olympiados</a:t>
            </a:r>
            <a:r>
              <a:rPr lang="ru-RU" b="1" i="1" dirty="0" smtClean="0">
                <a:solidFill>
                  <a:srgbClr val="002060"/>
                </a:solidFill>
              </a:rPr>
              <a:t>)</a:t>
            </a:r>
          </a:p>
          <a:p>
            <a:pPr>
              <a:buNone/>
            </a:pPr>
            <a:r>
              <a:rPr lang="ru-RU" sz="1900" b="1" i="1" dirty="0" smtClean="0">
                <a:solidFill>
                  <a:srgbClr val="002060"/>
                </a:solidFill>
              </a:rPr>
              <a:t>     </a:t>
            </a:r>
            <a:r>
              <a:rPr lang="ru-RU" sz="1900" dirty="0" smtClean="0"/>
              <a:t>промежуток времени в 4 года между двумя Олимпийскими играми; единица летосчисления в Древней Греции до 394 н. э. Годом Первой Олимпиады считается 776 до н. э. Олимпиадами называются и современные Олимпийские игры, а также разного рода соревнования, смотры, конкурсы </a:t>
            </a:r>
            <a:r>
              <a:rPr lang="ru-RU" sz="1900" dirty="0" smtClean="0">
                <a:solidFill>
                  <a:srgbClr val="002060"/>
                </a:solidFill>
              </a:rPr>
              <a:t>(например, в математике — олимпиада школьников.)</a:t>
            </a:r>
          </a:p>
          <a:p>
            <a:endParaRPr lang="ru-RU" sz="19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2214554"/>
            <a:ext cx="3032316" cy="4022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460293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TM02455519[[fn=Зима]]</Template>
  <TotalTime>1359</TotalTime>
  <Words>1037</Words>
  <Application>Microsoft Office PowerPoint</Application>
  <PresentationFormat>Экран (4:3)</PresentationFormat>
  <Paragraphs>150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Winter</vt:lpstr>
      <vt:lpstr>Научно –практическая конференция младших школьников «И звёзды становятся ближе…»</vt:lpstr>
      <vt:lpstr>   На уроках чтения, при изучении мифов, мне встретилось имя Олимпиада. Меня заинтересовало происхождение этого слова.  Приглашаю вас отправиться со мной в путешествие, которое называется:  «Занимательный мир слова.»</vt:lpstr>
      <vt:lpstr> Цель: исследовать значение слова Олимпиада </vt:lpstr>
      <vt:lpstr>Решила распланировать свою работу.</vt:lpstr>
      <vt:lpstr> </vt:lpstr>
      <vt:lpstr>Сергей Иванович Ожегов-рыцарь русского слова.</vt:lpstr>
      <vt:lpstr>Заглянем в словарь  С. И. Ожегова</vt:lpstr>
      <vt:lpstr>Продолжаю знакомство со                 словарём   С. И. Ожегова</vt:lpstr>
      <vt:lpstr>   Какие серьёзные книги держу в руках!     Значение слова в Толковом словаре</vt:lpstr>
      <vt:lpstr>              </vt:lpstr>
      <vt:lpstr>Интересная версия о слове «ОЛИМПИАДА»</vt:lpstr>
      <vt:lpstr>олимпиада или Олимпиада</vt:lpstr>
      <vt:lpstr>Слайд 13</vt:lpstr>
      <vt:lpstr>«Олимпийское спокойствие» Как появилось это выражение?</vt:lpstr>
      <vt:lpstr>             Фразеологизм     «Олимпийское спокойствие»</vt:lpstr>
      <vt:lpstr>            Имя- Олимпиада, а ласково - Липа, Оля, Ада, Аля, Лея, Пия.  </vt:lpstr>
      <vt:lpstr>Синонимы к слову ОЛИМПИАДА -</vt:lpstr>
      <vt:lpstr>  Исследуя слово олимпиада, пришла к выводу, что это помогло мне учиться работать с разными источниками информации, пополнился мой словарный запас, узнала много интересного и полезного.  </vt:lpstr>
      <vt:lpstr>Источники информации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Владимир</dc:creator>
  <cp:lastModifiedBy>Класс</cp:lastModifiedBy>
  <cp:revision>95</cp:revision>
  <dcterms:created xsi:type="dcterms:W3CDTF">2016-01-22T14:45:57Z</dcterms:created>
  <dcterms:modified xsi:type="dcterms:W3CDTF">2003-12-31T23:58:33Z</dcterms:modified>
</cp:coreProperties>
</file>