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gif" ContentType="image/gif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59" r:id="rId3"/>
    <p:sldId id="260" r:id="rId4"/>
    <p:sldId id="318" r:id="rId5"/>
    <p:sldId id="261" r:id="rId6"/>
    <p:sldId id="307" r:id="rId7"/>
    <p:sldId id="263" r:id="rId8"/>
    <p:sldId id="264" r:id="rId9"/>
    <p:sldId id="270" r:id="rId10"/>
    <p:sldId id="267" r:id="rId11"/>
    <p:sldId id="269" r:id="rId12"/>
    <p:sldId id="272" r:id="rId13"/>
    <p:sldId id="275" r:id="rId14"/>
    <p:sldId id="273" r:id="rId15"/>
    <p:sldId id="288" r:id="rId16"/>
    <p:sldId id="327" r:id="rId17"/>
    <p:sldId id="328" r:id="rId18"/>
    <p:sldId id="284" r:id="rId19"/>
    <p:sldId id="303" r:id="rId20"/>
    <p:sldId id="289" r:id="rId21"/>
    <p:sldId id="330" r:id="rId22"/>
    <p:sldId id="274" r:id="rId23"/>
    <p:sldId id="331" r:id="rId24"/>
    <p:sldId id="277" r:id="rId25"/>
    <p:sldId id="280" r:id="rId26"/>
    <p:sldId id="310" r:id="rId27"/>
    <p:sldId id="287" r:id="rId28"/>
    <p:sldId id="290" r:id="rId29"/>
    <p:sldId id="299" r:id="rId30"/>
    <p:sldId id="302" r:id="rId31"/>
    <p:sldId id="305" r:id="rId32"/>
    <p:sldId id="283" r:id="rId33"/>
    <p:sldId id="278" r:id="rId34"/>
    <p:sldId id="286" r:id="rId35"/>
    <p:sldId id="295" r:id="rId36"/>
    <p:sldId id="292" r:id="rId37"/>
    <p:sldId id="300" r:id="rId38"/>
    <p:sldId id="317" r:id="rId39"/>
    <p:sldId id="329" r:id="rId40"/>
    <p:sldId id="326" r:id="rId41"/>
    <p:sldId id="314" r:id="rId42"/>
    <p:sldId id="257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3FF"/>
    <a:srgbClr val="FFFF99"/>
    <a:srgbClr val="006BBC"/>
    <a:srgbClr val="339933"/>
    <a:srgbClr val="B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50" autoAdjust="0"/>
    <p:restoredTop sz="94660"/>
  </p:normalViewPr>
  <p:slideViewPr>
    <p:cSldViewPr>
      <p:cViewPr>
        <p:scale>
          <a:sx n="73" d="100"/>
          <a:sy n="73" d="100"/>
        </p:scale>
        <p:origin x="-127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1"/>
            <c:spPr>
              <a:solidFill>
                <a:srgbClr val="7030A0"/>
              </a:solidFill>
            </c:spPr>
          </c:dPt>
          <c:dPt>
            <c:idx val="3"/>
            <c:spPr>
              <a:solidFill>
                <a:srgbClr val="B000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Percent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наследственные факторы</c:v>
                </c:pt>
                <c:pt idx="1">
                  <c:v>условия внешней среды</c:v>
                </c:pt>
                <c:pt idx="2">
                  <c:v>деятельность системы зравоохранения</c:v>
                </c:pt>
                <c:pt idx="3">
                  <c:v>образ жизни самого человека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20</c:v>
                </c:pt>
                <c:pt idx="2">
                  <c:v>10</c:v>
                </c:pt>
                <c:pt idx="3">
                  <c:v>50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egendEntry>
        <c:idx val="0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9104EC-FD85-4FB2-B5DC-2BE9E6064D0A}" type="doc">
      <dgm:prSet loTypeId="urn:microsoft.com/office/officeart/2005/8/layout/pyramid2" loCatId="pyramid" qsTypeId="urn:microsoft.com/office/officeart/2005/8/quickstyle/3d2" qsCatId="3D" csTypeId="urn:microsoft.com/office/officeart/2005/8/colors/accent3_4" csCatId="accent3" phldr="1"/>
      <dgm:spPr/>
    </dgm:pt>
    <dgm:pt modelId="{F9F5B23A-B815-4713-98E5-3A3574F5BACA}" type="pres">
      <dgm:prSet presAssocID="{A99104EC-FD85-4FB2-B5DC-2BE9E6064D0A}" presName="compositeShape" presStyleCnt="0">
        <dgm:presLayoutVars>
          <dgm:dir/>
          <dgm:resizeHandles/>
        </dgm:presLayoutVars>
      </dgm:prSet>
      <dgm:spPr/>
    </dgm:pt>
  </dgm:ptLst>
  <dgm:cxnLst>
    <dgm:cxn modelId="{690DF18B-87D3-4300-9F26-260CC1D16169}" type="presOf" srcId="{A99104EC-FD85-4FB2-B5DC-2BE9E6064D0A}" destId="{F9F5B23A-B815-4713-98E5-3A3574F5BACA}" srcOrd="0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08F9B0-3464-4925-8DBE-80E5B20C6A86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41E6B5D-9F55-40CB-8EF3-0D7056D2703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Вид проекта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D23D62B-244B-404A-81FA-C0C4DB5C467E}" type="parTrans" cxnId="{6CBAC9B7-3240-4973-AA3A-7C631692416B}">
      <dgm:prSet/>
      <dgm:spPr/>
      <dgm:t>
        <a:bodyPr/>
        <a:lstStyle/>
        <a:p>
          <a:endParaRPr lang="ru-RU"/>
        </a:p>
      </dgm:t>
    </dgm:pt>
    <dgm:pt modelId="{A9A92BB8-53B3-4A0B-B681-731712B13D72}" type="sibTrans" cxnId="{6CBAC9B7-3240-4973-AA3A-7C631692416B}">
      <dgm:prSet/>
      <dgm:spPr/>
      <dgm:t>
        <a:bodyPr/>
        <a:lstStyle/>
        <a:p>
          <a:endParaRPr lang="ru-RU"/>
        </a:p>
      </dgm:t>
    </dgm:pt>
    <dgm:pt modelId="{9FCB7131-D964-448F-99B5-E3F58FFF6A6F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Информационно - творческий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05C50BC-7068-4750-933F-2FF254E2B3BC}" type="parTrans" cxnId="{5A9D663A-0304-4433-86EA-14C7EA721A8B}">
      <dgm:prSet/>
      <dgm:spPr/>
      <dgm:t>
        <a:bodyPr/>
        <a:lstStyle/>
        <a:p>
          <a:endParaRPr lang="ru-RU"/>
        </a:p>
      </dgm:t>
    </dgm:pt>
    <dgm:pt modelId="{55CC1C78-C716-4F29-8CA2-AC2ACDCE35FE}" type="sibTrans" cxnId="{5A9D663A-0304-4433-86EA-14C7EA721A8B}">
      <dgm:prSet/>
      <dgm:spPr/>
      <dgm:t>
        <a:bodyPr/>
        <a:lstStyle/>
        <a:p>
          <a:endParaRPr lang="ru-RU"/>
        </a:p>
      </dgm:t>
    </dgm:pt>
    <dgm:pt modelId="{44C36C90-3E7D-4FCB-A50D-D89C29FCA154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Продолжительность проекта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50C86A98-9E52-49EA-8DCC-4BB176FBF911}" type="parTrans" cxnId="{44CE6368-1325-4135-97D9-8C777AF29CCF}">
      <dgm:prSet/>
      <dgm:spPr/>
      <dgm:t>
        <a:bodyPr/>
        <a:lstStyle/>
        <a:p>
          <a:endParaRPr lang="ru-RU"/>
        </a:p>
      </dgm:t>
    </dgm:pt>
    <dgm:pt modelId="{3C1E0FAA-8716-43AD-934C-7A60CFFDB4B4}" type="sibTrans" cxnId="{44CE6368-1325-4135-97D9-8C777AF29CCF}">
      <dgm:prSet/>
      <dgm:spPr/>
      <dgm:t>
        <a:bodyPr/>
        <a:lstStyle/>
        <a:p>
          <a:endParaRPr lang="ru-RU"/>
        </a:p>
      </dgm:t>
    </dgm:pt>
    <dgm:pt modelId="{747756E3-8E70-48A8-8F5C-C7BD8B5E04EB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долгосрочный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05705DCE-610D-461A-8178-5AFD4CAF3144}" type="parTrans" cxnId="{872BCC1F-16A1-45A8-8955-A7E98D45CABE}">
      <dgm:prSet/>
      <dgm:spPr/>
      <dgm:t>
        <a:bodyPr/>
        <a:lstStyle/>
        <a:p>
          <a:endParaRPr lang="ru-RU"/>
        </a:p>
      </dgm:t>
    </dgm:pt>
    <dgm:pt modelId="{81520773-288E-4223-913F-38B7E1B5BC3A}" type="sibTrans" cxnId="{872BCC1F-16A1-45A8-8955-A7E98D45CABE}">
      <dgm:prSet/>
      <dgm:spPr/>
      <dgm:t>
        <a:bodyPr/>
        <a:lstStyle/>
        <a:p>
          <a:endParaRPr lang="ru-RU"/>
        </a:p>
      </dgm:t>
    </dgm:pt>
    <dgm:pt modelId="{C66157F8-EE89-445A-8E9A-9977526D9437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Участники проекта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DFE0CB2-4624-4DAD-9A8A-F5D2FFFF26A3}" type="parTrans" cxnId="{3AA79437-052B-4FD4-8B62-839F9B159391}">
      <dgm:prSet/>
      <dgm:spPr/>
      <dgm:t>
        <a:bodyPr/>
        <a:lstStyle/>
        <a:p>
          <a:endParaRPr lang="ru-RU"/>
        </a:p>
      </dgm:t>
    </dgm:pt>
    <dgm:pt modelId="{A46470EF-8786-4536-A1EA-916CD60CD71C}" type="sibTrans" cxnId="{3AA79437-052B-4FD4-8B62-839F9B159391}">
      <dgm:prSet/>
      <dgm:spPr/>
      <dgm:t>
        <a:bodyPr/>
        <a:lstStyle/>
        <a:p>
          <a:endParaRPr lang="ru-RU"/>
        </a:p>
      </dgm:t>
    </dgm:pt>
    <dgm:pt modelId="{CD4A10E4-DA0A-403B-96CE-CF8C6CD3E0C1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воспитанники группы, воспитатели группы, родители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A7E4D18-92E2-4493-8000-B4500F2416C7}" type="parTrans" cxnId="{61CD4DE6-CA9D-4794-B6EA-F4CAF3CDFBD0}">
      <dgm:prSet/>
      <dgm:spPr/>
      <dgm:t>
        <a:bodyPr/>
        <a:lstStyle/>
        <a:p>
          <a:endParaRPr lang="ru-RU"/>
        </a:p>
      </dgm:t>
    </dgm:pt>
    <dgm:pt modelId="{358A55D3-7B31-4D8A-B9BC-1C55DCD76736}" type="sibTrans" cxnId="{61CD4DE6-CA9D-4794-B6EA-F4CAF3CDFBD0}">
      <dgm:prSet/>
      <dgm:spPr/>
      <dgm:t>
        <a:bodyPr/>
        <a:lstStyle/>
        <a:p>
          <a:endParaRPr lang="ru-RU"/>
        </a:p>
      </dgm:t>
    </dgm:pt>
    <dgm:pt modelId="{0BC8DCB1-A5AC-440E-8CA9-57811CBD3DAF}" type="pres">
      <dgm:prSet presAssocID="{C208F9B0-3464-4925-8DBE-80E5B20C6A8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E55EEC-B782-469C-AF3B-DEE7A61700D0}" type="pres">
      <dgm:prSet presAssocID="{041E6B5D-9F55-40CB-8EF3-0D7056D27039}" presName="linNode" presStyleCnt="0"/>
      <dgm:spPr/>
    </dgm:pt>
    <dgm:pt modelId="{5A36A708-66D2-42F2-9FE9-71CA1260A51F}" type="pres">
      <dgm:prSet presAssocID="{041E6B5D-9F55-40CB-8EF3-0D7056D2703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533DB9-689D-4CF9-A68B-0AE7301BE2D4}" type="pres">
      <dgm:prSet presAssocID="{041E6B5D-9F55-40CB-8EF3-0D7056D27039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AF5469-6191-4101-9978-3A5E99B9E197}" type="pres">
      <dgm:prSet presAssocID="{A9A92BB8-53B3-4A0B-B681-731712B13D72}" presName="sp" presStyleCnt="0"/>
      <dgm:spPr/>
    </dgm:pt>
    <dgm:pt modelId="{81B5323F-CE06-46B1-80D5-8CF61657CEB6}" type="pres">
      <dgm:prSet presAssocID="{44C36C90-3E7D-4FCB-A50D-D89C29FCA154}" presName="linNode" presStyleCnt="0"/>
      <dgm:spPr/>
    </dgm:pt>
    <dgm:pt modelId="{9641A70E-CEF6-4E0E-8851-333256A7A34C}" type="pres">
      <dgm:prSet presAssocID="{44C36C90-3E7D-4FCB-A50D-D89C29FCA154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7F220E-21B6-4260-B5A7-131958DE35BD}" type="pres">
      <dgm:prSet presAssocID="{44C36C90-3E7D-4FCB-A50D-D89C29FCA154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5111D3-399E-4BFC-8957-AF513B9CC346}" type="pres">
      <dgm:prSet presAssocID="{3C1E0FAA-8716-43AD-934C-7A60CFFDB4B4}" presName="sp" presStyleCnt="0"/>
      <dgm:spPr/>
    </dgm:pt>
    <dgm:pt modelId="{B739FFE9-212D-46F8-B964-1515C7504809}" type="pres">
      <dgm:prSet presAssocID="{C66157F8-EE89-445A-8E9A-9977526D9437}" presName="linNode" presStyleCnt="0"/>
      <dgm:spPr/>
    </dgm:pt>
    <dgm:pt modelId="{0C02AD91-08ED-4AB8-8480-BBA55705178C}" type="pres">
      <dgm:prSet presAssocID="{C66157F8-EE89-445A-8E9A-9977526D943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5CBFD3-CF53-4CA6-9D78-1FEB96916389}" type="pres">
      <dgm:prSet presAssocID="{C66157F8-EE89-445A-8E9A-9977526D9437}" presName="descendantText" presStyleLbl="alignAccFollowNode1" presStyleIdx="2" presStyleCnt="3" custLinFactNeighborX="11656" custLinFactNeighborY="26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2BCC1F-16A1-45A8-8955-A7E98D45CABE}" srcId="{44C36C90-3E7D-4FCB-A50D-D89C29FCA154}" destId="{747756E3-8E70-48A8-8F5C-C7BD8B5E04EB}" srcOrd="0" destOrd="0" parTransId="{05705DCE-610D-461A-8178-5AFD4CAF3144}" sibTransId="{81520773-288E-4223-913F-38B7E1B5BC3A}"/>
    <dgm:cxn modelId="{568F1C52-9CDD-4DD1-AA5E-6ED8DD82C648}" type="presOf" srcId="{C208F9B0-3464-4925-8DBE-80E5B20C6A86}" destId="{0BC8DCB1-A5AC-440E-8CA9-57811CBD3DAF}" srcOrd="0" destOrd="0" presId="urn:microsoft.com/office/officeart/2005/8/layout/vList5"/>
    <dgm:cxn modelId="{2E9E3FE2-D4DB-4804-BF02-5B8762CF0168}" type="presOf" srcId="{C66157F8-EE89-445A-8E9A-9977526D9437}" destId="{0C02AD91-08ED-4AB8-8480-BBA55705178C}" srcOrd="0" destOrd="0" presId="urn:microsoft.com/office/officeart/2005/8/layout/vList5"/>
    <dgm:cxn modelId="{61CD4DE6-CA9D-4794-B6EA-F4CAF3CDFBD0}" srcId="{C66157F8-EE89-445A-8E9A-9977526D9437}" destId="{CD4A10E4-DA0A-403B-96CE-CF8C6CD3E0C1}" srcOrd="0" destOrd="0" parTransId="{2A7E4D18-92E2-4493-8000-B4500F2416C7}" sibTransId="{358A55D3-7B31-4D8A-B9BC-1C55DCD76736}"/>
    <dgm:cxn modelId="{01589EEB-8B13-44E8-9205-ADF86A5389AA}" type="presOf" srcId="{747756E3-8E70-48A8-8F5C-C7BD8B5E04EB}" destId="{5A7F220E-21B6-4260-B5A7-131958DE35BD}" srcOrd="0" destOrd="0" presId="urn:microsoft.com/office/officeart/2005/8/layout/vList5"/>
    <dgm:cxn modelId="{6CBAC9B7-3240-4973-AA3A-7C631692416B}" srcId="{C208F9B0-3464-4925-8DBE-80E5B20C6A86}" destId="{041E6B5D-9F55-40CB-8EF3-0D7056D27039}" srcOrd="0" destOrd="0" parTransId="{CD23D62B-244B-404A-81FA-C0C4DB5C467E}" sibTransId="{A9A92BB8-53B3-4A0B-B681-731712B13D72}"/>
    <dgm:cxn modelId="{5A9D663A-0304-4433-86EA-14C7EA721A8B}" srcId="{041E6B5D-9F55-40CB-8EF3-0D7056D27039}" destId="{9FCB7131-D964-448F-99B5-E3F58FFF6A6F}" srcOrd="0" destOrd="0" parTransId="{B05C50BC-7068-4750-933F-2FF254E2B3BC}" sibTransId="{55CC1C78-C716-4F29-8CA2-AC2ACDCE35FE}"/>
    <dgm:cxn modelId="{3AA79437-052B-4FD4-8B62-839F9B159391}" srcId="{C208F9B0-3464-4925-8DBE-80E5B20C6A86}" destId="{C66157F8-EE89-445A-8E9A-9977526D9437}" srcOrd="2" destOrd="0" parTransId="{DDFE0CB2-4624-4DAD-9A8A-F5D2FFFF26A3}" sibTransId="{A46470EF-8786-4536-A1EA-916CD60CD71C}"/>
    <dgm:cxn modelId="{4A5DAB29-CA4A-4CB1-9838-354E07C463E8}" type="presOf" srcId="{041E6B5D-9F55-40CB-8EF3-0D7056D27039}" destId="{5A36A708-66D2-42F2-9FE9-71CA1260A51F}" srcOrd="0" destOrd="0" presId="urn:microsoft.com/office/officeart/2005/8/layout/vList5"/>
    <dgm:cxn modelId="{1CEDBED1-23E7-47A4-A8E8-349ED6DA57BF}" type="presOf" srcId="{9FCB7131-D964-448F-99B5-E3F58FFF6A6F}" destId="{06533DB9-689D-4CF9-A68B-0AE7301BE2D4}" srcOrd="0" destOrd="0" presId="urn:microsoft.com/office/officeart/2005/8/layout/vList5"/>
    <dgm:cxn modelId="{FF5E4EC2-F562-4E8F-9F68-ED55B8A3DF70}" type="presOf" srcId="{CD4A10E4-DA0A-403B-96CE-CF8C6CD3E0C1}" destId="{F15CBFD3-CF53-4CA6-9D78-1FEB96916389}" srcOrd="0" destOrd="0" presId="urn:microsoft.com/office/officeart/2005/8/layout/vList5"/>
    <dgm:cxn modelId="{44CE6368-1325-4135-97D9-8C777AF29CCF}" srcId="{C208F9B0-3464-4925-8DBE-80E5B20C6A86}" destId="{44C36C90-3E7D-4FCB-A50D-D89C29FCA154}" srcOrd="1" destOrd="0" parTransId="{50C86A98-9E52-49EA-8DCC-4BB176FBF911}" sibTransId="{3C1E0FAA-8716-43AD-934C-7A60CFFDB4B4}"/>
    <dgm:cxn modelId="{0BB22B7D-EBA2-4C2C-9A85-CC86D27AB8A6}" type="presOf" srcId="{44C36C90-3E7D-4FCB-A50D-D89C29FCA154}" destId="{9641A70E-CEF6-4E0E-8851-333256A7A34C}" srcOrd="0" destOrd="0" presId="urn:microsoft.com/office/officeart/2005/8/layout/vList5"/>
    <dgm:cxn modelId="{579951BC-21F9-485E-B742-557BD4BB47B9}" type="presParOf" srcId="{0BC8DCB1-A5AC-440E-8CA9-57811CBD3DAF}" destId="{F4E55EEC-B782-469C-AF3B-DEE7A61700D0}" srcOrd="0" destOrd="0" presId="urn:microsoft.com/office/officeart/2005/8/layout/vList5"/>
    <dgm:cxn modelId="{8787E666-2E91-4B07-A948-48A4BD1DA26B}" type="presParOf" srcId="{F4E55EEC-B782-469C-AF3B-DEE7A61700D0}" destId="{5A36A708-66D2-42F2-9FE9-71CA1260A51F}" srcOrd="0" destOrd="0" presId="urn:microsoft.com/office/officeart/2005/8/layout/vList5"/>
    <dgm:cxn modelId="{286215E3-1280-4E8F-84A9-0D0B9FD6BBF4}" type="presParOf" srcId="{F4E55EEC-B782-469C-AF3B-DEE7A61700D0}" destId="{06533DB9-689D-4CF9-A68B-0AE7301BE2D4}" srcOrd="1" destOrd="0" presId="urn:microsoft.com/office/officeart/2005/8/layout/vList5"/>
    <dgm:cxn modelId="{B5537BD1-2B22-4A9F-B2C9-72F37EDCF66A}" type="presParOf" srcId="{0BC8DCB1-A5AC-440E-8CA9-57811CBD3DAF}" destId="{07AF5469-6191-4101-9978-3A5E99B9E197}" srcOrd="1" destOrd="0" presId="urn:microsoft.com/office/officeart/2005/8/layout/vList5"/>
    <dgm:cxn modelId="{B0FB69C8-C15B-41F9-9EE6-B0D8606FE68D}" type="presParOf" srcId="{0BC8DCB1-A5AC-440E-8CA9-57811CBD3DAF}" destId="{81B5323F-CE06-46B1-80D5-8CF61657CEB6}" srcOrd="2" destOrd="0" presId="urn:microsoft.com/office/officeart/2005/8/layout/vList5"/>
    <dgm:cxn modelId="{D5506295-E399-44C6-A999-242DF0607111}" type="presParOf" srcId="{81B5323F-CE06-46B1-80D5-8CF61657CEB6}" destId="{9641A70E-CEF6-4E0E-8851-333256A7A34C}" srcOrd="0" destOrd="0" presId="urn:microsoft.com/office/officeart/2005/8/layout/vList5"/>
    <dgm:cxn modelId="{F8F5D584-246B-4A2A-ACB0-77288D6A0E59}" type="presParOf" srcId="{81B5323F-CE06-46B1-80D5-8CF61657CEB6}" destId="{5A7F220E-21B6-4260-B5A7-131958DE35BD}" srcOrd="1" destOrd="0" presId="urn:microsoft.com/office/officeart/2005/8/layout/vList5"/>
    <dgm:cxn modelId="{59B61C5B-E045-4371-AD9F-5A9FEF394921}" type="presParOf" srcId="{0BC8DCB1-A5AC-440E-8CA9-57811CBD3DAF}" destId="{A75111D3-399E-4BFC-8957-AF513B9CC346}" srcOrd="3" destOrd="0" presId="urn:microsoft.com/office/officeart/2005/8/layout/vList5"/>
    <dgm:cxn modelId="{EEC7EDF0-DC48-43EB-BCCE-6D4522B36A80}" type="presParOf" srcId="{0BC8DCB1-A5AC-440E-8CA9-57811CBD3DAF}" destId="{B739FFE9-212D-46F8-B964-1515C7504809}" srcOrd="4" destOrd="0" presId="urn:microsoft.com/office/officeart/2005/8/layout/vList5"/>
    <dgm:cxn modelId="{D49621D8-6F68-4C2B-B60A-163D9855A453}" type="presParOf" srcId="{B739FFE9-212D-46F8-B964-1515C7504809}" destId="{0C02AD91-08ED-4AB8-8480-BBA55705178C}" srcOrd="0" destOrd="0" presId="urn:microsoft.com/office/officeart/2005/8/layout/vList5"/>
    <dgm:cxn modelId="{93A81C1C-1CB9-4506-A806-7727554A00CB}" type="presParOf" srcId="{B739FFE9-212D-46F8-B964-1515C7504809}" destId="{F15CBFD3-CF53-4CA6-9D78-1FEB9691638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480C29-D366-41EA-841A-84958A1FB10A}" type="doc">
      <dgm:prSet loTypeId="urn:microsoft.com/office/officeart/2005/8/layout/vProcess5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8B8D5EF-08FB-4C70-9F6E-E86EF70CABA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Снижение  заболеваемости  и повышение роста физической подготовленности детей дошкольного возраста.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ABFBEA4-87E0-43C7-AFF0-2AB6BB0A1FAF}" type="parTrans" cxnId="{BD8411DB-5401-43D1-B0B1-79EE43A0B27D}">
      <dgm:prSet/>
      <dgm:spPr/>
      <dgm:t>
        <a:bodyPr/>
        <a:lstStyle/>
        <a:p>
          <a:endParaRPr lang="ru-RU"/>
        </a:p>
      </dgm:t>
    </dgm:pt>
    <dgm:pt modelId="{126199A4-30EB-441A-9E18-7B0A6AF67EAD}" type="sibTrans" cxnId="{BD8411DB-5401-43D1-B0B1-79EE43A0B27D}">
      <dgm:prSet/>
      <dgm:spPr/>
      <dgm:t>
        <a:bodyPr/>
        <a:lstStyle/>
        <a:p>
          <a:endParaRPr lang="ru-RU"/>
        </a:p>
      </dgm:t>
    </dgm:pt>
    <dgm:pt modelId="{6872A5CE-5479-480C-B0D0-13BF00D8DB1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Обеспечение психолого – педагогической поддержки семьи и повышение компетентности родителей по вопросам охраны и укрепления здоровья детей  в соответствии ФГОС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0681F34D-EE8B-4D79-83E4-EAE65F8D0DB6}" type="parTrans" cxnId="{9B84559D-17E3-4C83-BFF5-3A11BDE7BAB5}">
      <dgm:prSet/>
      <dgm:spPr/>
      <dgm:t>
        <a:bodyPr/>
        <a:lstStyle/>
        <a:p>
          <a:endParaRPr lang="ru-RU"/>
        </a:p>
      </dgm:t>
    </dgm:pt>
    <dgm:pt modelId="{698E070F-725F-4419-925F-BF2649A0268A}" type="sibTrans" cxnId="{9B84559D-17E3-4C83-BFF5-3A11BDE7BAB5}">
      <dgm:prSet/>
      <dgm:spPr/>
      <dgm:t>
        <a:bodyPr/>
        <a:lstStyle/>
        <a:p>
          <a:endParaRPr lang="ru-RU"/>
        </a:p>
      </dgm:t>
    </dgm:pt>
    <dgm:pt modelId="{34ADA2DD-3D42-4FCE-B8FF-931C84DC6BC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Формирование    стремления  к духовному  и физическому совершенствованию.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F75F32B-A548-4C89-B57C-40390EBAB1C7}" type="parTrans" cxnId="{7FF022E2-5371-4DB3-A145-552A7E50B6F6}">
      <dgm:prSet/>
      <dgm:spPr/>
      <dgm:t>
        <a:bodyPr/>
        <a:lstStyle/>
        <a:p>
          <a:endParaRPr lang="ru-RU"/>
        </a:p>
      </dgm:t>
    </dgm:pt>
    <dgm:pt modelId="{B319A55E-0CF7-4999-89FA-901A038D02D1}" type="sibTrans" cxnId="{7FF022E2-5371-4DB3-A145-552A7E50B6F6}">
      <dgm:prSet/>
      <dgm:spPr/>
      <dgm:t>
        <a:bodyPr/>
        <a:lstStyle/>
        <a:p>
          <a:endParaRPr lang="ru-RU"/>
        </a:p>
      </dgm:t>
    </dgm:pt>
    <dgm:pt modelId="{2D5D8C8E-C4E5-47B9-8366-FCF516D6BD0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Активизация партнерских отношений  родителей  и детского сада в воспитании и оздоровлении ребенка в условиях детского сада и дома.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B06317D4-D965-4B11-852D-4E6C7A8B5BDC}" type="parTrans" cxnId="{9C4D1F63-1E2E-4AB8-99A6-2605B67DBA3D}">
      <dgm:prSet/>
      <dgm:spPr/>
      <dgm:t>
        <a:bodyPr/>
        <a:lstStyle/>
        <a:p>
          <a:endParaRPr lang="ru-RU"/>
        </a:p>
      </dgm:t>
    </dgm:pt>
    <dgm:pt modelId="{E8233E3E-D154-47E1-A48F-6A06F62083A9}" type="sibTrans" cxnId="{9C4D1F63-1E2E-4AB8-99A6-2605B67DBA3D}">
      <dgm:prSet/>
      <dgm:spPr/>
      <dgm:t>
        <a:bodyPr/>
        <a:lstStyle/>
        <a:p>
          <a:endParaRPr lang="ru-RU"/>
        </a:p>
      </dgm:t>
    </dgm:pt>
    <dgm:pt modelId="{A799A771-19CB-4856-8A4C-647AAD4577CB}" type="pres">
      <dgm:prSet presAssocID="{38480C29-D366-41EA-841A-84958A1FB10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47B65C-57BC-43C1-BD12-6BED20D82B48}" type="pres">
      <dgm:prSet presAssocID="{38480C29-D366-41EA-841A-84958A1FB10A}" presName="dummyMaxCanvas" presStyleCnt="0">
        <dgm:presLayoutVars/>
      </dgm:prSet>
      <dgm:spPr/>
    </dgm:pt>
    <dgm:pt modelId="{629FAFB8-B898-41EF-A09E-CDE4B8D46311}" type="pres">
      <dgm:prSet presAssocID="{38480C29-D366-41EA-841A-84958A1FB10A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EA1E5-2609-42B2-A031-25B4AE0E4E3A}" type="pres">
      <dgm:prSet presAssocID="{38480C29-D366-41EA-841A-84958A1FB10A}" presName="FourNodes_2" presStyleLbl="node1" presStyleIdx="1" presStyleCnt="4" custScaleY="121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EA0657-2AEE-448D-93C4-CF29E8490AEE}" type="pres">
      <dgm:prSet presAssocID="{38480C29-D366-41EA-841A-84958A1FB10A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85F4F9-B00F-4415-A16D-3D08769FEF39}" type="pres">
      <dgm:prSet presAssocID="{38480C29-D366-41EA-841A-84958A1FB10A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EB03DE-634C-4F91-AAB4-C10F2860E7B6}" type="pres">
      <dgm:prSet presAssocID="{38480C29-D366-41EA-841A-84958A1FB10A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9AA928-AE17-4BD3-914C-9A8D7C1A6872}" type="pres">
      <dgm:prSet presAssocID="{38480C29-D366-41EA-841A-84958A1FB10A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98B9BF-8376-4146-8512-50E40D497F9B}" type="pres">
      <dgm:prSet presAssocID="{38480C29-D366-41EA-841A-84958A1FB10A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3F5F58-6010-490F-B3EA-530A6DE6C038}" type="pres">
      <dgm:prSet presAssocID="{38480C29-D366-41EA-841A-84958A1FB10A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CDB191-0F25-4B42-89CF-108F32BD40B8}" type="pres">
      <dgm:prSet presAssocID="{38480C29-D366-41EA-841A-84958A1FB10A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DC987-4B03-40E6-979D-7E1FD1AC5C11}" type="pres">
      <dgm:prSet presAssocID="{38480C29-D366-41EA-841A-84958A1FB10A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1922F1-2CEF-47D9-B780-C15E8C97528B}" type="pres">
      <dgm:prSet presAssocID="{38480C29-D366-41EA-841A-84958A1FB10A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84559D-17E3-4C83-BFF5-3A11BDE7BAB5}" srcId="{38480C29-D366-41EA-841A-84958A1FB10A}" destId="{6872A5CE-5479-480C-B0D0-13BF00D8DB15}" srcOrd="1" destOrd="0" parTransId="{0681F34D-EE8B-4D79-83E4-EAE65F8D0DB6}" sibTransId="{698E070F-725F-4419-925F-BF2649A0268A}"/>
    <dgm:cxn modelId="{4C06FFE6-678F-43E4-8F7F-33DC28A04AB1}" type="presOf" srcId="{6872A5CE-5479-480C-B0D0-13BF00D8DB15}" destId="{10CDB191-0F25-4B42-89CF-108F32BD40B8}" srcOrd="1" destOrd="0" presId="urn:microsoft.com/office/officeart/2005/8/layout/vProcess5"/>
    <dgm:cxn modelId="{38DD62B3-9915-4FD4-939E-02C9A3EBAE4E}" type="presOf" srcId="{2D5D8C8E-C4E5-47B9-8366-FCF516D6BD0A}" destId="{0E85F4F9-B00F-4415-A16D-3D08769FEF39}" srcOrd="0" destOrd="0" presId="urn:microsoft.com/office/officeart/2005/8/layout/vProcess5"/>
    <dgm:cxn modelId="{5693999B-864F-432F-8086-0561149012E3}" type="presOf" srcId="{18B8D5EF-08FB-4C70-9F6E-E86EF70CABA6}" destId="{143F5F58-6010-490F-B3EA-530A6DE6C038}" srcOrd="1" destOrd="0" presId="urn:microsoft.com/office/officeart/2005/8/layout/vProcess5"/>
    <dgm:cxn modelId="{BD8411DB-5401-43D1-B0B1-79EE43A0B27D}" srcId="{38480C29-D366-41EA-841A-84958A1FB10A}" destId="{18B8D5EF-08FB-4C70-9F6E-E86EF70CABA6}" srcOrd="0" destOrd="0" parTransId="{7ABFBEA4-87E0-43C7-AFF0-2AB6BB0A1FAF}" sibTransId="{126199A4-30EB-441A-9E18-7B0A6AF67EAD}"/>
    <dgm:cxn modelId="{CB083FAC-0174-48EA-9B30-BE732D899245}" type="presOf" srcId="{34ADA2DD-3D42-4FCE-B8FF-931C84DC6BC6}" destId="{152DC987-4B03-40E6-979D-7E1FD1AC5C11}" srcOrd="1" destOrd="0" presId="urn:microsoft.com/office/officeart/2005/8/layout/vProcess5"/>
    <dgm:cxn modelId="{97437AB0-D80A-4228-833C-DB3319090779}" type="presOf" srcId="{698E070F-725F-4419-925F-BF2649A0268A}" destId="{4A9AA928-AE17-4BD3-914C-9A8D7C1A6872}" srcOrd="0" destOrd="0" presId="urn:microsoft.com/office/officeart/2005/8/layout/vProcess5"/>
    <dgm:cxn modelId="{C87771BD-7457-4196-A7AB-26FE6E3416C4}" type="presOf" srcId="{2D5D8C8E-C4E5-47B9-8366-FCF516D6BD0A}" destId="{AB1922F1-2CEF-47D9-B780-C15E8C97528B}" srcOrd="1" destOrd="0" presId="urn:microsoft.com/office/officeart/2005/8/layout/vProcess5"/>
    <dgm:cxn modelId="{0C7EDDBC-CCCC-41E2-BDA5-326B199B1320}" type="presOf" srcId="{18B8D5EF-08FB-4C70-9F6E-E86EF70CABA6}" destId="{629FAFB8-B898-41EF-A09E-CDE4B8D46311}" srcOrd="0" destOrd="0" presId="urn:microsoft.com/office/officeart/2005/8/layout/vProcess5"/>
    <dgm:cxn modelId="{9954ADEF-315E-48B9-A4C3-25A96439B8D8}" type="presOf" srcId="{B319A55E-0CF7-4999-89FA-901A038D02D1}" destId="{9898B9BF-8376-4146-8512-50E40D497F9B}" srcOrd="0" destOrd="0" presId="urn:microsoft.com/office/officeart/2005/8/layout/vProcess5"/>
    <dgm:cxn modelId="{9C4D1F63-1E2E-4AB8-99A6-2605B67DBA3D}" srcId="{38480C29-D366-41EA-841A-84958A1FB10A}" destId="{2D5D8C8E-C4E5-47B9-8366-FCF516D6BD0A}" srcOrd="3" destOrd="0" parTransId="{B06317D4-D965-4B11-852D-4E6C7A8B5BDC}" sibTransId="{E8233E3E-D154-47E1-A48F-6A06F62083A9}"/>
    <dgm:cxn modelId="{214AC90D-C0C2-482C-A237-256FD6FF7668}" type="presOf" srcId="{126199A4-30EB-441A-9E18-7B0A6AF67EAD}" destId="{3AEB03DE-634C-4F91-AAB4-C10F2860E7B6}" srcOrd="0" destOrd="0" presId="urn:microsoft.com/office/officeart/2005/8/layout/vProcess5"/>
    <dgm:cxn modelId="{623B27F9-C15F-447D-A6B7-EFE853C68474}" type="presOf" srcId="{6872A5CE-5479-480C-B0D0-13BF00D8DB15}" destId="{1F9EA1E5-2609-42B2-A031-25B4AE0E4E3A}" srcOrd="0" destOrd="0" presId="urn:microsoft.com/office/officeart/2005/8/layout/vProcess5"/>
    <dgm:cxn modelId="{7FF022E2-5371-4DB3-A145-552A7E50B6F6}" srcId="{38480C29-D366-41EA-841A-84958A1FB10A}" destId="{34ADA2DD-3D42-4FCE-B8FF-931C84DC6BC6}" srcOrd="2" destOrd="0" parTransId="{7F75F32B-A548-4C89-B57C-40390EBAB1C7}" sibTransId="{B319A55E-0CF7-4999-89FA-901A038D02D1}"/>
    <dgm:cxn modelId="{75ED79E4-E017-48C2-A2F3-1AC03614AF28}" type="presOf" srcId="{38480C29-D366-41EA-841A-84958A1FB10A}" destId="{A799A771-19CB-4856-8A4C-647AAD4577CB}" srcOrd="0" destOrd="0" presId="urn:microsoft.com/office/officeart/2005/8/layout/vProcess5"/>
    <dgm:cxn modelId="{ED719606-4FC7-44EA-AEB6-38316ADA9F0D}" type="presOf" srcId="{34ADA2DD-3D42-4FCE-B8FF-931C84DC6BC6}" destId="{F0EA0657-2AEE-448D-93C4-CF29E8490AEE}" srcOrd="0" destOrd="0" presId="urn:microsoft.com/office/officeart/2005/8/layout/vProcess5"/>
    <dgm:cxn modelId="{59CFECA6-1CF9-491A-BBDA-1D3D06E7B9EA}" type="presParOf" srcId="{A799A771-19CB-4856-8A4C-647AAD4577CB}" destId="{C547B65C-57BC-43C1-BD12-6BED20D82B48}" srcOrd="0" destOrd="0" presId="urn:microsoft.com/office/officeart/2005/8/layout/vProcess5"/>
    <dgm:cxn modelId="{A8837BAF-90CC-4AD3-8C67-638A2E9E7674}" type="presParOf" srcId="{A799A771-19CB-4856-8A4C-647AAD4577CB}" destId="{629FAFB8-B898-41EF-A09E-CDE4B8D46311}" srcOrd="1" destOrd="0" presId="urn:microsoft.com/office/officeart/2005/8/layout/vProcess5"/>
    <dgm:cxn modelId="{2953475E-A6FE-4C8F-B2DB-5070E862848E}" type="presParOf" srcId="{A799A771-19CB-4856-8A4C-647AAD4577CB}" destId="{1F9EA1E5-2609-42B2-A031-25B4AE0E4E3A}" srcOrd="2" destOrd="0" presId="urn:microsoft.com/office/officeart/2005/8/layout/vProcess5"/>
    <dgm:cxn modelId="{1F284EFA-C3F1-42E6-BA95-E75BA1E2C0FC}" type="presParOf" srcId="{A799A771-19CB-4856-8A4C-647AAD4577CB}" destId="{F0EA0657-2AEE-448D-93C4-CF29E8490AEE}" srcOrd="3" destOrd="0" presId="urn:microsoft.com/office/officeart/2005/8/layout/vProcess5"/>
    <dgm:cxn modelId="{BA33F6E3-DF79-4061-933B-DA7BE9773492}" type="presParOf" srcId="{A799A771-19CB-4856-8A4C-647AAD4577CB}" destId="{0E85F4F9-B00F-4415-A16D-3D08769FEF39}" srcOrd="4" destOrd="0" presId="urn:microsoft.com/office/officeart/2005/8/layout/vProcess5"/>
    <dgm:cxn modelId="{53B2BF55-BA51-42B6-9251-96037679CD03}" type="presParOf" srcId="{A799A771-19CB-4856-8A4C-647AAD4577CB}" destId="{3AEB03DE-634C-4F91-AAB4-C10F2860E7B6}" srcOrd="5" destOrd="0" presId="urn:microsoft.com/office/officeart/2005/8/layout/vProcess5"/>
    <dgm:cxn modelId="{7AAB3457-C08C-45B0-9AC2-17F4997B1F66}" type="presParOf" srcId="{A799A771-19CB-4856-8A4C-647AAD4577CB}" destId="{4A9AA928-AE17-4BD3-914C-9A8D7C1A6872}" srcOrd="6" destOrd="0" presId="urn:microsoft.com/office/officeart/2005/8/layout/vProcess5"/>
    <dgm:cxn modelId="{91F4956F-AAE6-42C0-AC55-91EA7D8258E4}" type="presParOf" srcId="{A799A771-19CB-4856-8A4C-647AAD4577CB}" destId="{9898B9BF-8376-4146-8512-50E40D497F9B}" srcOrd="7" destOrd="0" presId="urn:microsoft.com/office/officeart/2005/8/layout/vProcess5"/>
    <dgm:cxn modelId="{2B4D0359-CE9B-4403-8DFE-7A7841229F7F}" type="presParOf" srcId="{A799A771-19CB-4856-8A4C-647AAD4577CB}" destId="{143F5F58-6010-490F-B3EA-530A6DE6C038}" srcOrd="8" destOrd="0" presId="urn:microsoft.com/office/officeart/2005/8/layout/vProcess5"/>
    <dgm:cxn modelId="{01FF4C1F-69D7-4CE9-8DBD-FF052B6B7DD2}" type="presParOf" srcId="{A799A771-19CB-4856-8A4C-647AAD4577CB}" destId="{10CDB191-0F25-4B42-89CF-108F32BD40B8}" srcOrd="9" destOrd="0" presId="urn:microsoft.com/office/officeart/2005/8/layout/vProcess5"/>
    <dgm:cxn modelId="{73176E5A-A32D-4394-A005-4874B3BF3C4B}" type="presParOf" srcId="{A799A771-19CB-4856-8A4C-647AAD4577CB}" destId="{152DC987-4B03-40E6-979D-7E1FD1AC5C11}" srcOrd="10" destOrd="0" presId="urn:microsoft.com/office/officeart/2005/8/layout/vProcess5"/>
    <dgm:cxn modelId="{5A70466F-36B7-420B-B2DA-500F1EE7A7CF}" type="presParOf" srcId="{A799A771-19CB-4856-8A4C-647AAD4577CB}" destId="{AB1922F1-2CEF-47D9-B780-C15E8C97528B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BD96624-0D11-490B-B654-FE32393509B3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4BE03E98-4587-48EF-9FA8-A7D329AE021A}">
      <dgm:prSet phldrT="[Текст]" custT="1"/>
      <dgm:spPr/>
      <dgm:t>
        <a:bodyPr/>
        <a:lstStyle/>
        <a:p>
          <a:r>
            <a:rPr lang="ru-RU" sz="1200" b="1" dirty="0">
              <a:latin typeface="Times New Roman" pitchFamily="18" charset="0"/>
              <a:cs typeface="Times New Roman" pitchFamily="18" charset="0"/>
            </a:rPr>
            <a:t>Подвижные, спортивные игры</a:t>
          </a:r>
        </a:p>
      </dgm:t>
    </dgm:pt>
    <dgm:pt modelId="{6F68BB19-7941-4A96-91F3-1EB13E56789D}" type="parTrans" cxnId="{BCC067FA-B1A2-432C-AE61-8C9BB769E697}">
      <dgm:prSet/>
      <dgm:spPr/>
      <dgm:t>
        <a:bodyPr/>
        <a:lstStyle/>
        <a:p>
          <a:endParaRPr lang="ru-RU"/>
        </a:p>
      </dgm:t>
    </dgm:pt>
    <dgm:pt modelId="{2C0BEB49-EDEC-4BAE-A3BF-0689DB45F5E3}" type="sibTrans" cxnId="{BCC067FA-B1A2-432C-AE61-8C9BB769E697}">
      <dgm:prSet/>
      <dgm:spPr/>
      <dgm:t>
        <a:bodyPr/>
        <a:lstStyle/>
        <a:p>
          <a:endParaRPr lang="ru-RU"/>
        </a:p>
      </dgm:t>
    </dgm:pt>
    <dgm:pt modelId="{61F61420-C25D-4BCE-827E-053D79297045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Игровые </a:t>
          </a:r>
          <a:r>
            <a:rPr lang="ru-RU" sz="1200" b="1" dirty="0">
              <a:latin typeface="Times New Roman" pitchFamily="18" charset="0"/>
              <a:cs typeface="Times New Roman" pitchFamily="18" charset="0"/>
            </a:rPr>
            <a:t>упражнения и задания</a:t>
          </a:r>
        </a:p>
      </dgm:t>
    </dgm:pt>
    <dgm:pt modelId="{D51BA44F-A7F0-483B-88D1-E1A8D3E51895}" type="parTrans" cxnId="{13593487-EEB3-41B0-8CB7-3CE334E2E179}">
      <dgm:prSet/>
      <dgm:spPr/>
      <dgm:t>
        <a:bodyPr/>
        <a:lstStyle/>
        <a:p>
          <a:endParaRPr lang="ru-RU"/>
        </a:p>
      </dgm:t>
    </dgm:pt>
    <dgm:pt modelId="{86A1949D-0A7E-4CCC-BD2C-C51B4BAA65CB}" type="sibTrans" cxnId="{13593487-EEB3-41B0-8CB7-3CE334E2E179}">
      <dgm:prSet/>
      <dgm:spPr/>
      <dgm:t>
        <a:bodyPr/>
        <a:lstStyle/>
        <a:p>
          <a:endParaRPr lang="ru-RU"/>
        </a:p>
      </dgm:t>
    </dgm:pt>
    <dgm:pt modelId="{08A25E4A-5E2D-42AC-BBFA-D1F03B6B63C1}">
      <dgm:prSet phldrT="[Текст]" custT="1"/>
      <dgm:spPr/>
      <dgm:t>
        <a:bodyPr/>
        <a:lstStyle/>
        <a:p>
          <a:r>
            <a:rPr lang="ru-RU" sz="1200" b="1" dirty="0" err="1">
              <a:latin typeface="Times New Roman" pitchFamily="18" charset="0"/>
              <a:cs typeface="Times New Roman" pitchFamily="18" charset="0"/>
            </a:rPr>
            <a:t>Самомассаж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C85C5B05-817A-4E84-8816-AEB920640747}" type="parTrans" cxnId="{34822778-8F6E-4608-B41A-106C8B6B7187}">
      <dgm:prSet/>
      <dgm:spPr/>
      <dgm:t>
        <a:bodyPr/>
        <a:lstStyle/>
        <a:p>
          <a:endParaRPr lang="ru-RU"/>
        </a:p>
      </dgm:t>
    </dgm:pt>
    <dgm:pt modelId="{A808B21D-A04B-444A-86EE-75F0E3F20040}" type="sibTrans" cxnId="{34822778-8F6E-4608-B41A-106C8B6B7187}">
      <dgm:prSet/>
      <dgm:spPr/>
      <dgm:t>
        <a:bodyPr/>
        <a:lstStyle/>
        <a:p>
          <a:endParaRPr lang="ru-RU"/>
        </a:p>
      </dgm:t>
    </dgm:pt>
    <dgm:pt modelId="{C7721BF8-9063-4E2D-9FF0-05362EA2E96C}">
      <dgm:prSet phldrT="[Текст]" custT="1"/>
      <dgm:spPr/>
      <dgm:t>
        <a:bodyPr/>
        <a:lstStyle/>
        <a:p>
          <a:r>
            <a:rPr lang="ru-RU" sz="1200" b="1" dirty="0" err="1" smtClean="0">
              <a:latin typeface="Times New Roman" pitchFamily="18" charset="0"/>
              <a:cs typeface="Times New Roman" pitchFamily="18" charset="0"/>
            </a:rPr>
            <a:t>Корригирую-щая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b="1" dirty="0">
              <a:latin typeface="Times New Roman" pitchFamily="18" charset="0"/>
              <a:cs typeface="Times New Roman" pitchFamily="18" charset="0"/>
            </a:rPr>
            <a:t>гимнастика</a:t>
          </a:r>
        </a:p>
      </dgm:t>
    </dgm:pt>
    <dgm:pt modelId="{21081D52-D50E-42CD-A247-B72C483F95A7}" type="parTrans" cxnId="{98EF9921-2857-4ED2-A61A-6723EC2D1E9E}">
      <dgm:prSet/>
      <dgm:spPr/>
      <dgm:t>
        <a:bodyPr/>
        <a:lstStyle/>
        <a:p>
          <a:endParaRPr lang="ru-RU"/>
        </a:p>
      </dgm:t>
    </dgm:pt>
    <dgm:pt modelId="{E1B0F092-D73C-4A5E-8C37-88F8D364BEA3}" type="sibTrans" cxnId="{98EF9921-2857-4ED2-A61A-6723EC2D1E9E}">
      <dgm:prSet/>
      <dgm:spPr/>
      <dgm:t>
        <a:bodyPr/>
        <a:lstStyle/>
        <a:p>
          <a:endParaRPr lang="ru-RU"/>
        </a:p>
      </dgm:t>
    </dgm:pt>
    <dgm:pt modelId="{2C62EA11-69FA-4FAE-8C63-EB2377B51A75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Дыхательная </a:t>
          </a:r>
          <a:r>
            <a:rPr lang="ru-RU" sz="1200" b="1" dirty="0">
              <a:latin typeface="Times New Roman" pitchFamily="18" charset="0"/>
              <a:cs typeface="Times New Roman" pitchFamily="18" charset="0"/>
            </a:rPr>
            <a:t>гимнастика</a:t>
          </a:r>
        </a:p>
      </dgm:t>
    </dgm:pt>
    <dgm:pt modelId="{716322CA-516C-4CDC-965E-6E9914C4D2F7}" type="parTrans" cxnId="{1C43FCE2-E467-40A5-8B78-D197F3EB7CF3}">
      <dgm:prSet/>
      <dgm:spPr/>
      <dgm:t>
        <a:bodyPr/>
        <a:lstStyle/>
        <a:p>
          <a:endParaRPr lang="ru-RU"/>
        </a:p>
      </dgm:t>
    </dgm:pt>
    <dgm:pt modelId="{6FEB6B5F-ED3A-46D5-8EA5-20986A4D2867}" type="sibTrans" cxnId="{1C43FCE2-E467-40A5-8B78-D197F3EB7CF3}">
      <dgm:prSet/>
      <dgm:spPr/>
      <dgm:t>
        <a:bodyPr/>
        <a:lstStyle/>
        <a:p>
          <a:endParaRPr lang="ru-RU"/>
        </a:p>
      </dgm:t>
    </dgm:pt>
    <dgm:pt modelId="{92FA4812-C254-4F53-8514-481B2F023E2F}" type="pres">
      <dgm:prSet presAssocID="{BBD96624-0D11-490B-B654-FE32393509B3}" presName="Name0" presStyleCnt="0">
        <dgm:presLayoutVars>
          <dgm:dir/>
          <dgm:resizeHandles val="exact"/>
        </dgm:presLayoutVars>
      </dgm:prSet>
      <dgm:spPr/>
    </dgm:pt>
    <dgm:pt modelId="{92669FE0-7C5B-4E1A-AF9F-3AF04B8D8688}" type="pres">
      <dgm:prSet presAssocID="{4BE03E98-4587-48EF-9FA8-A7D329AE021A}" presName="node" presStyleLbl="node1" presStyleIdx="0" presStyleCnt="5" custScaleX="116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E26DF2-AD34-4AA6-ADDD-9E3B1F21FF3D}" type="pres">
      <dgm:prSet presAssocID="{2C0BEB49-EDEC-4BAE-A3BF-0689DB45F5E3}" presName="sibTrans" presStyleLbl="sibTrans2D1" presStyleIdx="0" presStyleCnt="4" custFlipVert="1" custFlipHor="0" custScaleX="67922" custScaleY="56419"/>
      <dgm:spPr/>
      <dgm:t>
        <a:bodyPr/>
        <a:lstStyle/>
        <a:p>
          <a:endParaRPr lang="ru-RU"/>
        </a:p>
      </dgm:t>
    </dgm:pt>
    <dgm:pt modelId="{1AD6D1B7-C7AE-4876-B74A-23C57BF02528}" type="pres">
      <dgm:prSet presAssocID="{2C0BEB49-EDEC-4BAE-A3BF-0689DB45F5E3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8E30A853-8E06-40DA-8DF4-213FA4CD961C}" type="pres">
      <dgm:prSet presAssocID="{61F61420-C25D-4BCE-827E-053D79297045}" presName="node" presStyleLbl="node1" presStyleIdx="1" presStyleCnt="5" custScaleX="128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4591E8-4596-4C26-A36F-EEA930714DD4}" type="pres">
      <dgm:prSet presAssocID="{86A1949D-0A7E-4CCC-BD2C-C51B4BAA65CB}" presName="sibTrans" presStyleLbl="sibTrans2D1" presStyleIdx="1" presStyleCnt="4" custFlipVert="0" custFlipHor="0" custScaleX="139834" custScaleY="76588"/>
      <dgm:spPr/>
      <dgm:t>
        <a:bodyPr/>
        <a:lstStyle/>
        <a:p>
          <a:endParaRPr lang="ru-RU"/>
        </a:p>
      </dgm:t>
    </dgm:pt>
    <dgm:pt modelId="{789E6EDF-E674-4183-9B12-BD7B81EE9D1C}" type="pres">
      <dgm:prSet presAssocID="{86A1949D-0A7E-4CCC-BD2C-C51B4BAA65CB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BDB7A485-C63C-4F26-B471-F7BD2B1ABDA6}" type="pres">
      <dgm:prSet presAssocID="{08A25E4A-5E2D-42AC-BBFA-D1F03B6B63C1}" presName="node" presStyleLbl="node1" presStyleIdx="2" presStyleCnt="5" custScaleX="120167" custScaleY="90665" custLinFactNeighborX="-9837" custLinFactNeighborY="-16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8FCA42-5E3C-427D-877A-BCEC373F3243}" type="pres">
      <dgm:prSet presAssocID="{A808B21D-A04B-444A-86EE-75F0E3F20040}" presName="sibTrans" presStyleLbl="sibTrans2D1" presStyleIdx="2" presStyleCnt="4" custFlipVert="1" custFlipHor="0" custScaleX="111879" custScaleY="55149"/>
      <dgm:spPr/>
      <dgm:t>
        <a:bodyPr/>
        <a:lstStyle/>
        <a:p>
          <a:endParaRPr lang="ru-RU"/>
        </a:p>
      </dgm:t>
    </dgm:pt>
    <dgm:pt modelId="{F26962BB-A415-4B0E-9493-A30257CE8BD6}" type="pres">
      <dgm:prSet presAssocID="{A808B21D-A04B-444A-86EE-75F0E3F20040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D22A3BB0-D8F2-415D-A0B4-36F9DFD604AE}" type="pres">
      <dgm:prSet presAssocID="{2C62EA11-69FA-4FAE-8C63-EB2377B51A75}" presName="node" presStyleLbl="node1" presStyleIdx="3" presStyleCnt="5" custScaleX="143896" custScaleY="103972" custLinFactNeighborX="-10493" custLinFactNeighborY="22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6B656-4042-4426-8337-4BE884E7E6F9}" type="pres">
      <dgm:prSet presAssocID="{6FEB6B5F-ED3A-46D5-8EA5-20986A4D2867}" presName="sibTrans" presStyleLbl="sibTrans2D1" presStyleIdx="3" presStyleCnt="4" custFlipVert="1" custFlipHor="0" custScaleX="61691" custScaleY="59176"/>
      <dgm:spPr/>
      <dgm:t>
        <a:bodyPr/>
        <a:lstStyle/>
        <a:p>
          <a:endParaRPr lang="ru-RU"/>
        </a:p>
      </dgm:t>
    </dgm:pt>
    <dgm:pt modelId="{1BBFD8A9-62CB-488E-A50C-4CA723EF8DBE}" type="pres">
      <dgm:prSet presAssocID="{6FEB6B5F-ED3A-46D5-8EA5-20986A4D2867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9662E6DE-4704-490F-8E43-7A953737417E}" type="pres">
      <dgm:prSet presAssocID="{C7721BF8-9063-4E2D-9FF0-05362EA2E96C}" presName="node" presStyleLbl="node1" presStyleIdx="4" presStyleCnt="5" custScaleX="121385" custLinFactNeighborX="-14428" custLinFactNeighborY="-11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343067-F01A-48C5-91DD-D7B407879DCB}" type="presOf" srcId="{86A1949D-0A7E-4CCC-BD2C-C51B4BAA65CB}" destId="{789E6EDF-E674-4183-9B12-BD7B81EE9D1C}" srcOrd="1" destOrd="0" presId="urn:microsoft.com/office/officeart/2005/8/layout/process1"/>
    <dgm:cxn modelId="{5D92A0C8-C6A1-4576-967E-E8F4CB95DB74}" type="presOf" srcId="{61F61420-C25D-4BCE-827E-053D79297045}" destId="{8E30A853-8E06-40DA-8DF4-213FA4CD961C}" srcOrd="0" destOrd="0" presId="urn:microsoft.com/office/officeart/2005/8/layout/process1"/>
    <dgm:cxn modelId="{1C43FCE2-E467-40A5-8B78-D197F3EB7CF3}" srcId="{BBD96624-0D11-490B-B654-FE32393509B3}" destId="{2C62EA11-69FA-4FAE-8C63-EB2377B51A75}" srcOrd="3" destOrd="0" parTransId="{716322CA-516C-4CDC-965E-6E9914C4D2F7}" sibTransId="{6FEB6B5F-ED3A-46D5-8EA5-20986A4D2867}"/>
    <dgm:cxn modelId="{EE97A578-6051-4479-8820-8AA349A6D467}" type="presOf" srcId="{08A25E4A-5E2D-42AC-BBFA-D1F03B6B63C1}" destId="{BDB7A485-C63C-4F26-B471-F7BD2B1ABDA6}" srcOrd="0" destOrd="0" presId="urn:microsoft.com/office/officeart/2005/8/layout/process1"/>
    <dgm:cxn modelId="{98EF9921-2857-4ED2-A61A-6723EC2D1E9E}" srcId="{BBD96624-0D11-490B-B654-FE32393509B3}" destId="{C7721BF8-9063-4E2D-9FF0-05362EA2E96C}" srcOrd="4" destOrd="0" parTransId="{21081D52-D50E-42CD-A247-B72C483F95A7}" sibTransId="{E1B0F092-D73C-4A5E-8C37-88F8D364BEA3}"/>
    <dgm:cxn modelId="{6BDD4240-0395-4E94-BCD5-B91F50B9083C}" type="presOf" srcId="{BBD96624-0D11-490B-B654-FE32393509B3}" destId="{92FA4812-C254-4F53-8514-481B2F023E2F}" srcOrd="0" destOrd="0" presId="urn:microsoft.com/office/officeart/2005/8/layout/process1"/>
    <dgm:cxn modelId="{13593487-EEB3-41B0-8CB7-3CE334E2E179}" srcId="{BBD96624-0D11-490B-B654-FE32393509B3}" destId="{61F61420-C25D-4BCE-827E-053D79297045}" srcOrd="1" destOrd="0" parTransId="{D51BA44F-A7F0-483B-88D1-E1A8D3E51895}" sibTransId="{86A1949D-0A7E-4CCC-BD2C-C51B4BAA65CB}"/>
    <dgm:cxn modelId="{010EB5C5-070B-4E97-B6F8-9D46EE476D5E}" type="presOf" srcId="{2C62EA11-69FA-4FAE-8C63-EB2377B51A75}" destId="{D22A3BB0-D8F2-415D-A0B4-36F9DFD604AE}" srcOrd="0" destOrd="0" presId="urn:microsoft.com/office/officeart/2005/8/layout/process1"/>
    <dgm:cxn modelId="{97ADD0A0-853B-479E-A3F2-0D19AA917ED4}" type="presOf" srcId="{6FEB6B5F-ED3A-46D5-8EA5-20986A4D2867}" destId="{1BBFD8A9-62CB-488E-A50C-4CA723EF8DBE}" srcOrd="1" destOrd="0" presId="urn:microsoft.com/office/officeart/2005/8/layout/process1"/>
    <dgm:cxn modelId="{A6C98EC8-6E71-4313-9DEE-0F8195A987A6}" type="presOf" srcId="{4BE03E98-4587-48EF-9FA8-A7D329AE021A}" destId="{92669FE0-7C5B-4E1A-AF9F-3AF04B8D8688}" srcOrd="0" destOrd="0" presId="urn:microsoft.com/office/officeart/2005/8/layout/process1"/>
    <dgm:cxn modelId="{8793C03E-7C48-4B1D-AF95-3209FB2FFF4F}" type="presOf" srcId="{86A1949D-0A7E-4CCC-BD2C-C51B4BAA65CB}" destId="{444591E8-4596-4C26-A36F-EEA930714DD4}" srcOrd="0" destOrd="0" presId="urn:microsoft.com/office/officeart/2005/8/layout/process1"/>
    <dgm:cxn modelId="{CF832A2E-AF97-48BC-A239-81A71E3DF24B}" type="presOf" srcId="{2C0BEB49-EDEC-4BAE-A3BF-0689DB45F5E3}" destId="{1AD6D1B7-C7AE-4876-B74A-23C57BF02528}" srcOrd="1" destOrd="0" presId="urn:microsoft.com/office/officeart/2005/8/layout/process1"/>
    <dgm:cxn modelId="{E05E9A8E-7781-4085-A7FF-44F88918F814}" type="presOf" srcId="{A808B21D-A04B-444A-86EE-75F0E3F20040}" destId="{F26962BB-A415-4B0E-9493-A30257CE8BD6}" srcOrd="1" destOrd="0" presId="urn:microsoft.com/office/officeart/2005/8/layout/process1"/>
    <dgm:cxn modelId="{131EE066-E7E6-4C97-8F82-995CC894BE19}" type="presOf" srcId="{6FEB6B5F-ED3A-46D5-8EA5-20986A4D2867}" destId="{0996B656-4042-4426-8337-4BE884E7E6F9}" srcOrd="0" destOrd="0" presId="urn:microsoft.com/office/officeart/2005/8/layout/process1"/>
    <dgm:cxn modelId="{0F464CE7-E8A1-43C2-8C45-4BD342BC4491}" type="presOf" srcId="{C7721BF8-9063-4E2D-9FF0-05362EA2E96C}" destId="{9662E6DE-4704-490F-8E43-7A953737417E}" srcOrd="0" destOrd="0" presId="urn:microsoft.com/office/officeart/2005/8/layout/process1"/>
    <dgm:cxn modelId="{DA466589-0537-4699-90B6-BD6112E3CF6D}" type="presOf" srcId="{2C0BEB49-EDEC-4BAE-A3BF-0689DB45F5E3}" destId="{BAE26DF2-AD34-4AA6-ADDD-9E3B1F21FF3D}" srcOrd="0" destOrd="0" presId="urn:microsoft.com/office/officeart/2005/8/layout/process1"/>
    <dgm:cxn modelId="{34822778-8F6E-4608-B41A-106C8B6B7187}" srcId="{BBD96624-0D11-490B-B654-FE32393509B3}" destId="{08A25E4A-5E2D-42AC-BBFA-D1F03B6B63C1}" srcOrd="2" destOrd="0" parTransId="{C85C5B05-817A-4E84-8816-AEB920640747}" sibTransId="{A808B21D-A04B-444A-86EE-75F0E3F20040}"/>
    <dgm:cxn modelId="{BCC067FA-B1A2-432C-AE61-8C9BB769E697}" srcId="{BBD96624-0D11-490B-B654-FE32393509B3}" destId="{4BE03E98-4587-48EF-9FA8-A7D329AE021A}" srcOrd="0" destOrd="0" parTransId="{6F68BB19-7941-4A96-91F3-1EB13E56789D}" sibTransId="{2C0BEB49-EDEC-4BAE-A3BF-0689DB45F5E3}"/>
    <dgm:cxn modelId="{D124AA02-EE51-458B-8E18-C2B691E302B3}" type="presOf" srcId="{A808B21D-A04B-444A-86EE-75F0E3F20040}" destId="{3E8FCA42-5E3C-427D-877A-BCEC373F3243}" srcOrd="0" destOrd="0" presId="urn:microsoft.com/office/officeart/2005/8/layout/process1"/>
    <dgm:cxn modelId="{CF62E5EA-4272-471F-9ED1-789E2895E0EE}" type="presParOf" srcId="{92FA4812-C254-4F53-8514-481B2F023E2F}" destId="{92669FE0-7C5B-4E1A-AF9F-3AF04B8D8688}" srcOrd="0" destOrd="0" presId="urn:microsoft.com/office/officeart/2005/8/layout/process1"/>
    <dgm:cxn modelId="{EDE29866-2B69-4105-A0BD-A97CFA24A074}" type="presParOf" srcId="{92FA4812-C254-4F53-8514-481B2F023E2F}" destId="{BAE26DF2-AD34-4AA6-ADDD-9E3B1F21FF3D}" srcOrd="1" destOrd="0" presId="urn:microsoft.com/office/officeart/2005/8/layout/process1"/>
    <dgm:cxn modelId="{14642303-EEF2-4314-820E-020B7872450B}" type="presParOf" srcId="{BAE26DF2-AD34-4AA6-ADDD-9E3B1F21FF3D}" destId="{1AD6D1B7-C7AE-4876-B74A-23C57BF02528}" srcOrd="0" destOrd="0" presId="urn:microsoft.com/office/officeart/2005/8/layout/process1"/>
    <dgm:cxn modelId="{1ADA74DF-DAC2-4101-8A6F-70B583E97882}" type="presParOf" srcId="{92FA4812-C254-4F53-8514-481B2F023E2F}" destId="{8E30A853-8E06-40DA-8DF4-213FA4CD961C}" srcOrd="2" destOrd="0" presId="urn:microsoft.com/office/officeart/2005/8/layout/process1"/>
    <dgm:cxn modelId="{446825CD-5E5A-42AF-A299-D6D4D7242846}" type="presParOf" srcId="{92FA4812-C254-4F53-8514-481B2F023E2F}" destId="{444591E8-4596-4C26-A36F-EEA930714DD4}" srcOrd="3" destOrd="0" presId="urn:microsoft.com/office/officeart/2005/8/layout/process1"/>
    <dgm:cxn modelId="{20218FEA-45EA-45B3-B90E-45D11293F095}" type="presParOf" srcId="{444591E8-4596-4C26-A36F-EEA930714DD4}" destId="{789E6EDF-E674-4183-9B12-BD7B81EE9D1C}" srcOrd="0" destOrd="0" presId="urn:microsoft.com/office/officeart/2005/8/layout/process1"/>
    <dgm:cxn modelId="{374CB6F4-5CCA-4B7C-9B94-04A2EADB8998}" type="presParOf" srcId="{92FA4812-C254-4F53-8514-481B2F023E2F}" destId="{BDB7A485-C63C-4F26-B471-F7BD2B1ABDA6}" srcOrd="4" destOrd="0" presId="urn:microsoft.com/office/officeart/2005/8/layout/process1"/>
    <dgm:cxn modelId="{655791DD-639C-432D-8A7C-349CD0F56CF3}" type="presParOf" srcId="{92FA4812-C254-4F53-8514-481B2F023E2F}" destId="{3E8FCA42-5E3C-427D-877A-BCEC373F3243}" srcOrd="5" destOrd="0" presId="urn:microsoft.com/office/officeart/2005/8/layout/process1"/>
    <dgm:cxn modelId="{DE931EEB-2347-4FC3-9117-468157A59CE6}" type="presParOf" srcId="{3E8FCA42-5E3C-427D-877A-BCEC373F3243}" destId="{F26962BB-A415-4B0E-9493-A30257CE8BD6}" srcOrd="0" destOrd="0" presId="urn:microsoft.com/office/officeart/2005/8/layout/process1"/>
    <dgm:cxn modelId="{7A1FD651-05D2-42CA-A6A0-A3FFF7D6D478}" type="presParOf" srcId="{92FA4812-C254-4F53-8514-481B2F023E2F}" destId="{D22A3BB0-D8F2-415D-A0B4-36F9DFD604AE}" srcOrd="6" destOrd="0" presId="urn:microsoft.com/office/officeart/2005/8/layout/process1"/>
    <dgm:cxn modelId="{40EF2496-6D4A-4A87-BF97-E4C2D9AD695F}" type="presParOf" srcId="{92FA4812-C254-4F53-8514-481B2F023E2F}" destId="{0996B656-4042-4426-8337-4BE884E7E6F9}" srcOrd="7" destOrd="0" presId="urn:microsoft.com/office/officeart/2005/8/layout/process1"/>
    <dgm:cxn modelId="{E87B046F-38DB-4B25-AE12-3972ADE3A79F}" type="presParOf" srcId="{0996B656-4042-4426-8337-4BE884E7E6F9}" destId="{1BBFD8A9-62CB-488E-A50C-4CA723EF8DBE}" srcOrd="0" destOrd="0" presId="urn:microsoft.com/office/officeart/2005/8/layout/process1"/>
    <dgm:cxn modelId="{E211AA99-69B7-4B80-AF66-E293AFA65D9C}" type="presParOf" srcId="{92FA4812-C254-4F53-8514-481B2F023E2F}" destId="{9662E6DE-4704-490F-8E43-7A953737417E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BD96624-0D11-490B-B654-FE32393509B3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4BE03E98-4587-48EF-9FA8-A7D329AE021A}">
      <dgm:prSet phldrT="[Текст]" custT="1"/>
      <dgm:spPr/>
      <dgm:t>
        <a:bodyPr/>
        <a:lstStyle/>
        <a:p>
          <a:r>
            <a:rPr lang="ru-RU" sz="1200" b="1" dirty="0">
              <a:latin typeface="Times New Roman" pitchFamily="18" charset="0"/>
              <a:cs typeface="Times New Roman" pitchFamily="18" charset="0"/>
            </a:rPr>
            <a:t>Пальчиковая гимнастика</a:t>
          </a:r>
        </a:p>
      </dgm:t>
    </dgm:pt>
    <dgm:pt modelId="{6F68BB19-7941-4A96-91F3-1EB13E56789D}" type="parTrans" cxnId="{BCC067FA-B1A2-432C-AE61-8C9BB769E697}">
      <dgm:prSet/>
      <dgm:spPr/>
      <dgm:t>
        <a:bodyPr/>
        <a:lstStyle/>
        <a:p>
          <a:endParaRPr lang="ru-RU"/>
        </a:p>
      </dgm:t>
    </dgm:pt>
    <dgm:pt modelId="{2C0BEB49-EDEC-4BAE-A3BF-0689DB45F5E3}" type="sibTrans" cxnId="{BCC067FA-B1A2-432C-AE61-8C9BB769E697}">
      <dgm:prSet/>
      <dgm:spPr/>
      <dgm:t>
        <a:bodyPr/>
        <a:lstStyle/>
        <a:p>
          <a:endParaRPr lang="ru-RU"/>
        </a:p>
      </dgm:t>
    </dgm:pt>
    <dgm:pt modelId="{61F61420-C25D-4BCE-827E-053D79297045}">
      <dgm:prSet phldrT="[Текст]" custT="1"/>
      <dgm:spPr/>
      <dgm:t>
        <a:bodyPr/>
        <a:lstStyle/>
        <a:p>
          <a:r>
            <a:rPr lang="ru-RU" sz="1200" b="1" dirty="0">
              <a:latin typeface="Times New Roman" pitchFamily="18" charset="0"/>
              <a:cs typeface="Times New Roman" pitchFamily="18" charset="0"/>
            </a:rPr>
            <a:t>Гимнастика для глаз</a:t>
          </a:r>
        </a:p>
      </dgm:t>
    </dgm:pt>
    <dgm:pt modelId="{D51BA44F-A7F0-483B-88D1-E1A8D3E51895}" type="parTrans" cxnId="{13593487-EEB3-41B0-8CB7-3CE334E2E179}">
      <dgm:prSet/>
      <dgm:spPr/>
      <dgm:t>
        <a:bodyPr/>
        <a:lstStyle/>
        <a:p>
          <a:endParaRPr lang="ru-RU"/>
        </a:p>
      </dgm:t>
    </dgm:pt>
    <dgm:pt modelId="{86A1949D-0A7E-4CCC-BD2C-C51B4BAA65CB}" type="sibTrans" cxnId="{13593487-EEB3-41B0-8CB7-3CE334E2E179}">
      <dgm:prSet/>
      <dgm:spPr/>
      <dgm:t>
        <a:bodyPr/>
        <a:lstStyle/>
        <a:p>
          <a:endParaRPr lang="ru-RU"/>
        </a:p>
      </dgm:t>
    </dgm:pt>
    <dgm:pt modelId="{08A25E4A-5E2D-42AC-BBFA-D1F03B6B63C1}">
      <dgm:prSet phldrT="[Текст]" custT="1"/>
      <dgm:spPr/>
      <dgm:t>
        <a:bodyPr/>
        <a:lstStyle/>
        <a:p>
          <a:r>
            <a:rPr lang="ru-RU" sz="1200" b="1" dirty="0">
              <a:latin typeface="Times New Roman" pitchFamily="18" charset="0"/>
              <a:cs typeface="Times New Roman" pitchFamily="18" charset="0"/>
            </a:rPr>
            <a:t>Динамические паузы, физкультминутки</a:t>
          </a:r>
        </a:p>
      </dgm:t>
    </dgm:pt>
    <dgm:pt modelId="{C85C5B05-817A-4E84-8816-AEB920640747}" type="parTrans" cxnId="{34822778-8F6E-4608-B41A-106C8B6B7187}">
      <dgm:prSet/>
      <dgm:spPr/>
      <dgm:t>
        <a:bodyPr/>
        <a:lstStyle/>
        <a:p>
          <a:endParaRPr lang="ru-RU"/>
        </a:p>
      </dgm:t>
    </dgm:pt>
    <dgm:pt modelId="{A808B21D-A04B-444A-86EE-75F0E3F20040}" type="sibTrans" cxnId="{34822778-8F6E-4608-B41A-106C8B6B7187}">
      <dgm:prSet/>
      <dgm:spPr/>
      <dgm:t>
        <a:bodyPr/>
        <a:lstStyle/>
        <a:p>
          <a:endParaRPr lang="ru-RU"/>
        </a:p>
      </dgm:t>
    </dgm:pt>
    <dgm:pt modelId="{2C62EA11-69FA-4FAE-8C63-EB2377B51A75}">
      <dgm:prSet phldrT="[Текст]" custT="1"/>
      <dgm:spPr/>
      <dgm:t>
        <a:bodyPr/>
        <a:lstStyle/>
        <a:p>
          <a:r>
            <a:rPr lang="ru-RU" sz="1200" b="1" dirty="0">
              <a:latin typeface="Times New Roman" pitchFamily="18" charset="0"/>
              <a:cs typeface="Times New Roman" pitchFamily="18" charset="0"/>
            </a:rPr>
            <a:t>Релаксация</a:t>
          </a:r>
        </a:p>
      </dgm:t>
    </dgm:pt>
    <dgm:pt modelId="{716322CA-516C-4CDC-965E-6E9914C4D2F7}" type="parTrans" cxnId="{1C43FCE2-E467-40A5-8B78-D197F3EB7CF3}">
      <dgm:prSet/>
      <dgm:spPr/>
      <dgm:t>
        <a:bodyPr/>
        <a:lstStyle/>
        <a:p>
          <a:endParaRPr lang="ru-RU"/>
        </a:p>
      </dgm:t>
    </dgm:pt>
    <dgm:pt modelId="{6FEB6B5F-ED3A-46D5-8EA5-20986A4D2867}" type="sibTrans" cxnId="{1C43FCE2-E467-40A5-8B78-D197F3EB7CF3}">
      <dgm:prSet/>
      <dgm:spPr/>
      <dgm:t>
        <a:bodyPr/>
        <a:lstStyle/>
        <a:p>
          <a:endParaRPr lang="ru-RU"/>
        </a:p>
      </dgm:t>
    </dgm:pt>
    <dgm:pt modelId="{92FA4812-C254-4F53-8514-481B2F023E2F}" type="pres">
      <dgm:prSet presAssocID="{BBD96624-0D11-490B-B654-FE32393509B3}" presName="Name0" presStyleCnt="0">
        <dgm:presLayoutVars>
          <dgm:dir/>
          <dgm:resizeHandles val="exact"/>
        </dgm:presLayoutVars>
      </dgm:prSet>
      <dgm:spPr/>
    </dgm:pt>
    <dgm:pt modelId="{92669FE0-7C5B-4E1A-AF9F-3AF04B8D8688}" type="pres">
      <dgm:prSet presAssocID="{4BE03E98-4587-48EF-9FA8-A7D329AE021A}" presName="node" presStyleLbl="node1" presStyleIdx="0" presStyleCnt="4" custScaleX="116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E26DF2-AD34-4AA6-ADDD-9E3B1F21FF3D}" type="pres">
      <dgm:prSet presAssocID="{2C0BEB49-EDEC-4BAE-A3BF-0689DB45F5E3}" presName="sibTrans" presStyleLbl="sibTrans2D1" presStyleIdx="0" presStyleCnt="3" custScaleX="95625" custScaleY="61404"/>
      <dgm:spPr/>
      <dgm:t>
        <a:bodyPr/>
        <a:lstStyle/>
        <a:p>
          <a:endParaRPr lang="ru-RU"/>
        </a:p>
      </dgm:t>
    </dgm:pt>
    <dgm:pt modelId="{1AD6D1B7-C7AE-4876-B74A-23C57BF02528}" type="pres">
      <dgm:prSet presAssocID="{2C0BEB49-EDEC-4BAE-A3BF-0689DB45F5E3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8E30A853-8E06-40DA-8DF4-213FA4CD961C}" type="pres">
      <dgm:prSet presAssocID="{61F61420-C25D-4BCE-827E-053D79297045}" presName="node" presStyleLbl="node1" presStyleIdx="1" presStyleCnt="4" custScaleX="128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4591E8-4596-4C26-A36F-EEA930714DD4}" type="pres">
      <dgm:prSet presAssocID="{86A1949D-0A7E-4CCC-BD2C-C51B4BAA65CB}" presName="sibTrans" presStyleLbl="sibTrans2D1" presStyleIdx="1" presStyleCnt="3" custFlipHor="0" custScaleX="97141" custScaleY="61404"/>
      <dgm:spPr/>
      <dgm:t>
        <a:bodyPr/>
        <a:lstStyle/>
        <a:p>
          <a:endParaRPr lang="ru-RU"/>
        </a:p>
      </dgm:t>
    </dgm:pt>
    <dgm:pt modelId="{789E6EDF-E674-4183-9B12-BD7B81EE9D1C}" type="pres">
      <dgm:prSet presAssocID="{86A1949D-0A7E-4CCC-BD2C-C51B4BAA65CB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BDB7A485-C63C-4F26-B471-F7BD2B1ABDA6}" type="pres">
      <dgm:prSet presAssocID="{08A25E4A-5E2D-42AC-BBFA-D1F03B6B63C1}" presName="node" presStyleLbl="node1" presStyleIdx="2" presStyleCnt="4" custScaleX="1400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8FCA42-5E3C-427D-877A-BCEC373F3243}" type="pres">
      <dgm:prSet presAssocID="{A808B21D-A04B-444A-86EE-75F0E3F20040}" presName="sibTrans" presStyleLbl="sibTrans2D1" presStyleIdx="2" presStyleCnt="3" custFlipVert="1" custFlipHor="0" custScaleX="72965" custScaleY="40319"/>
      <dgm:spPr/>
      <dgm:t>
        <a:bodyPr/>
        <a:lstStyle/>
        <a:p>
          <a:endParaRPr lang="ru-RU"/>
        </a:p>
      </dgm:t>
    </dgm:pt>
    <dgm:pt modelId="{F26962BB-A415-4B0E-9493-A30257CE8BD6}" type="pres">
      <dgm:prSet presAssocID="{A808B21D-A04B-444A-86EE-75F0E3F20040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D22A3BB0-D8F2-415D-A0B4-36F9DFD604AE}" type="pres">
      <dgm:prSet presAssocID="{2C62EA11-69FA-4FAE-8C63-EB2377B51A75}" presName="node" presStyleLbl="node1" presStyleIdx="3" presStyleCnt="4" custScaleX="127904" custLinFactNeighborX="-6358" custLinFactNeighborY="-2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65380E-0F2B-4242-B75A-9CD6384C221F}" type="presOf" srcId="{86A1949D-0A7E-4CCC-BD2C-C51B4BAA65CB}" destId="{444591E8-4596-4C26-A36F-EEA930714DD4}" srcOrd="0" destOrd="0" presId="urn:microsoft.com/office/officeart/2005/8/layout/process1"/>
    <dgm:cxn modelId="{AFED8764-8F75-4430-8303-CF3636B45F36}" type="presOf" srcId="{2C0BEB49-EDEC-4BAE-A3BF-0689DB45F5E3}" destId="{BAE26DF2-AD34-4AA6-ADDD-9E3B1F21FF3D}" srcOrd="0" destOrd="0" presId="urn:microsoft.com/office/officeart/2005/8/layout/process1"/>
    <dgm:cxn modelId="{BCC067FA-B1A2-432C-AE61-8C9BB769E697}" srcId="{BBD96624-0D11-490B-B654-FE32393509B3}" destId="{4BE03E98-4587-48EF-9FA8-A7D329AE021A}" srcOrd="0" destOrd="0" parTransId="{6F68BB19-7941-4A96-91F3-1EB13E56789D}" sibTransId="{2C0BEB49-EDEC-4BAE-A3BF-0689DB45F5E3}"/>
    <dgm:cxn modelId="{240526A1-D1D8-4AB0-8414-BD3E0E9600D7}" type="presOf" srcId="{A808B21D-A04B-444A-86EE-75F0E3F20040}" destId="{3E8FCA42-5E3C-427D-877A-BCEC373F3243}" srcOrd="0" destOrd="0" presId="urn:microsoft.com/office/officeart/2005/8/layout/process1"/>
    <dgm:cxn modelId="{34822778-8F6E-4608-B41A-106C8B6B7187}" srcId="{BBD96624-0D11-490B-B654-FE32393509B3}" destId="{08A25E4A-5E2D-42AC-BBFA-D1F03B6B63C1}" srcOrd="2" destOrd="0" parTransId="{C85C5B05-817A-4E84-8816-AEB920640747}" sibTransId="{A808B21D-A04B-444A-86EE-75F0E3F20040}"/>
    <dgm:cxn modelId="{051BE59F-71BB-480C-9FC0-9AB08E294747}" type="presOf" srcId="{61F61420-C25D-4BCE-827E-053D79297045}" destId="{8E30A853-8E06-40DA-8DF4-213FA4CD961C}" srcOrd="0" destOrd="0" presId="urn:microsoft.com/office/officeart/2005/8/layout/process1"/>
    <dgm:cxn modelId="{11873849-8E4E-4626-93BA-506234682C8B}" type="presOf" srcId="{08A25E4A-5E2D-42AC-BBFA-D1F03B6B63C1}" destId="{BDB7A485-C63C-4F26-B471-F7BD2B1ABDA6}" srcOrd="0" destOrd="0" presId="urn:microsoft.com/office/officeart/2005/8/layout/process1"/>
    <dgm:cxn modelId="{9E58ED52-53AA-483D-B9F1-07ADA8068C16}" type="presOf" srcId="{4BE03E98-4587-48EF-9FA8-A7D329AE021A}" destId="{92669FE0-7C5B-4E1A-AF9F-3AF04B8D8688}" srcOrd="0" destOrd="0" presId="urn:microsoft.com/office/officeart/2005/8/layout/process1"/>
    <dgm:cxn modelId="{5E87D173-539F-4353-8B29-584E30D08B5B}" type="presOf" srcId="{2C62EA11-69FA-4FAE-8C63-EB2377B51A75}" destId="{D22A3BB0-D8F2-415D-A0B4-36F9DFD604AE}" srcOrd="0" destOrd="0" presId="urn:microsoft.com/office/officeart/2005/8/layout/process1"/>
    <dgm:cxn modelId="{E5777782-EF19-48EF-827F-DBC78296B45F}" type="presOf" srcId="{A808B21D-A04B-444A-86EE-75F0E3F20040}" destId="{F26962BB-A415-4B0E-9493-A30257CE8BD6}" srcOrd="1" destOrd="0" presId="urn:microsoft.com/office/officeart/2005/8/layout/process1"/>
    <dgm:cxn modelId="{5BA462CC-EA11-464B-9C7B-BFA609E67777}" type="presOf" srcId="{2C0BEB49-EDEC-4BAE-A3BF-0689DB45F5E3}" destId="{1AD6D1B7-C7AE-4876-B74A-23C57BF02528}" srcOrd="1" destOrd="0" presId="urn:microsoft.com/office/officeart/2005/8/layout/process1"/>
    <dgm:cxn modelId="{E2C8E44E-3433-4EC8-8764-E105BF9BF867}" type="presOf" srcId="{BBD96624-0D11-490B-B654-FE32393509B3}" destId="{92FA4812-C254-4F53-8514-481B2F023E2F}" srcOrd="0" destOrd="0" presId="urn:microsoft.com/office/officeart/2005/8/layout/process1"/>
    <dgm:cxn modelId="{13593487-EEB3-41B0-8CB7-3CE334E2E179}" srcId="{BBD96624-0D11-490B-B654-FE32393509B3}" destId="{61F61420-C25D-4BCE-827E-053D79297045}" srcOrd="1" destOrd="0" parTransId="{D51BA44F-A7F0-483B-88D1-E1A8D3E51895}" sibTransId="{86A1949D-0A7E-4CCC-BD2C-C51B4BAA65CB}"/>
    <dgm:cxn modelId="{1C43FCE2-E467-40A5-8B78-D197F3EB7CF3}" srcId="{BBD96624-0D11-490B-B654-FE32393509B3}" destId="{2C62EA11-69FA-4FAE-8C63-EB2377B51A75}" srcOrd="3" destOrd="0" parTransId="{716322CA-516C-4CDC-965E-6E9914C4D2F7}" sibTransId="{6FEB6B5F-ED3A-46D5-8EA5-20986A4D2867}"/>
    <dgm:cxn modelId="{7E9965FC-52F4-44C8-88AE-0C44F4F6CAA0}" type="presOf" srcId="{86A1949D-0A7E-4CCC-BD2C-C51B4BAA65CB}" destId="{789E6EDF-E674-4183-9B12-BD7B81EE9D1C}" srcOrd="1" destOrd="0" presId="urn:microsoft.com/office/officeart/2005/8/layout/process1"/>
    <dgm:cxn modelId="{26683340-36E2-41B9-838D-849DF8C7B8E4}" type="presParOf" srcId="{92FA4812-C254-4F53-8514-481B2F023E2F}" destId="{92669FE0-7C5B-4E1A-AF9F-3AF04B8D8688}" srcOrd="0" destOrd="0" presId="urn:microsoft.com/office/officeart/2005/8/layout/process1"/>
    <dgm:cxn modelId="{2840EAAC-1692-40E4-86BD-3F7A80232AC4}" type="presParOf" srcId="{92FA4812-C254-4F53-8514-481B2F023E2F}" destId="{BAE26DF2-AD34-4AA6-ADDD-9E3B1F21FF3D}" srcOrd="1" destOrd="0" presId="urn:microsoft.com/office/officeart/2005/8/layout/process1"/>
    <dgm:cxn modelId="{6C54656F-8307-436B-BD92-F6B0E606F150}" type="presParOf" srcId="{BAE26DF2-AD34-4AA6-ADDD-9E3B1F21FF3D}" destId="{1AD6D1B7-C7AE-4876-B74A-23C57BF02528}" srcOrd="0" destOrd="0" presId="urn:microsoft.com/office/officeart/2005/8/layout/process1"/>
    <dgm:cxn modelId="{02072B2E-B61B-463E-8F60-4C466D3618A9}" type="presParOf" srcId="{92FA4812-C254-4F53-8514-481B2F023E2F}" destId="{8E30A853-8E06-40DA-8DF4-213FA4CD961C}" srcOrd="2" destOrd="0" presId="urn:microsoft.com/office/officeart/2005/8/layout/process1"/>
    <dgm:cxn modelId="{BC551EAF-7B76-451D-B52F-A9EE008F2E13}" type="presParOf" srcId="{92FA4812-C254-4F53-8514-481B2F023E2F}" destId="{444591E8-4596-4C26-A36F-EEA930714DD4}" srcOrd="3" destOrd="0" presId="urn:microsoft.com/office/officeart/2005/8/layout/process1"/>
    <dgm:cxn modelId="{99B74ABB-2A70-472C-B7E3-EAA080E96E8E}" type="presParOf" srcId="{444591E8-4596-4C26-A36F-EEA930714DD4}" destId="{789E6EDF-E674-4183-9B12-BD7B81EE9D1C}" srcOrd="0" destOrd="0" presId="urn:microsoft.com/office/officeart/2005/8/layout/process1"/>
    <dgm:cxn modelId="{98E1BDC9-700A-417E-8DF4-17449B0B74BD}" type="presParOf" srcId="{92FA4812-C254-4F53-8514-481B2F023E2F}" destId="{BDB7A485-C63C-4F26-B471-F7BD2B1ABDA6}" srcOrd="4" destOrd="0" presId="urn:microsoft.com/office/officeart/2005/8/layout/process1"/>
    <dgm:cxn modelId="{F82FB6EE-5FF3-4B5F-A823-9A115FCDEA35}" type="presParOf" srcId="{92FA4812-C254-4F53-8514-481B2F023E2F}" destId="{3E8FCA42-5E3C-427D-877A-BCEC373F3243}" srcOrd="5" destOrd="0" presId="urn:microsoft.com/office/officeart/2005/8/layout/process1"/>
    <dgm:cxn modelId="{B05447F9-9FD6-46C6-979D-5D466EBBDCA1}" type="presParOf" srcId="{3E8FCA42-5E3C-427D-877A-BCEC373F3243}" destId="{F26962BB-A415-4B0E-9493-A30257CE8BD6}" srcOrd="0" destOrd="0" presId="urn:microsoft.com/office/officeart/2005/8/layout/process1"/>
    <dgm:cxn modelId="{F8D0345A-8BBC-4955-AA0A-96EA061106EA}" type="presParOf" srcId="{92FA4812-C254-4F53-8514-481B2F023E2F}" destId="{D22A3BB0-D8F2-415D-A0B4-36F9DFD604AE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533DB9-689D-4CF9-A68B-0AE7301BE2D4}">
      <dsp:nvSpPr>
        <dsp:cNvPr id="0" name=""/>
        <dsp:cNvSpPr/>
      </dsp:nvSpPr>
      <dsp:spPr>
        <a:xfrm rot="5400000">
          <a:off x="4357394" y="-1582541"/>
          <a:ext cx="1195090" cy="4663472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Информационно - творческий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57394" y="-1582541"/>
        <a:ext cx="1195090" cy="4663472"/>
      </dsp:txXfrm>
    </dsp:sp>
    <dsp:sp modelId="{5A36A708-66D2-42F2-9FE9-71CA1260A51F}">
      <dsp:nvSpPr>
        <dsp:cNvPr id="0" name=""/>
        <dsp:cNvSpPr/>
      </dsp:nvSpPr>
      <dsp:spPr>
        <a:xfrm>
          <a:off x="0" y="2263"/>
          <a:ext cx="2623203" cy="149386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Вид проекта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2263"/>
        <a:ext cx="2623203" cy="1493863"/>
      </dsp:txXfrm>
    </dsp:sp>
    <dsp:sp modelId="{5A7F220E-21B6-4260-B5A7-131958DE35BD}">
      <dsp:nvSpPr>
        <dsp:cNvPr id="0" name=""/>
        <dsp:cNvSpPr/>
      </dsp:nvSpPr>
      <dsp:spPr>
        <a:xfrm rot="5400000">
          <a:off x="4357394" y="-13984"/>
          <a:ext cx="1195090" cy="4663472"/>
        </a:xfrm>
        <a:prstGeom prst="round2SameRect">
          <a:avLst/>
        </a:prstGeom>
        <a:solidFill>
          <a:schemeClr val="accent2">
            <a:tint val="40000"/>
            <a:alpha val="90000"/>
            <a:hueOff val="2512910"/>
            <a:satOff val="-2189"/>
            <a:lumOff val="-3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2512910"/>
              <a:satOff val="-2189"/>
              <a:lumOff val="-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долгосрочный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57394" y="-13984"/>
        <a:ext cx="1195090" cy="4663472"/>
      </dsp:txXfrm>
    </dsp:sp>
    <dsp:sp modelId="{9641A70E-CEF6-4E0E-8851-333256A7A34C}">
      <dsp:nvSpPr>
        <dsp:cNvPr id="0" name=""/>
        <dsp:cNvSpPr/>
      </dsp:nvSpPr>
      <dsp:spPr>
        <a:xfrm>
          <a:off x="0" y="1570820"/>
          <a:ext cx="2623203" cy="1493863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Продолжительность проекта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1570820"/>
        <a:ext cx="2623203" cy="1493863"/>
      </dsp:txXfrm>
    </dsp:sp>
    <dsp:sp modelId="{F15CBFD3-CF53-4CA6-9D78-1FEB96916389}">
      <dsp:nvSpPr>
        <dsp:cNvPr id="0" name=""/>
        <dsp:cNvSpPr/>
      </dsp:nvSpPr>
      <dsp:spPr>
        <a:xfrm rot="5400000">
          <a:off x="4357394" y="1586015"/>
          <a:ext cx="1195090" cy="4663472"/>
        </a:xfrm>
        <a:prstGeom prst="round2SameRect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воспитанники группы, воспитатели группы, родители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57394" y="1586015"/>
        <a:ext cx="1195090" cy="4663472"/>
      </dsp:txXfrm>
    </dsp:sp>
    <dsp:sp modelId="{0C02AD91-08ED-4AB8-8480-BBA55705178C}">
      <dsp:nvSpPr>
        <dsp:cNvPr id="0" name=""/>
        <dsp:cNvSpPr/>
      </dsp:nvSpPr>
      <dsp:spPr>
        <a:xfrm>
          <a:off x="0" y="3139376"/>
          <a:ext cx="2623203" cy="1493863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Участники проекта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139376"/>
        <a:ext cx="2623203" cy="149386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9FAFB8-B898-41EF-A09E-CDE4B8D46311}">
      <dsp:nvSpPr>
        <dsp:cNvPr id="0" name=""/>
        <dsp:cNvSpPr/>
      </dsp:nvSpPr>
      <dsp:spPr>
        <a:xfrm>
          <a:off x="0" y="0"/>
          <a:ext cx="6057942" cy="10442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Снижение  заболеваемости  и повышение роста физической подготовленности детей дошкольного возраста.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4904033" cy="1044261"/>
      </dsp:txXfrm>
    </dsp:sp>
    <dsp:sp modelId="{1F9EA1E5-2609-42B2-A031-25B4AE0E4E3A}">
      <dsp:nvSpPr>
        <dsp:cNvPr id="0" name=""/>
        <dsp:cNvSpPr/>
      </dsp:nvSpPr>
      <dsp:spPr>
        <a:xfrm>
          <a:off x="507352" y="1120475"/>
          <a:ext cx="6057942" cy="12715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Обеспечение психолого – педагогической поддержки семьи и повышение компетентности родителей по вопросам охраны и укрепления здоровья детей  в соответствии ФГОС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07352" y="1120475"/>
        <a:ext cx="4871819" cy="1271566"/>
      </dsp:txXfrm>
    </dsp:sp>
    <dsp:sp modelId="{F0EA0657-2AEE-448D-93C4-CF29E8490AEE}">
      <dsp:nvSpPr>
        <dsp:cNvPr id="0" name=""/>
        <dsp:cNvSpPr/>
      </dsp:nvSpPr>
      <dsp:spPr>
        <a:xfrm>
          <a:off x="1007132" y="2468254"/>
          <a:ext cx="6057942" cy="10442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Формирование    стремления  к духовному  и физическому совершенствованию.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1007132" y="2468254"/>
        <a:ext cx="4879392" cy="1044261"/>
      </dsp:txXfrm>
    </dsp:sp>
    <dsp:sp modelId="{0E85F4F9-B00F-4415-A16D-3D08769FEF39}">
      <dsp:nvSpPr>
        <dsp:cNvPr id="0" name=""/>
        <dsp:cNvSpPr/>
      </dsp:nvSpPr>
      <dsp:spPr>
        <a:xfrm>
          <a:off x="1514485" y="3702382"/>
          <a:ext cx="6057942" cy="10442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Активизация партнерских отношений  родителей  и детского сада в воспитании и оздоровлении ребенка в условиях детского сада и дома.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1514485" y="3702382"/>
        <a:ext cx="4871819" cy="1044261"/>
      </dsp:txXfrm>
    </dsp:sp>
    <dsp:sp modelId="{3AEB03DE-634C-4F91-AAB4-C10F2860E7B6}">
      <dsp:nvSpPr>
        <dsp:cNvPr id="0" name=""/>
        <dsp:cNvSpPr/>
      </dsp:nvSpPr>
      <dsp:spPr>
        <a:xfrm>
          <a:off x="5379172" y="799809"/>
          <a:ext cx="678770" cy="67877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>
        <a:off x="5379172" y="799809"/>
        <a:ext cx="678770" cy="678770"/>
      </dsp:txXfrm>
    </dsp:sp>
    <dsp:sp modelId="{4A9AA928-AE17-4BD3-914C-9A8D7C1A6872}">
      <dsp:nvSpPr>
        <dsp:cNvPr id="0" name=""/>
        <dsp:cNvSpPr/>
      </dsp:nvSpPr>
      <dsp:spPr>
        <a:xfrm>
          <a:off x="5886524" y="2033936"/>
          <a:ext cx="678770" cy="67877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1972853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3"/>
              <a:satOff val="11079"/>
              <a:lumOff val="70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>
        <a:off x="5886524" y="2033936"/>
        <a:ext cx="678770" cy="678770"/>
      </dsp:txXfrm>
    </dsp:sp>
    <dsp:sp modelId="{9898B9BF-8376-4146-8512-50E40D497F9B}">
      <dsp:nvSpPr>
        <dsp:cNvPr id="0" name=""/>
        <dsp:cNvSpPr/>
      </dsp:nvSpPr>
      <dsp:spPr>
        <a:xfrm>
          <a:off x="6386305" y="3268064"/>
          <a:ext cx="678770" cy="67877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>
        <a:off x="6386305" y="3268064"/>
        <a:ext cx="678770" cy="67877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669FE0-7C5B-4E1A-AF9F-3AF04B8D8688}">
      <dsp:nvSpPr>
        <dsp:cNvPr id="0" name=""/>
        <dsp:cNvSpPr/>
      </dsp:nvSpPr>
      <dsp:spPr>
        <a:xfrm>
          <a:off x="5344" y="185916"/>
          <a:ext cx="1032572" cy="6092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latin typeface="Times New Roman" pitchFamily="18" charset="0"/>
              <a:cs typeface="Times New Roman" pitchFamily="18" charset="0"/>
            </a:rPr>
            <a:t>Подвижные, спортивные игры</a:t>
          </a:r>
        </a:p>
      </dsp:txBody>
      <dsp:txXfrm>
        <a:off x="5344" y="185916"/>
        <a:ext cx="1032572" cy="609242"/>
      </dsp:txXfrm>
    </dsp:sp>
    <dsp:sp modelId="{BAE26DF2-AD34-4AA6-ADDD-9E3B1F21FF3D}">
      <dsp:nvSpPr>
        <dsp:cNvPr id="0" name=""/>
        <dsp:cNvSpPr/>
      </dsp:nvSpPr>
      <dsp:spPr>
        <a:xfrm flipV="1">
          <a:off x="1156443" y="428657"/>
          <a:ext cx="127364" cy="1237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flipV="1">
        <a:off x="1156443" y="428657"/>
        <a:ext cx="127364" cy="123759"/>
      </dsp:txXfrm>
    </dsp:sp>
    <dsp:sp modelId="{8E30A853-8E06-40DA-8DF4-213FA4CD961C}">
      <dsp:nvSpPr>
        <dsp:cNvPr id="0" name=""/>
        <dsp:cNvSpPr/>
      </dsp:nvSpPr>
      <dsp:spPr>
        <a:xfrm>
          <a:off x="1391719" y="185916"/>
          <a:ext cx="1133140" cy="6092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Игровые </a:t>
          </a:r>
          <a:r>
            <a:rPr lang="ru-RU" sz="1200" b="1" kern="1200" dirty="0">
              <a:latin typeface="Times New Roman" pitchFamily="18" charset="0"/>
              <a:cs typeface="Times New Roman" pitchFamily="18" charset="0"/>
            </a:rPr>
            <a:t>упражнения и задания</a:t>
          </a:r>
        </a:p>
      </dsp:txBody>
      <dsp:txXfrm>
        <a:off x="1391719" y="185916"/>
        <a:ext cx="1133140" cy="609242"/>
      </dsp:txXfrm>
    </dsp:sp>
    <dsp:sp modelId="{444591E8-4596-4C26-A36F-EEA930714DD4}">
      <dsp:nvSpPr>
        <dsp:cNvPr id="0" name=""/>
        <dsp:cNvSpPr/>
      </dsp:nvSpPr>
      <dsp:spPr>
        <a:xfrm rot="21576015">
          <a:off x="2571467" y="401424"/>
          <a:ext cx="239161" cy="1680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21576015">
        <a:off x="2571467" y="401424"/>
        <a:ext cx="239161" cy="168001"/>
      </dsp:txXfrm>
    </dsp:sp>
    <dsp:sp modelId="{BDB7A485-C63C-4F26-B471-F7BD2B1ABDA6}">
      <dsp:nvSpPr>
        <dsp:cNvPr id="0" name=""/>
        <dsp:cNvSpPr/>
      </dsp:nvSpPr>
      <dsp:spPr>
        <a:xfrm>
          <a:off x="2847554" y="204440"/>
          <a:ext cx="1062884" cy="5523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err="1">
              <a:latin typeface="Times New Roman" pitchFamily="18" charset="0"/>
              <a:cs typeface="Times New Roman" pitchFamily="18" charset="0"/>
            </a:rPr>
            <a:t>Самомассаж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47554" y="204440"/>
        <a:ext cx="1062884" cy="552369"/>
      </dsp:txXfrm>
    </dsp:sp>
    <dsp:sp modelId="{3E8FCA42-5E3C-427D-877A-BCEC373F3243}">
      <dsp:nvSpPr>
        <dsp:cNvPr id="0" name=""/>
        <dsp:cNvSpPr/>
      </dsp:nvSpPr>
      <dsp:spPr>
        <a:xfrm rot="21545166" flipV="1">
          <a:off x="3981387" y="431283"/>
          <a:ext cx="192577" cy="12097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545166" flipV="1">
        <a:off x="3981387" y="431283"/>
        <a:ext cx="192577" cy="120973"/>
      </dsp:txXfrm>
    </dsp:sp>
    <dsp:sp modelId="{D22A3BB0-D8F2-415D-A0B4-36F9DFD604AE}">
      <dsp:nvSpPr>
        <dsp:cNvPr id="0" name=""/>
        <dsp:cNvSpPr/>
      </dsp:nvSpPr>
      <dsp:spPr>
        <a:xfrm>
          <a:off x="4235171" y="187713"/>
          <a:ext cx="1272768" cy="6334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Дыхательная </a:t>
          </a:r>
          <a:r>
            <a:rPr lang="ru-RU" sz="1200" b="1" kern="1200" dirty="0">
              <a:latin typeface="Times New Roman" pitchFamily="18" charset="0"/>
              <a:cs typeface="Times New Roman" pitchFamily="18" charset="0"/>
            </a:rPr>
            <a:t>гимнастика</a:t>
          </a:r>
        </a:p>
      </dsp:txBody>
      <dsp:txXfrm>
        <a:off x="4235171" y="187713"/>
        <a:ext cx="1272768" cy="633441"/>
      </dsp:txXfrm>
    </dsp:sp>
    <dsp:sp modelId="{0996B656-4042-4426-8337-4BE884E7E6F9}">
      <dsp:nvSpPr>
        <dsp:cNvPr id="0" name=""/>
        <dsp:cNvSpPr/>
      </dsp:nvSpPr>
      <dsp:spPr>
        <a:xfrm rot="47706" flipV="1">
          <a:off x="5624370" y="428331"/>
          <a:ext cx="108311" cy="1298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47706" flipV="1">
        <a:off x="5624370" y="428331"/>
        <a:ext cx="108311" cy="129807"/>
      </dsp:txXfrm>
    </dsp:sp>
    <dsp:sp modelId="{9662E6DE-4704-490F-8E43-7A953737417E}">
      <dsp:nvSpPr>
        <dsp:cNvPr id="0" name=""/>
        <dsp:cNvSpPr/>
      </dsp:nvSpPr>
      <dsp:spPr>
        <a:xfrm>
          <a:off x="5839175" y="178934"/>
          <a:ext cx="1073657" cy="6092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err="1" smtClean="0">
              <a:latin typeface="Times New Roman" pitchFamily="18" charset="0"/>
              <a:cs typeface="Times New Roman" pitchFamily="18" charset="0"/>
            </a:rPr>
            <a:t>Корригирую-щая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b="1" kern="1200" dirty="0">
              <a:latin typeface="Times New Roman" pitchFamily="18" charset="0"/>
              <a:cs typeface="Times New Roman" pitchFamily="18" charset="0"/>
            </a:rPr>
            <a:t>гимнастика</a:t>
          </a:r>
        </a:p>
      </dsp:txBody>
      <dsp:txXfrm>
        <a:off x="5839175" y="178934"/>
        <a:ext cx="1073657" cy="60924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669FE0-7C5B-4E1A-AF9F-3AF04B8D8688}">
      <dsp:nvSpPr>
        <dsp:cNvPr id="0" name=""/>
        <dsp:cNvSpPr/>
      </dsp:nvSpPr>
      <dsp:spPr>
        <a:xfrm>
          <a:off x="4655" y="171209"/>
          <a:ext cx="1241396" cy="6386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latin typeface="Times New Roman" pitchFamily="18" charset="0"/>
              <a:cs typeface="Times New Roman" pitchFamily="18" charset="0"/>
            </a:rPr>
            <a:t>Пальчиковая гимнастика</a:t>
          </a:r>
        </a:p>
      </dsp:txBody>
      <dsp:txXfrm>
        <a:off x="4655" y="171209"/>
        <a:ext cx="1241396" cy="638655"/>
      </dsp:txXfrm>
    </dsp:sp>
    <dsp:sp modelId="{BAE26DF2-AD34-4AA6-ADDD-9E3B1F21FF3D}">
      <dsp:nvSpPr>
        <dsp:cNvPr id="0" name=""/>
        <dsp:cNvSpPr/>
      </dsp:nvSpPr>
      <dsp:spPr>
        <a:xfrm>
          <a:off x="1357322" y="409570"/>
          <a:ext cx="215574" cy="1619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357322" y="409570"/>
        <a:ext cx="215574" cy="161934"/>
      </dsp:txXfrm>
    </dsp:sp>
    <dsp:sp modelId="{8E30A853-8E06-40DA-8DF4-213FA4CD961C}">
      <dsp:nvSpPr>
        <dsp:cNvPr id="0" name=""/>
        <dsp:cNvSpPr/>
      </dsp:nvSpPr>
      <dsp:spPr>
        <a:xfrm>
          <a:off x="1671406" y="171209"/>
          <a:ext cx="1362303" cy="6386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latin typeface="Times New Roman" pitchFamily="18" charset="0"/>
              <a:cs typeface="Times New Roman" pitchFamily="18" charset="0"/>
            </a:rPr>
            <a:t>Гимнастика для глаз</a:t>
          </a:r>
        </a:p>
      </dsp:txBody>
      <dsp:txXfrm>
        <a:off x="1671406" y="171209"/>
        <a:ext cx="1362303" cy="638655"/>
      </dsp:txXfrm>
    </dsp:sp>
    <dsp:sp modelId="{444591E8-4596-4C26-A36F-EEA930714DD4}">
      <dsp:nvSpPr>
        <dsp:cNvPr id="0" name=""/>
        <dsp:cNvSpPr/>
      </dsp:nvSpPr>
      <dsp:spPr>
        <a:xfrm>
          <a:off x="3143271" y="409570"/>
          <a:ext cx="218992" cy="1619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143271" y="409570"/>
        <a:ext cx="218992" cy="161934"/>
      </dsp:txXfrm>
    </dsp:sp>
    <dsp:sp modelId="{BDB7A485-C63C-4F26-B471-F7BD2B1ABDA6}">
      <dsp:nvSpPr>
        <dsp:cNvPr id="0" name=""/>
        <dsp:cNvSpPr/>
      </dsp:nvSpPr>
      <dsp:spPr>
        <a:xfrm>
          <a:off x="3459065" y="171209"/>
          <a:ext cx="1489431" cy="6386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latin typeface="Times New Roman" pitchFamily="18" charset="0"/>
              <a:cs typeface="Times New Roman" pitchFamily="18" charset="0"/>
            </a:rPr>
            <a:t>Динамические паузы, физкультминутки</a:t>
          </a:r>
        </a:p>
      </dsp:txBody>
      <dsp:txXfrm>
        <a:off x="3459065" y="171209"/>
        <a:ext cx="1489431" cy="638655"/>
      </dsp:txXfrm>
    </dsp:sp>
    <dsp:sp modelId="{3E8FCA42-5E3C-427D-877A-BCEC373F3243}">
      <dsp:nvSpPr>
        <dsp:cNvPr id="0" name=""/>
        <dsp:cNvSpPr/>
      </dsp:nvSpPr>
      <dsp:spPr>
        <a:xfrm rot="34499" flipV="1">
          <a:off x="5073383" y="427892"/>
          <a:ext cx="150164" cy="1063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4499" flipV="1">
        <a:off x="5073383" y="427892"/>
        <a:ext cx="150164" cy="106329"/>
      </dsp:txXfrm>
    </dsp:sp>
    <dsp:sp modelId="{D22A3BB0-D8F2-415D-A0B4-36F9DFD604AE}">
      <dsp:nvSpPr>
        <dsp:cNvPr id="0" name=""/>
        <dsp:cNvSpPr/>
      </dsp:nvSpPr>
      <dsp:spPr>
        <a:xfrm>
          <a:off x="5336786" y="153014"/>
          <a:ext cx="1360113" cy="6386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latin typeface="Times New Roman" pitchFamily="18" charset="0"/>
              <a:cs typeface="Times New Roman" pitchFamily="18" charset="0"/>
            </a:rPr>
            <a:t>Релаксация</a:t>
          </a:r>
        </a:p>
      </dsp:txBody>
      <dsp:txXfrm>
        <a:off x="5336786" y="153014"/>
        <a:ext cx="1360113" cy="6386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477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D3190-56AE-416D-8C0A-6E423F8253A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D3190-56AE-416D-8C0A-6E423F8253AB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6457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diagramLayout" Target="../diagrams/layout4.xml"/><Relationship Id="rId7" Type="http://schemas.openxmlformats.org/officeDocument/2006/relationships/diagramLayout" Target="../diagrams/layout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5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microsoft.com/office/2007/relationships/diagramDrawing" Target="../diagrams/drawing4.xml"/><Relationship Id="rId4" Type="http://schemas.openxmlformats.org/officeDocument/2006/relationships/diagramQuickStyle" Target="../diagrams/quickStyle4.xml"/><Relationship Id="rId9" Type="http://schemas.openxmlformats.org/officeDocument/2006/relationships/diagramColors" Target="../diagrams/colors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park.kz/gdefon/download/241668?PHPSESSID=8e2f6e45406bb9e6af6c1e6d59252946" TargetMode="External"/><Relationship Id="rId2" Type="http://schemas.openxmlformats.org/officeDocument/2006/relationships/hyperlink" Target="http://www.dietaonline.ru/community/post.php?topic_id=30706&amp;page=43" TargetMode="Externa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1089055"/>
            <a:ext cx="807246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 подготовила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оспитатель средней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А» группа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Вазикова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В.И.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Красные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Четаи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- 2016-2017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уч.г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428604"/>
            <a:ext cx="6786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учреждение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«Детский сад «</a:t>
            </a:r>
            <a:r>
              <a:rPr lang="ru-RU" sz="12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Рябинушка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r>
              <a:rPr lang="ru-RU" sz="12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Красночетайского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Чувашской республики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2492896"/>
            <a:ext cx="5598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/>
              <a:t>«Использование </a:t>
            </a:r>
            <a:r>
              <a:rPr lang="ru-RU" sz="2400" b="1" dirty="0" err="1" smtClean="0"/>
              <a:t>здоровьесберегающих</a:t>
            </a:r>
            <a:r>
              <a:rPr lang="ru-RU" sz="2400" b="1" dirty="0" smtClean="0"/>
              <a:t> технологий в условиях введения ФГОС в дошкольные организации»</a:t>
            </a: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928794" y="642918"/>
            <a:ext cx="664373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подобраны  инновационные образовательные программы, с приоритетом выбора максимально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образовательных методик и технологий, с целью оздоровления  воспитанников, индивидуальных способностей, интересов, перспектив развития.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428604"/>
            <a:ext cx="65722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Темы «Здоровье», «Здоровый образ жизни» проходят через  все виды деятельности ребёнка. В детском саду проводится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оздоровительная работа, обеспечивающая  поддержку и развитие  физического статуса детей. 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14348" y="2997125"/>
            <a:ext cx="814393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Программа от рождения до школы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 редакцией Н. Е. 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Вераксы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Т.С.Комаровой, М.А.Васильевой 2014года в соответствии  с  федеральными государственными образовательными  стандартами.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Охрана и укрепление здоровья детей, совершенствование функций  организма, полноценное физическое развитие, воспитание интереса к различным  видам двигательной деятельности, формирование положительных нравственных черт личности в контексте общего педагогического процесса.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 с детства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детей от 3 до 7лет  </a:t>
            </a:r>
            <a:r>
              <a:rPr lang="ru-RU" sz="1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 редакцией Т.С</a:t>
            </a:r>
            <a:r>
              <a:rPr lang="ru-RU" sz="1400" dirty="0" smtClean="0"/>
              <a:t>.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latin typeface="Times New Roman" pitchFamily="18" charset="0"/>
                <a:cs typeface="Times New Roman" pitchFamily="18" charset="0"/>
              </a:rPr>
              <a:t>Казаковцевой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Разностороннее и гармоничное развитие ребенка, обеспечение его полноценного здоровья, развитие движений и физических качеств, формирование убеждений и привычек здорового образа жизни.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оздоровительная технология 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Здоровый дошкольник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Ю.Ф.Змановского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Комплексный подход, наличие физического обоснования в каждом разделе программы, доступность большинства рекомендуемых средств и методов.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Физкультурные</a:t>
            </a:r>
            <a:r>
              <a:rPr kumimoji="0" lang="ru-RU" sz="1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занятие в детском саду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 средней</a:t>
            </a:r>
            <a:r>
              <a:rPr kumimoji="0" lang="ru-RU" sz="1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группе</a:t>
            </a:r>
            <a:r>
              <a:rPr lang="ru-RU" sz="1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r>
              <a:rPr lang="ru-RU" sz="1400" b="1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Л.И.Пензулаева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42910" y="2214554"/>
            <a:ext cx="81439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600" b="1" dirty="0" smtClean="0">
                <a:solidFill>
                  <a:srgbClr val="B00000"/>
                </a:solidFill>
                <a:latin typeface="Times New Roman" pitchFamily="18" charset="0"/>
                <a:cs typeface="Times New Roman" pitchFamily="18" charset="0"/>
              </a:rPr>
              <a:t>Программы </a:t>
            </a:r>
            <a:r>
              <a:rPr lang="ru-RU" sz="1600" b="1" dirty="0" err="1" smtClean="0">
                <a:solidFill>
                  <a:srgbClr val="B00000"/>
                </a:solidFill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sz="1600" b="1" dirty="0" smtClean="0">
                <a:solidFill>
                  <a:srgbClr val="B00000"/>
                </a:solidFill>
                <a:latin typeface="Times New Roman" pitchFamily="18" charset="0"/>
                <a:cs typeface="Times New Roman" pitchFamily="18" charset="0"/>
              </a:rPr>
              <a:t> – оздоровительной направленности, используемые в ДОУ</a:t>
            </a:r>
            <a:endParaRPr lang="ru-RU" sz="1600" dirty="0">
              <a:solidFill>
                <a:srgbClr val="B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2928926" y="2500306"/>
            <a:ext cx="3286148" cy="1714512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системы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ребенка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ьная выноска 11"/>
          <p:cNvSpPr/>
          <p:nvPr/>
        </p:nvSpPr>
        <p:spPr>
          <a:xfrm>
            <a:off x="6072198" y="928670"/>
            <a:ext cx="2714644" cy="1714512"/>
          </a:xfrm>
          <a:prstGeom prst="wedgeEllipseCallout">
            <a:avLst>
              <a:gd name="adj1" fmla="val -50376"/>
              <a:gd name="adj2" fmla="val 603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Мониторинг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двигательной деятельности,  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состояние здоровья детей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>
            <a:off x="6357950" y="3071810"/>
            <a:ext cx="2500330" cy="1714512"/>
          </a:xfrm>
          <a:prstGeom prst="wedgeEllipseCallout">
            <a:avLst>
              <a:gd name="adj1" fmla="val -62998"/>
              <a:gd name="adj2" fmla="val -30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двигательной деятельности и состояния здоровья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ьная выноска 13"/>
          <p:cNvSpPr/>
          <p:nvPr/>
        </p:nvSpPr>
        <p:spPr>
          <a:xfrm>
            <a:off x="4429124" y="4857760"/>
            <a:ext cx="2714644" cy="1571636"/>
          </a:xfrm>
          <a:prstGeom prst="wedgeEllipseCallout">
            <a:avLst>
              <a:gd name="adj1" fmla="val -22716"/>
              <a:gd name="adj2" fmla="val -914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Мотивация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выбора путей  и перспектив сохранения и укрепления здоровья детей 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ьная выноска 14"/>
          <p:cNvSpPr/>
          <p:nvPr/>
        </p:nvSpPr>
        <p:spPr>
          <a:xfrm>
            <a:off x="1214414" y="4714884"/>
            <a:ext cx="2571768" cy="1643074"/>
          </a:xfrm>
          <a:prstGeom prst="wedgeEllipseCallout">
            <a:avLst>
              <a:gd name="adj1" fmla="val 55590"/>
              <a:gd name="adj2" fmla="val -792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Планирование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работы  и разработка алгоритма  и индивидуального маршрута каждого ребенка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ьная выноска 15"/>
          <p:cNvSpPr/>
          <p:nvPr/>
        </p:nvSpPr>
        <p:spPr>
          <a:xfrm>
            <a:off x="357158" y="2857496"/>
            <a:ext cx="2428892" cy="1643074"/>
          </a:xfrm>
          <a:prstGeom prst="wedgeEllipseCallout">
            <a:avLst>
              <a:gd name="adj1" fmla="val 60108"/>
              <a:gd name="adj2" fmla="val 53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условий,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обеспечивающих решение задач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детей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ьная выноска 16"/>
          <p:cNvSpPr/>
          <p:nvPr/>
        </p:nvSpPr>
        <p:spPr>
          <a:xfrm>
            <a:off x="642910" y="928670"/>
            <a:ext cx="2500330" cy="1571636"/>
          </a:xfrm>
          <a:prstGeom prst="wedgeEllipseCallout">
            <a:avLst>
              <a:gd name="adj1" fmla="val 55450"/>
              <a:gd name="adj2" fmla="val 640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Технологии,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способствующие эффективному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здоровьесбережению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детей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ьная выноска 17"/>
          <p:cNvSpPr/>
          <p:nvPr/>
        </p:nvSpPr>
        <p:spPr>
          <a:xfrm>
            <a:off x="3286116" y="428604"/>
            <a:ext cx="2643206" cy="1500198"/>
          </a:xfrm>
          <a:prstGeom prst="wedgeEllipseCallout">
            <a:avLst>
              <a:gd name="adj1" fmla="val -4503"/>
              <a:gd name="adj2" fmla="val 834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Координация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взаимодействие всех структур,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обеспечиваю-щих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здоровье ребенка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643042" y="653930"/>
            <a:ext cx="68580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B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организации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B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B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работы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1214414" y="1357298"/>
          <a:ext cx="7000924" cy="981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1285852" y="2357430"/>
          <a:ext cx="6738620" cy="981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0722" name="AutoShape 2"/>
          <p:cNvSpPr>
            <a:spLocks noChangeArrowheads="1"/>
          </p:cNvSpPr>
          <p:nvPr/>
        </p:nvSpPr>
        <p:spPr bwMode="auto">
          <a:xfrm>
            <a:off x="1357290" y="3500438"/>
            <a:ext cx="6572296" cy="42862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3500" cmpd="thickThin">
            <a:solidFill>
              <a:srgbClr val="4BACC6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проводятся в игровой форме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428728" y="4286256"/>
          <a:ext cx="6429420" cy="1699951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671635"/>
                <a:gridCol w="780236"/>
                <a:gridCol w="725935"/>
                <a:gridCol w="1179780"/>
                <a:gridCol w="785818"/>
                <a:gridCol w="1071570"/>
                <a:gridCol w="1214446"/>
              </a:tblGrid>
              <a:tr h="1699951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Утренняя гимнастика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640" marR="6564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Подвижные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игры и упражнения 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640" marR="6564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Закаливание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рижским методом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640" marR="6564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Контрастное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воздушное закаливание   </a:t>
                      </a:r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послдневного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сна)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640" marR="6564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Психогимнастика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640" marR="6564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Индивидуальная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 по </a:t>
                      </a:r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физвоспитатнию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640" marR="6564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Свободная двигательная активность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640" marR="65640" marT="0" marB="0" vert="vert270" anchor="ctr"/>
                </a:tc>
              </a:tr>
            </a:tbl>
          </a:graphicData>
        </a:graphic>
      </p:graphicFrame>
      <p:sp>
        <p:nvSpPr>
          <p:cNvPr id="30723" name="AutoShape 3"/>
          <p:cNvSpPr>
            <a:spLocks noChangeArrowheads="1"/>
          </p:cNvSpPr>
          <p:nvPr/>
        </p:nvSpPr>
        <p:spPr bwMode="auto">
          <a:xfrm rot="15846231">
            <a:off x="167027" y="2852036"/>
            <a:ext cx="1514475" cy="415925"/>
          </a:xfrm>
          <a:prstGeom prst="curvedDownArrow">
            <a:avLst>
              <a:gd name="adj1" fmla="val 72824"/>
              <a:gd name="adj2" fmla="val 145649"/>
              <a:gd name="adj3" fmla="val 33333"/>
            </a:avLst>
          </a:prstGeom>
          <a:gradFill rotWithShape="0">
            <a:gsLst>
              <a:gs pos="0">
                <a:srgbClr val="FFFFFF"/>
              </a:gs>
              <a:gs pos="100000">
                <a:srgbClr val="B6DDE8"/>
              </a:gs>
            </a:gsLst>
            <a:lin ang="5400000" scaled="1"/>
          </a:gradFill>
          <a:ln w="12700">
            <a:solidFill>
              <a:srgbClr val="00B0F0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 rot="16443409" flipH="1">
            <a:off x="217331" y="4420455"/>
            <a:ext cx="1514475" cy="414338"/>
          </a:xfrm>
          <a:prstGeom prst="curvedDownArrow">
            <a:avLst>
              <a:gd name="adj1" fmla="val 73103"/>
              <a:gd name="adj2" fmla="val 146207"/>
              <a:gd name="adj3" fmla="val 33333"/>
            </a:avLst>
          </a:prstGeom>
          <a:gradFill rotWithShape="0">
            <a:gsLst>
              <a:gs pos="0">
                <a:srgbClr val="FFFFFF"/>
              </a:gs>
              <a:gs pos="100000">
                <a:srgbClr val="B6DDE8"/>
              </a:gs>
            </a:gsLst>
            <a:lin ang="5400000" scaled="1"/>
          </a:gradFill>
          <a:ln w="12700">
            <a:solidFill>
              <a:srgbClr val="00B0F0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285852" y="285728"/>
            <a:ext cx="75724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B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Технологии сохранения и стимулирования здоровья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643174" y="857232"/>
            <a:ext cx="3929090" cy="400110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Физкультминутка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42910" y="5286388"/>
            <a:ext cx="807249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Проводится  во время занятий в течении 2-5 минут,  по мере утомляемости детей.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предупреждает утомление, восстанавливает  умственную работоспособность,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улучшает    кровообращение, снимает утомляемость, активизирует мышление, создает    положительные эмоции и повышает интерес к   занятиям.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1357298"/>
            <a:ext cx="5276253" cy="3957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857356" y="551714"/>
            <a:ext cx="685804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Используемые в комплексе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технологии,  формируют у ребенка стойкую мотивацию на здоровый образ жизни.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Подготовка к здоровому образу жизни ребенка на основе </a:t>
            </a:r>
            <a:r>
              <a:rPr lang="ru-RU" sz="16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технологий является приоритетным направлением в деятельности  нашей группы.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ама\дети\detia-74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5214950"/>
            <a:ext cx="1081181" cy="1249364"/>
          </a:xfrm>
          <a:prstGeom prst="rect">
            <a:avLst/>
          </a:prstGeom>
          <a:noFill/>
        </p:spPr>
      </p:pic>
      <p:pic>
        <p:nvPicPr>
          <p:cNvPr id="34817" name="Picture 1" descr="D:\валя\мои документы Валентина\фото\P12309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2060528"/>
            <a:ext cx="5472608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14480" y="357166"/>
            <a:ext cx="6715172" cy="461665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Самостоятельная  двигательная  активность детей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Мама\detia-2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753211"/>
            <a:ext cx="1285884" cy="1411336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571612"/>
            <a:ext cx="4418997" cy="3314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1857364"/>
            <a:ext cx="3403927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43042" y="500042"/>
            <a:ext cx="6715172" cy="461665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Самостоятельная  двигательная деятельность детей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валя\Новая папка\IMG_20161209_1054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484784"/>
            <a:ext cx="6480720" cy="4860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валя\Новая папка\IMG_20161209_1055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1196752"/>
            <a:ext cx="6528725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валя\Новая папка\IMG_20161209_1054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1340768"/>
            <a:ext cx="6480720" cy="4860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D:\валя\Новая папка\IMG_20161209_1053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1268760"/>
            <a:ext cx="6647884" cy="4985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000232" y="428604"/>
            <a:ext cx="5857916" cy="707886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Ежедневные подвижные и спортивные игры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свежем воздухе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1484784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прогулке каждый день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 играть совсем не лень. </a:t>
            </a:r>
          </a:p>
        </p:txBody>
      </p:sp>
      <p:pic>
        <p:nvPicPr>
          <p:cNvPr id="7170" name="Picture 2" descr="D:\Мама\sporta-134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5429264"/>
            <a:ext cx="928694" cy="1072420"/>
          </a:xfrm>
          <a:prstGeom prst="rect">
            <a:avLst/>
          </a:prstGeom>
          <a:noFill/>
        </p:spPr>
      </p:pic>
      <p:pic>
        <p:nvPicPr>
          <p:cNvPr id="6146" name="Picture 2" descr="C:\Users\Татьяна Александровн\Desktop\Новая папка\20161213_113743.jpg"/>
          <p:cNvPicPr>
            <a:picLocks noChangeAspect="1" noChangeArrowheads="1"/>
          </p:cNvPicPr>
          <p:nvPr/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 bwMode="auto">
          <a:xfrm>
            <a:off x="5292080" y="2708920"/>
            <a:ext cx="3559944" cy="2669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F:\проект здоровье\фото\IMG_20161209_10523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916832"/>
            <a:ext cx="4512502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928926" y="376932"/>
            <a:ext cx="3929090" cy="646331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 зал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643578"/>
            <a:ext cx="78581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Залогом достижения  поставленных целей  и успешного решения задач можно считать  созданную в ДОУ предметно – пространственную среду, представленную музыкальным залом, в котором собрано традиционное и нетрадиционное спортивное оборудование.  </a:t>
            </a:r>
          </a:p>
        </p:txBody>
      </p:sp>
      <p:pic>
        <p:nvPicPr>
          <p:cNvPr id="4098" name="Picture 2" descr="C:\Users\Татьяна Александровн\Desktop\Новая папка\20161213_0946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268760"/>
            <a:ext cx="5544616" cy="4158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Татьяна Александровн\Desktop\Новая папка\20161213_0943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1124744"/>
            <a:ext cx="5984213" cy="4488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1500174"/>
            <a:ext cx="4786346" cy="857256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  проекта</a:t>
            </a:r>
            <a:r>
              <a:rPr lang="ru-RU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28662" y="2143116"/>
            <a:ext cx="778671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В современном обществе проблема сохранения и укрепления здоровья детей является  как никогда актуальной. Это объясняется тем, что к ним предъявляются  весьма высокие требования, соответствовать которым могут только здоровые дети.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Проблема эффективности физического воспитания детей дошкольного возраста является чрезвычайно важной, так как именно  в этот возрастной период  закладываются основы  здоровья, гармоничного физического развития, приобретаются двигательные  умения и навыки. Потребность в активных, разнообразных движениях является отличительной  особенностью  дошкольников. 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Если мы научим детей с самого раннего возраста ценить, беречь и укреплять свое здоровье, если мы будем личным примером демонстрировать здоровый образ жизни, то только в этом случае можно надеяться, что будущие поколения будут более здоровы и развиты не только личностно, интеллектуально, духовно, но и физически.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    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состояние  полного физического, душевного и социального благополучия, а не только отсутствие болезней и физических дефектов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определение Всемирной организации здравоохранения.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857356" y="428604"/>
            <a:ext cx="692945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Забота о здоровье – это важнейший труд воспитателя. От жизнедеятельности, бодрости детей зависит их духовная жизнь, мировоззрение, умственное развитие, прочность знаний, вера в свои силы...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В. А. Сухомлинский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D:\Мама\картинки оспорте\45a3a38ebb68adf205f9aaf34b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9523" y="5786454"/>
            <a:ext cx="1394477" cy="10715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000232" y="428604"/>
            <a:ext cx="6215106" cy="400110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Спортивный уголок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нашей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группе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86116" y="1000108"/>
            <a:ext cx="2857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Приходите на часок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наш «Спортивный уголок».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214950"/>
            <a:ext cx="800105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Содержание предметно – пространственной  среды в позволяет организовывать  самостоятельную двигательную деятельность таким образом, чтобы обеспечить каждому ребенку гармоничное развитие, помочь использовать резервы своего организма    для сохранения  и укрепления здоровья, обогащение двигательного опыта.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3240" y="1571612"/>
            <a:ext cx="2714644" cy="3619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476672"/>
            <a:ext cx="4671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6BBC"/>
                </a:solidFill>
                <a:latin typeface="Times New Roman" pitchFamily="18" charset="0"/>
                <a:cs typeface="Times New Roman" pitchFamily="18" charset="0"/>
              </a:rPr>
              <a:t>Сон укрепляет здоровье</a:t>
            </a:r>
            <a:endParaRPr lang="ru-RU" sz="3200" dirty="0"/>
          </a:p>
        </p:txBody>
      </p:sp>
      <p:pic>
        <p:nvPicPr>
          <p:cNvPr id="3" name="Picture 3" descr="D:\валя\Новая папка\IMG_20161208_1455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1268760"/>
            <a:ext cx="4416489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Татьяна Александровн\Desktop\Новая папка\20161213_1223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2276872"/>
            <a:ext cx="3268418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71472" y="5143512"/>
            <a:ext cx="807249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Проводится после дневного сна. Контрастное  воздушное закаливание улучшает  настроение детей, поднимает мышечный тонус. Перед началом гимнастики включается мелодичная музыка, вызывающая положительные эмоции. Под  музыку дети  просыпаются,  выполняют  упражнения  в  кроватках, проводят подвижные игры, ходьбу по «дорожкам здоровья» , корригирующую  гимнастику, пробежки из теплой комнаты в прохладную.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143108" y="357166"/>
            <a:ext cx="5286412" cy="461665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Контрастное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воздушное  закаливание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lum bright="-10000" contrast="-10000"/>
          </a:blip>
          <a:srcRect/>
          <a:stretch>
            <a:fillRect/>
          </a:stretch>
        </p:blipFill>
        <p:spPr bwMode="auto">
          <a:xfrm>
            <a:off x="1928794" y="1071546"/>
            <a:ext cx="5424417" cy="3912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D:\валя\Новая папка\IMG_20161208_1527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1000108"/>
            <a:ext cx="5308642" cy="3981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1500166" y="1357298"/>
            <a:ext cx="6121908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275856" y="476672"/>
            <a:ext cx="37915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BBC"/>
                </a:solidFill>
                <a:latin typeface="Times New Roman" pitchFamily="18" charset="0"/>
                <a:cs typeface="Times New Roman" pitchFamily="18" charset="0"/>
              </a:rPr>
              <a:t>Гимнастика после сна</a:t>
            </a:r>
            <a:endParaRPr lang="ru-RU" sz="2800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143108" y="357166"/>
            <a:ext cx="5857916" cy="523220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Контрастное  воздушное закаливание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5214950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все дружненько проснулись,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Улыбнулись, потянулись,…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F:\шевченко\Изображение 19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42336" y="2198024"/>
            <a:ext cx="3370696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908720"/>
            <a:ext cx="5353798" cy="4015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785918" y="964954"/>
            <a:ext cx="68580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Используется нами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всех видах занятий: специально  организованных и  в свободной деятельности. Особенно часто пальчиковая гимнастика              проводится  для детей  с речевыми проблемами и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раннем  возрасте, поскольку оказывает влияние на речевые  зоны мозга.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857488" y="428604"/>
            <a:ext cx="3643338" cy="400110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Пальчиковая гимнастика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1" name="Picture 1" descr="C:\Documents and Settings\User\Рабочий стол\Новая папка\IMG_20161212_1603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2132856"/>
            <a:ext cx="5184576" cy="38884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928926" y="357166"/>
            <a:ext cx="4286280" cy="400110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Релаксационные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упражнения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908720"/>
            <a:ext cx="720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дошкольного возраста нередко находятся в состоянии высокого психоэмоционального возбуждения. Виной тому усталость или другие причины. Мы снимаем это напряжение используя игры для релаксации.</a:t>
            </a:r>
            <a:endParaRPr lang="ru-RU" sz="14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В результате релаксационных упражнений  у дошкольников нормализуется эмоциональное состояние, они успокаиваются, приходят в равновесие, у них налаживается сон</a:t>
            </a:r>
            <a:endParaRPr lang="ru-RU" sz="1400" dirty="0"/>
          </a:p>
        </p:txBody>
      </p:sp>
      <p:pic>
        <p:nvPicPr>
          <p:cNvPr id="5122" name="Picture 2" descr="D:\валя\Новая папка\IMG_20161209_1013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2204864"/>
            <a:ext cx="5280587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071802" y="500042"/>
            <a:ext cx="2428892" cy="400110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Песочная терапия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971600" y="1340768"/>
            <a:ext cx="38576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Песок обладает психотерапевтическим эффектом, развивает творческий потенциал ребенка, активизирует пространственное воображение,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образно - логическое мышление, тренирует мелкую моторику рук, настраивает детей на постижение моральных истин добра и зла, строит гармоничный образ мира.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18433" name="Picture 1" descr="C:\Documents and Settings\User\Рабочий стол\Новая папка\IMG_20161212_1627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3645024"/>
            <a:ext cx="3768419" cy="2826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4" name="Picture 2" descr="C:\Documents and Settings\User\Рабочий стол\Новая папка\IMG_20161212_1631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1340768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785918" y="857232"/>
            <a:ext cx="68580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510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Восстанавливает нарушенное носовое дыхание. Улучшает  дренажную функцию легких. Положительно влияет на обменные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процессы, играющие роль в кровообращении.  Повышает общую сопротивляемость организма, его тонус. Улучшает нервно – психическое состояние.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857488" y="428604"/>
            <a:ext cx="3643338" cy="400110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Дыхательная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гимнастика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D:\валя\Новая папка\IMG_20161209_1024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1916832"/>
            <a:ext cx="5760000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785918" y="964954"/>
            <a:ext cx="68580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510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Используется  для профилактики плоскостопия и нарушений осанки. Наряду с традиционными упражнениями мы  используем корригирующие дорожки 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857488" y="428604"/>
            <a:ext cx="3643338" cy="400110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Корригирующая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гимнастика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Татьяна Александровн\Desktop\Новая папка\20161213_0931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72816"/>
            <a:ext cx="6528131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Татьяна Александровн\Desktop\Новая папка\20161213_093102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1691680" y="1700808"/>
            <a:ext cx="6214084" cy="4756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Татьяна Александровн\Desktop\Новая папка\20161213_0950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1772816"/>
            <a:ext cx="6584280" cy="468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642918"/>
            <a:ext cx="75009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На современном этапе развития общества в ДОУ уделяется большое внимание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здоровьесберегающим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технологиям, которые направлены на решение самой главной  задачи дошкольного образования – сохранить, поддержать и обогатить здоровье детей.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Здоровьесберегающие   образовательные   технологии»,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  определению Н.К. Смирнова, — это все те психолого-педагогические технологии,  программы, методы, которые направлены на воспитание культуры здоровья, личностных качеств, способствующих его сохранению и укреплению, формирование представления о здоровье как ценности, мотивацию на ведение здорового образа жизни.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142976" y="2857496"/>
            <a:ext cx="750099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Кроме того, серьезной задачей  является и обеспечение  максимально высокого уровня здоровья   воспитанников детского сада, воспитание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валеологической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культуры  для  формирования  осознанного отношения к здоровому образу жизни.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G:\проект здоровье\фото\IMG_20161209_1055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3770758"/>
            <a:ext cx="3384376" cy="2538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G:\проект здоровье\фото\IMG_20161209_1056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3789040"/>
            <a:ext cx="336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071670" y="428604"/>
            <a:ext cx="5643602" cy="400110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Спортивные праздники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развлечения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492919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мире нет рецепта лучше: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Будь со спортом неразлучен –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Проживешь тогда сто лет!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и весь секрет!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844824"/>
            <a:ext cx="37862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Всем известно, всем понятно,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здоровым быть приятно!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надо всем нам знать,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здоровым стать!</a:t>
            </a:r>
          </a:p>
        </p:txBody>
      </p:sp>
      <p:pic>
        <p:nvPicPr>
          <p:cNvPr id="3074" name="Picture 2" descr="C:\Documents and Settings\User\Мои документы\p12900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1052736"/>
            <a:ext cx="4032448" cy="3382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1" name="Picture 1" descr="F:\Новая папка (2)\P1290075.JPG"/>
          <p:cNvPicPr>
            <a:picLocks noChangeAspect="1" noChangeArrowheads="1"/>
          </p:cNvPicPr>
          <p:nvPr/>
        </p:nvPicPr>
        <p:blipFill>
          <a:blip r:embed="rId3" cstate="email"/>
          <a:srcRect r="-3015"/>
          <a:stretch>
            <a:fillRect/>
          </a:stretch>
        </p:blipFill>
        <p:spPr bwMode="auto">
          <a:xfrm>
            <a:off x="467544" y="3356992"/>
            <a:ext cx="4104456" cy="2988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928794" y="571480"/>
            <a:ext cx="6429420" cy="400110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3068960"/>
            <a:ext cx="4032448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F:\Новая папка (2)\P12900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2204864"/>
            <a:ext cx="384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580112" y="2564904"/>
            <a:ext cx="2339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6BBC"/>
                </a:solidFill>
                <a:latin typeface="Times New Roman" pitchFamily="18" charset="0"/>
                <a:cs typeface="Times New Roman" pitchFamily="18" charset="0"/>
              </a:rPr>
              <a:t>Папки - передвижки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7664" y="1772816"/>
            <a:ext cx="2648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6BBC"/>
                </a:solidFill>
                <a:latin typeface="Times New Roman" pitchFamily="18" charset="0"/>
                <a:cs typeface="Times New Roman" pitchFamily="18" charset="0"/>
              </a:rPr>
              <a:t>Совместные праздники</a:t>
            </a: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2"/>
          <p:cNvSpPr txBox="1">
            <a:spLocks/>
          </p:cNvSpPr>
          <p:nvPr/>
        </p:nvSpPr>
        <p:spPr>
          <a:xfrm>
            <a:off x="827584" y="5157192"/>
            <a:ext cx="3000396" cy="1357322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Чтобы глаза твои, дружок,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Могли на долго сохраниться,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саду гимнастику для глаз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Ты должен  делать научиться.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2708920"/>
            <a:ext cx="38576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Ты закрой глаза ладошкой,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Посиди совсем немножко.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Глазки наши отдохнут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увидят все вокруг.</a:t>
            </a:r>
          </a:p>
        </p:txBody>
      </p:sp>
      <p:pic>
        <p:nvPicPr>
          <p:cNvPr id="12289" name="Picture 1" descr="C:\Documents and Settings\User\Рабочий стол\Новая папка\IMG_20161212_1602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3717032"/>
            <a:ext cx="3648032" cy="2736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0" name="Picture 2" descr="C:\Documents and Settings\User\Рабочий стол\Новая папка\IMG_20161212_1602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2420888"/>
            <a:ext cx="3672408" cy="27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771800" y="260648"/>
            <a:ext cx="3643338" cy="400110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Гимнастика для глаз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691680" y="764704"/>
            <a:ext cx="6858048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Способствует восстановлению нормального зрения, независимо от характера имеющихся нарушений – близорукости или дальнозоркости, а значит, полезна абсолютно всем без противопоказаний. Гимнастика заключается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 фиксации зрения на различных точках и некоторых движений глазными яблоками и веками. Упражнения выполняются 2 раза в день, после них  нельзя в течении 20 минут писать, рисовать, поэтому мы проводим ее после занятий, требующих напряжение глаза: изобразительной деятельностью, математикой и т.д.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643042" y="857232"/>
            <a:ext cx="3143272" cy="461665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Утренняя гимнастика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00100" y="1643050"/>
            <a:ext cx="36433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начала по порядку –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утром сделаем  зарядку.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зарядку выходи,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зарядку всех буди.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857752" y="4500570"/>
            <a:ext cx="38576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 ребята говорят: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Физзарядка – друг, ребят!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Физзарядка по утрам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во вред – на пользу нам!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Татьяна Александровн\Desktop\Новая папка\20161213_0929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3284984"/>
            <a:ext cx="4536504" cy="2818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Татьяна Александровн\Desktop\Новая папка\20161213_0938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196752"/>
            <a:ext cx="4064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071802" y="357166"/>
            <a:ext cx="3643338" cy="461665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Физкультурные занятия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19672" y="831819"/>
            <a:ext cx="702429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22510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Физкультурные занятия проводятся в соответствии с требованиями п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рограммы «От 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рождения до школы» под редакцией Н. Е. </a:t>
            </a:r>
            <a:r>
              <a:rPr lang="ru-RU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Вераксы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Т.С.Комаровой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М.А.Васильевой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2014 года 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соответствии  с  федеральными государственными образовательными  стандартами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5143512"/>
            <a:ext cx="33575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Чтоб успешно развиваться,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Нужно спортом заниматься.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 занятий физкультурой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Будет стройная фигура.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Мама\detia-3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4857760"/>
            <a:ext cx="1466851" cy="1571626"/>
          </a:xfrm>
          <a:prstGeom prst="rect">
            <a:avLst/>
          </a:prstGeom>
          <a:noFill/>
        </p:spPr>
      </p:pic>
      <p:pic>
        <p:nvPicPr>
          <p:cNvPr id="7170" name="Picture 2" descr="D:\валя\Новая папка\IMG_20161209_100754.jpg"/>
          <p:cNvPicPr>
            <a:picLocks noChangeAspect="1" noChangeArrowheads="1"/>
          </p:cNvPicPr>
          <p:nvPr/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 bwMode="auto">
          <a:xfrm>
            <a:off x="755576" y="1916832"/>
            <a:ext cx="384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D:\валя\Новая папка\IMG_20161209_100511.jpg"/>
          <p:cNvPicPr>
            <a:picLocks noChangeAspect="1" noChangeArrowheads="1"/>
          </p:cNvPicPr>
          <p:nvPr/>
        </p:nvPicPr>
        <p:blipFill>
          <a:blip r:embed="rId4" cstate="email">
            <a:lum bright="-10000"/>
          </a:blip>
          <a:srcRect/>
          <a:stretch>
            <a:fillRect/>
          </a:stretch>
        </p:blipFill>
        <p:spPr bwMode="auto">
          <a:xfrm>
            <a:off x="4716016" y="1988840"/>
            <a:ext cx="384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714612" y="357166"/>
            <a:ext cx="4000528" cy="400110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Самомассаж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71472" y="5367709"/>
            <a:ext cx="821537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2251075" algn="l"/>
              </a:tabLst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Стимуляция точек на кистях рук способствует повышению тонуса и работоспособности  всего организма.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2251075" algn="l"/>
              </a:tabLs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endParaRPr kumimoji="0" lang="ru-RU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1363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3" name="Picture 3" descr="G:\проект здоровье\фото\IMG_20161212_100751.jpg"/>
          <p:cNvPicPr>
            <a:picLocks noChangeAspect="1" noChangeArrowheads="1"/>
          </p:cNvPicPr>
          <p:nvPr/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 bwMode="auto">
          <a:xfrm>
            <a:off x="1500166" y="1000108"/>
            <a:ext cx="5786478" cy="4339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643042" y="428604"/>
            <a:ext cx="6215106" cy="4616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Коррекционные технологии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00232" y="928670"/>
            <a:ext cx="6215106" cy="400110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Технологии  музыкального воздействия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14348" y="5394110"/>
            <a:ext cx="79296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22510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Проводятся с детьми в различных формах физкультурно-оздоровительной работы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снятия напряжения, повышения эмоционального настроя.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Documents and Settings\User\Мои документы\dscn24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1484784"/>
            <a:ext cx="4992555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User\Мои документы\dscn107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1412776"/>
            <a:ext cx="5184576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071802" y="357166"/>
            <a:ext cx="3143272" cy="400110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Сказкотерапия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500562" y="4648953"/>
            <a:ext cx="40005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22510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Сказкотерапию использующем для снятия психоэмоционального напряжения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09" y="3571876"/>
            <a:ext cx="3619525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5" name="Picture 1" descr="C:\Documents and Settings\User\Рабочий стол\Новая папка\IMG_20161212_1612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268760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Картинки по запросу анимации сказочные герои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47664" y="1484784"/>
            <a:ext cx="1996309" cy="18448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071802" y="500042"/>
            <a:ext cx="3143272" cy="400110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BB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Психогимнастика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B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71472" y="5143512"/>
            <a:ext cx="821537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400" dirty="0" smtClean="0"/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Психогимнастика, представляет собой специальные занятия (этюды, игры, упражнения), направленные на развитие и коррекцию различных сторон психики ребенка (его познавательной и эмоционально-личностной сферы). Основная цель занятий  — овладение навыками управления своей эмоциональной сферой.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проект здоровье\фото\IMG_20161212_1012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1214422"/>
            <a:ext cx="4929222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Смайлик, Грустно, Недовольны, Эмоци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92760" y="260648"/>
            <a:ext cx="1238961" cy="129614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092280" y="1700808"/>
            <a:ext cx="1680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довольствие</a:t>
            </a: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476672"/>
            <a:ext cx="684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Создана картотека </a:t>
            </a:r>
            <a:br>
              <a:rPr lang="ru-RU" sz="2400" b="1" i="1" dirty="0" smtClean="0">
                <a:solidFill>
                  <a:srgbClr val="FF0000"/>
                </a:solidFill>
                <a:latin typeface="+mj-lt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«</a:t>
            </a:r>
            <a:r>
              <a:rPr lang="ru-RU" sz="2400" b="1" i="1" dirty="0" err="1" smtClean="0">
                <a:solidFill>
                  <a:srgbClr val="FF0000"/>
                </a:solidFill>
                <a:latin typeface="+mj-lt"/>
              </a:rPr>
              <a:t>Здоровьесберегающие</a:t>
            </a:r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 технологии в группе»</a:t>
            </a:r>
            <a:endParaRPr lang="ru-RU" sz="2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74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476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Users\Татьяна Александровн\Desktop\Новая папка\20161213_1235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6602990" cy="4650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642918"/>
            <a:ext cx="792961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Здоровые  дети -  это  основа  жизни  нации.  Выдающийся  педагог,     автор    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«Педагогики  Сердца»  Я.  Корчак  писал: «Взрослым  кажется,  что  дети  не 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заботятся о своем здоровье: если за ними не смотреть, они повыпадали бы все из окон, потонули бы, попали бы под машины, повыбили бы себе глаза, поломали бы ноги и позаболевали бы воспалением мозга и воспалением легких – уж сам не знаю, какими еще болезнями. Нет. Детям совершенно так же, как и взрослым, хочется быть здоровыми и сильными, только дети не знают, что для этого надо делать. Объясним им, и они будут беречься». Действительно, только мы, взрослые, можем научить детей следить за своим здоровьем, беречь его,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быть здоровым человеком своей страны.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D:\Мама\картинки оспорте\45a3a38ebb68adf205f9aaf34b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4687" y="5429264"/>
            <a:ext cx="1859313" cy="1428736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3284984"/>
            <a:ext cx="271897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57" name="Picture 1" descr="D:\валя\мои документы Валентина\младшая групп\IMG_20140918_1451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3284984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642918"/>
            <a:ext cx="63579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Здоровье нации – это приоритет для любой страны мира и мы не исключение. Ведь всем известно, что здоровье нации начинается со здоровья её детей.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" descr="F:\картинки\взрослые и дети\gimnastika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ACB"/>
              </a:clrFrom>
              <a:clrTo>
                <a:srgbClr val="FBFAC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1928802"/>
            <a:ext cx="6019800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071538" y="571480"/>
            <a:ext cx="75724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B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Используемая литература</a:t>
            </a:r>
          </a:p>
        </p:txBody>
      </p:sp>
      <p:sp>
        <p:nvSpPr>
          <p:cNvPr id="3" name="Содержимое 5"/>
          <p:cNvSpPr txBox="1">
            <a:spLocks/>
          </p:cNvSpPr>
          <p:nvPr/>
        </p:nvSpPr>
        <p:spPr>
          <a:xfrm>
            <a:off x="500034" y="1571612"/>
            <a:ext cx="8286808" cy="3571900"/>
          </a:xfrm>
          <a:prstGeom prst="rect">
            <a:avLst/>
          </a:prstGeom>
          <a:noFill/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Л. Ф. Тихомирова Формируем у детей правильное отношение к своему здоровью. Ярославль, 1997 г.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Л.Г. Татарникова Технологии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валеологического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развития ребёнка в дошкольном образовательном учреждении. Санкт-Петербург, 2006 г.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Лечебная физкультура для дошкольников / О.В. Козырева. –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М.: Просвещение, 2003.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Утробина К.К. Занимательная физкультура для дошкольников. Издательство  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ГНОМ и Д, Москва, 2005.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5072074"/>
            <a:ext cx="800105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Использованы ресурсы: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Солнышко 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http://www.dietaonline.ru/community/post.php?topic_id=30706&amp;page=43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Фон -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http://www.gpark.kz/gdefon/download/241668?PHPSESSID=8e2f6e45406bb9e6af6c1e6d59252946</a:t>
            </a: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/>
          </a:p>
          <a:p>
            <a:endParaRPr lang="ru-RU" dirty="0" smtClean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7833" y="2459503"/>
            <a:ext cx="788613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619672" y="620688"/>
            <a:ext cx="7221686" cy="6477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Цель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здоровьесберегающих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технологий: 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79388" y="1772816"/>
            <a:ext cx="8785225" cy="32403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обеспечить дошкольнику возможность сохранения здоровья, сформировать у него необходимые знания, умения, навыки по здоровому образу жизни.</a:t>
            </a: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57200" y="3645024"/>
            <a:ext cx="8229600" cy="2485901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00"/>
                </a:solidFill>
              </a:rPr>
              <a:t>Одна из задач ФГОС ДО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Охрана и укрепление физического и психического здоровья детей, в том числе их эмоционального благополучия.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( 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приказ Министерства образования и науки РФ от « 17» октября 2013г.№ 1155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1270504908"/>
              </p:ext>
            </p:extLst>
          </p:nvPr>
        </p:nvGraphicFramePr>
        <p:xfrm>
          <a:off x="571472" y="357166"/>
          <a:ext cx="8120098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786182" y="285728"/>
            <a:ext cx="27860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B00000"/>
              </a:solidFill>
              <a:effectLst/>
              <a:latin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987824" y="980728"/>
            <a:ext cx="3528392" cy="63408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Задачи: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Формировать здоровьесберегающее и здоровьеукрепляющее поведение в специально созданных и жизненных ситуациях;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Создавать психологически комфортную среду в группах;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Обогащать эмоциональную сферу положительными эмоциями;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Развивать дружеские взаимоотношения через игру и общение в повседневной жизни;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Дать представления о значении сердца, легких, мышц, языка, глаз, зубов в жизнедеятельности человека, условиях их нормального функционирования;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Развивать умения действовать в соответствии с усвоенными правилами.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4021178537"/>
              </p:ext>
            </p:extLst>
          </p:nvPr>
        </p:nvGraphicFramePr>
        <p:xfrm>
          <a:off x="1475656" y="1340768"/>
          <a:ext cx="7286676" cy="4635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500298" y="500042"/>
            <a:ext cx="48577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B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Предполагаемые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B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результаты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B00000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3040360864"/>
              </p:ext>
            </p:extLst>
          </p:nvPr>
        </p:nvGraphicFramePr>
        <p:xfrm>
          <a:off x="1071538" y="1397000"/>
          <a:ext cx="7572428" cy="4746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14546" y="500042"/>
            <a:ext cx="51435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B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чего зависит здоровье?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B00000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071538" y="1142984"/>
          <a:ext cx="7429552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2710</TotalTime>
  <Words>1959</Words>
  <Application>Microsoft Office PowerPoint</Application>
  <PresentationFormat>Экран (4:3)</PresentationFormat>
  <Paragraphs>210</Paragraphs>
  <Slides>42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Слайд 1</vt:lpstr>
      <vt:lpstr> Актуальность  проекта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Никита</cp:lastModifiedBy>
  <cp:revision>267</cp:revision>
  <dcterms:created xsi:type="dcterms:W3CDTF">2013-01-06T18:32:13Z</dcterms:created>
  <dcterms:modified xsi:type="dcterms:W3CDTF">2017-01-17T15:45:12Z</dcterms:modified>
</cp:coreProperties>
</file>