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87F"/>
    <a:srgbClr val="FEFCFC"/>
    <a:srgbClr val="CC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>
      <p:cViewPr varScale="1">
        <p:scale>
          <a:sx n="88" d="100"/>
          <a:sy n="88" d="100"/>
        </p:scale>
        <p:origin x="-102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8%D1%84%D1%82%D0%BE%D1%80%D0%B8%D0%B4_%D0%BA%D1%80%D0%B8%D0%BF%D1%82%D0%BE%D0%BD%D0%B0" TargetMode="External"/><Relationship Id="rId2" Type="http://schemas.openxmlformats.org/officeDocument/2006/relationships/hyperlink" Target="http://ru.wikipedia.org/wiki/%D0%A4%D1%82%D0%BE%D1%80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ru.wikipedia.org/wiki/%D0%90%D1%86%D0%B5%D1%82%D0%B8%D0%BB%D0%B5%D0%BD" TargetMode="External"/><Relationship Id="rId4" Type="http://schemas.openxmlformats.org/officeDocument/2006/relationships/hyperlink" Target="http://ru.wikipedia.org/wiki/%CA%F0%E8%EF%F2%EE%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5200" dirty="0" smtClean="0">
                <a:solidFill>
                  <a:schemeClr val="bg1"/>
                </a:solidFill>
              </a:rPr>
              <a:t>Презентация на тему:</a:t>
            </a:r>
            <a:br>
              <a:rPr lang="ru-RU" sz="5200" dirty="0" smtClean="0">
                <a:solidFill>
                  <a:schemeClr val="bg1"/>
                </a:solidFill>
              </a:rPr>
            </a:br>
            <a:r>
              <a:rPr lang="ru-RU" sz="5200" dirty="0" err="1" smtClean="0">
                <a:solidFill>
                  <a:schemeClr val="bg1"/>
                </a:solidFill>
              </a:rPr>
              <a:t>Химология</a:t>
            </a:r>
            <a:r>
              <a:rPr lang="ru-RU" sz="5200" dirty="0" smtClean="0">
                <a:solidFill>
                  <a:schemeClr val="bg1"/>
                </a:solidFill>
              </a:rPr>
              <a:t> - химическая  Астрономия.</a:t>
            </a:r>
            <a:endParaRPr lang="ru-RU" sz="5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7632848" cy="4752528"/>
          </a:xfrm>
        </p:spPr>
        <p:txBody>
          <a:bodyPr>
            <a:normAutofit fontScale="62500" lnSpcReduction="20000"/>
          </a:bodyPr>
          <a:lstStyle/>
          <a:p>
            <a:r>
              <a:rPr lang="ru-RU" sz="3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Новую науку – </a:t>
            </a:r>
            <a:r>
              <a:rPr lang="ru-RU" sz="37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химологию</a:t>
            </a:r>
            <a:r>
              <a:rPr lang="ru-RU" sz="37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заменяющую астрологию, удалось создать лишь после того, как была разработана периодическая система. То, что в периодической системе заложены какие-то непознанные закономерности, помимо известных химикам, люди чувствовали давно. Были попытки связать количество групп химических элементов с музыкальными октавами, основными цветами спектра дневного света. Внешний вид таблицы изменяли много раз. Существует более 500 ее вариантов: в виде пирамиды, спирали, этажерки, в форме модели атома и многие другие</a:t>
            </a:r>
            <a:endParaRPr lang="ru-RU" sz="37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3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 Полное признание новой науки произошло после того, как была выведена формула, связывающая точную дату рождения человека с порядковым номером химического элемента.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Физические свойства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836712"/>
            <a:ext cx="7882135" cy="568863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Криптон — инертный одноатомный газ без цвета, вкуса и запаха. В 3 раза тяжелее воздуха. Газообразный криптон в 2,87 раза тяжелее воздуха, а жидкий — в 2,14 раза тяжелее воды. Криптон превращается в жидкость при —153,2° С, а уже при —157,1° С он отвердевает. Заметим попутно, что малые температурные интервалы между жидким и твердым состояниями характерны для всех благородных газов. Это свидетельствует о слабости сил межмолекулярного взаимодействия, что вполне естественно: у этих атомов «замкнутые», целиком заполненные электронные оболочки. Молекула криптона одноатомна.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Криптон — достаточно редкий и рассеянный газ. На Земле его больше всего в атмосфере—3 • 10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-40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% (по весу). Содержание криптона в атмосфере очень медленно (даже в масштабах геологических эпох) нарастает: криптон «выдыхают» некоторые минералы.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Природный криптон состоит из шести стабильных изотопов: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78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Kr,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80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Kr,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Kr,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83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Kr,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 и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86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Kr. И все они есть в горных породах, природных водах и атмосфере. Обильнее прочих представлен </a:t>
            </a:r>
            <a:r>
              <a:rPr lang="ru-RU" baseline="30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84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Kr, на его долю приходится 56,9% атмосферного криптона.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ядерных реакциях искусственно получены 19 радиоактивных изотопов криптона — с массовыми числами от 76 до 97. Некоторые из этих изотопов нашли применение как радиоактивные индикаторы и генераторы излучения. Особо важным оказался криптон-85 — почти чистый бета-излучатель с периодом полураспада 10,3 года.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Спектр криптона изобилует линиями во всем видимом диапазоне, особенно в коротковолновой области. Самые яркие линии расположены между 4807 и 5870 ангстрем, оттого в обычных условиях криптон дает зеленовато-голубое свечение.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Благодаря хорошей растворимости в жидкостях организма криптон при парциальном давлении 3,5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атм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уже оказывает наркотическое действие на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Химические Свойства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628800"/>
            <a:ext cx="7811145" cy="381642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Криптон химически инертен. В жёстких условиях реагирует со </a:t>
            </a:r>
            <a:r>
              <a:rPr lang="ru-RU" dirty="0" smtClean="0">
                <a:solidFill>
                  <a:schemeClr val="bg1"/>
                </a:solidFill>
                <a:hlinkClick r:id="rId2" tooltip="Фтор"/>
              </a:rPr>
              <a:t>фтором</a:t>
            </a:r>
            <a:r>
              <a:rPr lang="ru-RU" dirty="0" smtClean="0">
                <a:solidFill>
                  <a:schemeClr val="bg1"/>
                </a:solidFill>
              </a:rPr>
              <a:t>, образуя </a:t>
            </a:r>
            <a:r>
              <a:rPr lang="ru-RU" dirty="0" err="1" smtClean="0">
                <a:solidFill>
                  <a:schemeClr val="bg1"/>
                </a:solidFill>
                <a:hlinkClick r:id="rId3" tooltip="Дифторид криптона"/>
              </a:rPr>
              <a:t>дифторид</a:t>
            </a:r>
            <a:r>
              <a:rPr lang="ru-RU" dirty="0" smtClean="0">
                <a:solidFill>
                  <a:schemeClr val="bg1"/>
                </a:solidFill>
                <a:hlinkClick r:id="rId3" tooltip="Дифторид криптона"/>
              </a:rPr>
              <a:t> криптона</a:t>
            </a:r>
            <a:r>
              <a:rPr lang="ru-RU" dirty="0" smtClean="0">
                <a:solidFill>
                  <a:schemeClr val="bg1"/>
                </a:solidFill>
              </a:rPr>
              <a:t>. Относительно недавно было получено первое соединение со связями </a:t>
            </a:r>
            <a:r>
              <a:rPr lang="ru-RU" dirty="0" err="1" smtClean="0">
                <a:solidFill>
                  <a:schemeClr val="bg1"/>
                </a:solidFill>
              </a:rPr>
              <a:t>Kr-O</a:t>
            </a:r>
            <a:r>
              <a:rPr lang="ru-RU" dirty="0" smtClean="0">
                <a:solidFill>
                  <a:schemeClr val="bg1"/>
                </a:solidFill>
              </a:rPr>
              <a:t>  ( </a:t>
            </a:r>
            <a:r>
              <a:rPr lang="ru-RU" dirty="0" err="1" smtClean="0">
                <a:solidFill>
                  <a:schemeClr val="bg1"/>
                </a:solidFill>
              </a:rPr>
              <a:t>Kr</a:t>
            </a:r>
            <a:r>
              <a:rPr lang="ru-RU" dirty="0" smtClean="0">
                <a:solidFill>
                  <a:schemeClr val="bg1"/>
                </a:solidFill>
              </a:rPr>
              <a:t> (OTeF</a:t>
            </a:r>
            <a:r>
              <a:rPr lang="ru-RU" baseline="-25000" dirty="0" smtClean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r>
              <a:rPr lang="ru-RU" baseline="-25000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r>
              <a:rPr lang="ru-RU" baseline="30000" dirty="0" smtClean="0">
                <a:solidFill>
                  <a:schemeClr val="bg1"/>
                </a:solidFill>
                <a:hlinkClick r:id="rId4"/>
              </a:rPr>
              <a:t>[3]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1965 году было заявлено о получении соединений состава KrF</a:t>
            </a:r>
            <a:r>
              <a:rPr lang="ru-RU" baseline="-25000" dirty="0" smtClean="0">
                <a:solidFill>
                  <a:schemeClr val="bg1"/>
                </a:solidFill>
              </a:rPr>
              <a:t>4</a:t>
            </a:r>
            <a:r>
              <a:rPr lang="ru-RU" dirty="0" smtClean="0">
                <a:solidFill>
                  <a:schemeClr val="bg1"/>
                </a:solidFill>
              </a:rPr>
              <a:t>, KrO</a:t>
            </a:r>
            <a:r>
              <a:rPr lang="ru-RU" baseline="-25000" dirty="0" smtClean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·H</a:t>
            </a:r>
            <a:r>
              <a:rPr lang="ru-RU" baseline="-25000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O и BaKrO</a:t>
            </a:r>
            <a:r>
              <a:rPr lang="ru-RU" baseline="-25000" dirty="0" smtClean="0">
                <a:solidFill>
                  <a:schemeClr val="bg1"/>
                </a:solidFill>
              </a:rPr>
              <a:t>4</a:t>
            </a:r>
            <a:r>
              <a:rPr lang="ru-RU" dirty="0" smtClean="0">
                <a:solidFill>
                  <a:schemeClr val="bg1"/>
                </a:solidFill>
              </a:rPr>
              <a:t>. Позже их существование было опровергнуто</a:t>
            </a:r>
            <a:r>
              <a:rPr lang="ru-RU" baseline="30000" dirty="0" smtClean="0">
                <a:solidFill>
                  <a:schemeClr val="bg1"/>
                </a:solidFill>
                <a:hlinkClick r:id="rId4"/>
              </a:rPr>
              <a:t>[4]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2003 году в Финляндии было получено первое соединение со связью </a:t>
            </a:r>
            <a:r>
              <a:rPr lang="ru-RU" dirty="0" err="1" smtClean="0">
                <a:solidFill>
                  <a:schemeClr val="bg1"/>
                </a:solidFill>
              </a:rPr>
              <a:t>C-Kr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ru-RU" dirty="0" err="1" smtClean="0">
                <a:solidFill>
                  <a:schemeClr val="bg1"/>
                </a:solidFill>
              </a:rPr>
              <a:t>HKrC≡CH</a:t>
            </a:r>
            <a:r>
              <a:rPr lang="ru-RU" dirty="0" smtClean="0">
                <a:solidFill>
                  <a:schemeClr val="bg1"/>
                </a:solidFill>
              </a:rPr>
              <a:t> — </a:t>
            </a:r>
            <a:r>
              <a:rPr lang="ru-RU" dirty="0" err="1" smtClean="0">
                <a:solidFill>
                  <a:schemeClr val="bg1"/>
                </a:solidFill>
              </a:rPr>
              <a:t>гидрокриптоацетилен</a:t>
            </a:r>
            <a:r>
              <a:rPr lang="ru-RU" dirty="0" smtClean="0">
                <a:solidFill>
                  <a:schemeClr val="bg1"/>
                </a:solidFill>
              </a:rPr>
              <a:t>) путём фотолиза криптона </a:t>
            </a:r>
            <a:r>
              <a:rPr lang="ru-RU" dirty="0" err="1" smtClean="0">
                <a:solidFill>
                  <a:schemeClr val="bg1"/>
                </a:solidFill>
              </a:rPr>
              <a:t>и</a:t>
            </a:r>
            <a:r>
              <a:rPr lang="ru-RU" dirty="0" err="1" smtClean="0">
                <a:solidFill>
                  <a:schemeClr val="bg1"/>
                </a:solidFill>
                <a:hlinkClick r:id="rId5" tooltip="Ацетилен"/>
              </a:rPr>
              <a:t>ацетилена</a:t>
            </a:r>
            <a:r>
              <a:rPr lang="ru-RU" dirty="0" smtClean="0">
                <a:solidFill>
                  <a:schemeClr val="bg1"/>
                </a:solidFill>
              </a:rPr>
              <a:t> на </a:t>
            </a:r>
            <a:r>
              <a:rPr lang="ru-RU" dirty="0" err="1" smtClean="0">
                <a:solidFill>
                  <a:schemeClr val="bg1"/>
                </a:solidFill>
              </a:rPr>
              <a:t>криптонной</a:t>
            </a:r>
            <a:r>
              <a:rPr lang="ru-RU" dirty="0" smtClean="0">
                <a:solidFill>
                  <a:schemeClr val="bg1"/>
                </a:solidFill>
              </a:rPr>
              <a:t>  матрице</a:t>
            </a:r>
            <a:r>
              <a:rPr lang="ru-RU" baseline="30000" dirty="0" smtClean="0">
                <a:solidFill>
                  <a:schemeClr val="bg1"/>
                </a:solidFill>
                <a:hlinkClick r:id="rId4"/>
              </a:rPr>
              <a:t>[5]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92888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Важнейшие соединения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700808"/>
            <a:ext cx="7772400" cy="48965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KrF2, KrF4, KrO3.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H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2O, BaKrO4. Применение: для заполнения ламп накаливания.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Дифторид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криптона KrF</a:t>
            </a:r>
            <a:r>
              <a:rPr lang="ru-RU" b="1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- летучие бесцветные кристаллы, первое открытое соединение криптона. Неустойчив, легко разлагается на фтор и криптон, химически очень активен. Бурно реагирует с водой (выше 10 °C со взрывом): 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2KrF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+ 2H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 = 2Kr + 4HF + O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 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Очень сильный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фторирующий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агент: 2Au + 5KrF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= 2AuF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+ 5Kr 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Проявляет свойства слабого основания Льюиса: SbF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+ KrF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= [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KrF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][SbF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]. 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Полученное соединение достаточно устойчиво и имеет температуру плавления 50°С.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Тетрафторид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криптона KrF</a:t>
            </a:r>
            <a:r>
              <a:rPr lang="ru-RU" b="1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- белые кристаллы. Химически очень активен. При повышенных температурах разлагается на фтор и криптон. Действием раствора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Ba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(ОН)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на KrF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получен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криптонат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бария ВаКrО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3KrF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+ 8Ba(ОН)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= 2ВаКrО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+ 6BaF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+ 8H</a:t>
            </a:r>
            <a:r>
              <a:rPr lang="ru-RU" baseline="-25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 +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Однако существование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криптоната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бария нельзя считать вполне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даказанным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772400" cy="136207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Степень окисления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996952"/>
            <a:ext cx="7772400" cy="1500187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+ 2</a:t>
            </a:r>
            <a:endParaRPr lang="ru-RU" sz="6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5328592"/>
          </a:xfrm>
        </p:spPr>
        <p:txBody>
          <a:bodyPr>
            <a:normAutofit/>
          </a:bodyPr>
          <a:lstStyle/>
          <a:p>
            <a:pPr algn="r"/>
            <a:r>
              <a:rPr lang="ru-RU" smtClean="0">
                <a:solidFill>
                  <a:srgbClr val="FA587F"/>
                </a:solidFill>
              </a:rPr>
              <a:t>ПРЕЗЕНТАЦИЮ ВЫПОЛНИЛАУЧЕНИЦА 11 КЛАССА  </a:t>
            </a:r>
            <a:br>
              <a:rPr lang="ru-RU" smtClean="0">
                <a:solidFill>
                  <a:srgbClr val="FA587F"/>
                </a:solidFill>
              </a:rPr>
            </a:br>
            <a:r>
              <a:rPr lang="ru-RU" smtClean="0">
                <a:solidFill>
                  <a:srgbClr val="FA587F"/>
                </a:solidFill>
              </a:rPr>
              <a:t>ПАТРОШКИНА ВАЛЕРИЯ </a:t>
            </a:r>
            <a:endParaRPr lang="ru-RU" dirty="0">
              <a:solidFill>
                <a:srgbClr val="FA587F"/>
              </a:solidFill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41168"/>
            <a:ext cx="8229600" cy="1719064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EFCFC"/>
                </a:solidFill>
              </a:rPr>
              <a:t>Криптон</a:t>
            </a:r>
            <a:endParaRPr lang="ru-RU" sz="8800" dirty="0">
              <a:solidFill>
                <a:srgbClr val="FEFCFC"/>
              </a:solidFill>
            </a:endParaRPr>
          </a:p>
        </p:txBody>
      </p:sp>
      <p:pic>
        <p:nvPicPr>
          <p:cNvPr id="4" name="Содержимое 3" descr="KrTub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5976664" cy="4590511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Я </a:t>
            </a:r>
            <a:r>
              <a:rPr lang="ru-RU" dirty="0" smtClean="0">
                <a:solidFill>
                  <a:schemeClr val="bg1"/>
                </a:solidFill>
              </a:rPr>
              <a:t>узнала </a:t>
            </a:r>
            <a:r>
              <a:rPr lang="ru-RU" dirty="0" smtClean="0">
                <a:solidFill>
                  <a:schemeClr val="bg1"/>
                </a:solidFill>
              </a:rPr>
              <a:t>,что мой химический элемент криптон при помощи вот этой формулы.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b9d67245e6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988840"/>
            <a:ext cx="7200799" cy="4608512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9284568" cy="136207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  </a:t>
            </a:r>
            <a:r>
              <a:rPr lang="ru-RU" sz="4800" dirty="0" err="1" smtClean="0">
                <a:solidFill>
                  <a:schemeClr val="bg1"/>
                </a:solidFill>
              </a:rPr>
              <a:t>хАрактеристика</a:t>
            </a:r>
            <a:r>
              <a:rPr lang="ru-RU" sz="4800" dirty="0" smtClean="0">
                <a:solidFill>
                  <a:schemeClr val="bg1"/>
                </a:solidFill>
              </a:rPr>
              <a:t>  Элемента.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412776"/>
            <a:ext cx="7772400" cy="49565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Одиннадцать газообразных элементов (H,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He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N, O, F,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Ne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Cl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Ar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Kr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Xe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Rn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) отличает легкость характера, способность легко уменьшать объем своих запросов при неблагоприятном внешнем давлении, прозрачность помыслов и намерений. Таких людей привлекает космос и космическая стихия . По знаку зодиака я – дева. Я как и большинство дев , скромный и не очень общительный человек , можно сказать даже скрытый ,как и криптон.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Нам можно сделать комплимент нашим Девам т.к. мы примем его со скромностью. У нас есть много черт, достойных восхищения: мы такие логичные, чувственные и систематичные люди, но скорее более интеллектуальные, чем эмоциональные, более практичные, нежели сентиментальные. Мы можем  брать на себя большую ответственность.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 отношениях с друзьями мы не очень щедры на похвалу, не очень сочувственны и сердечны, но  тверды, последовательны и даём  искренние советы.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Покровительствует знаку </a:t>
            </a:r>
            <a:r>
              <a:rPr lang="ru-RU" b="1" dirty="0" smtClean="0">
                <a:solidFill>
                  <a:schemeClr val="bg1"/>
                </a:solidFill>
              </a:rPr>
              <a:t>Дева</a:t>
            </a:r>
            <a:r>
              <a:rPr lang="ru-RU" dirty="0" smtClean="0">
                <a:solidFill>
                  <a:schemeClr val="bg1"/>
                </a:solidFill>
              </a:rPr>
              <a:t> планета </a:t>
            </a:r>
            <a:r>
              <a:rPr lang="ru-RU" b="1" dirty="0" smtClean="0">
                <a:solidFill>
                  <a:schemeClr val="bg1"/>
                </a:solidFill>
              </a:rPr>
              <a:t>Меркурий</a:t>
            </a:r>
            <a:r>
              <a:rPr lang="ru-RU" dirty="0" smtClean="0">
                <a:solidFill>
                  <a:schemeClr val="bg1"/>
                </a:solidFill>
              </a:rPr>
              <a:t>, который является символом величия, интеллектуальности, магической силы. Дети Меркурия могут быть интересными и многосторонними, хотя и с изменчивым настроением: то горячие, то холодные, иногда их поступки нельзя предсказывать.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Люди знака Девы не очень общительны, но располагают достаточным умом, чтобы понять, что это качество ценно и помогает им расслабиться и дать больше самоуверенности.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8064896" cy="5760640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История Открытия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171185" cy="496855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Впервые криптоном был назван газ, выделенный Уильямом Рамзаем из минерала клевеита. Но очень скоро пришлось это имя снять и элемент «закрыть». Английский спектроскопист Уильям 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Крукс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установил, что газ не что иное, как уже известный по солнечному спектру гелий. Спустя три года, в 1898 году, название «криптон» вновь появилось, его присвоили новому элементу, новому инертному газу.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Открыл его опять же Рамзай, и почти случайно — «шел в дверь, попал в другую». Намереваясь выделить гелий из жидкого воздуха, ученый вначале пошел было по ложному следу: он пытался обнаружить гелий в высококипящих фракциях воздуха. Разумеется, гелия, самого низкокипящего из всех газов, там не могло быть, и Рамзай его не нашел. Зато он увидел в спектре тяжелых фракций желтую и зеленую линии в тех местах, где подобных следов не оставлял ни один из известных элементов.</a:t>
            </a:r>
          </a:p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Так был открыт криптон, элемент, имя которого в переводе с греческого значит «скрытный». Название несколько неожиданное для элемента, который сам шел в руки исследователя.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7772400" cy="1362075"/>
          </a:xfrm>
        </p:spPr>
        <p:txBody>
          <a:bodyPr/>
          <a:lstStyle/>
          <a:p>
            <a:r>
              <a:rPr lang="ru-RU" b="0" dirty="0" smtClean="0">
                <a:solidFill>
                  <a:schemeClr val="bg1"/>
                </a:solidFill>
              </a:rPr>
              <a:t>     </a:t>
            </a:r>
            <a:r>
              <a:rPr lang="ru-RU" sz="4800" b="0" dirty="0" smtClean="0">
                <a:solidFill>
                  <a:schemeClr val="bg1"/>
                </a:solidFill>
              </a:rPr>
              <a:t>Нахождение в природе</a:t>
            </a:r>
            <a:endParaRPr lang="ru-RU" sz="4800" b="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Содержание в атмосферном воздухе 1,14·10</a:t>
            </a:r>
            <a:r>
              <a:rPr lang="ru-RU" sz="2800" baseline="30000" dirty="0" smtClean="0">
                <a:solidFill>
                  <a:schemeClr val="bg1"/>
                </a:solidFill>
              </a:rPr>
              <a:t>-4</a:t>
            </a:r>
            <a:r>
              <a:rPr lang="ru-RU" sz="2800" dirty="0" smtClean="0">
                <a:solidFill>
                  <a:schemeClr val="bg1"/>
                </a:solidFill>
              </a:rPr>
              <a:t>% по объему, общие запасы 5,3·10</a:t>
            </a:r>
            <a:r>
              <a:rPr lang="ru-RU" sz="2800" baseline="30000" dirty="0" smtClean="0">
                <a:solidFill>
                  <a:schemeClr val="bg1"/>
                </a:solidFill>
              </a:rPr>
              <a:t>12</a:t>
            </a:r>
            <a:r>
              <a:rPr lang="ru-RU" sz="2800" dirty="0" smtClean="0">
                <a:solidFill>
                  <a:schemeClr val="bg1"/>
                </a:solidFill>
              </a:rPr>
              <a:t>м³. В 1 м³ воздуха содержится около 1 см³ криптона.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ПОЛУЧЕНИЕ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Kryp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7200800" cy="4902506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60848" y="548680"/>
            <a:ext cx="2556792" cy="720080"/>
          </a:xfrm>
        </p:spPr>
        <p:txBody>
          <a:bodyPr>
            <a:normAutofit fontScale="90000"/>
          </a:bodyPr>
          <a:lstStyle/>
          <a:p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9024" y="0"/>
            <a:ext cx="8784976" cy="6597352"/>
          </a:xfrm>
        </p:spPr>
        <p:txBody>
          <a:bodyPr>
            <a:noAutofit/>
          </a:bodyPr>
          <a:lstStyle/>
          <a:p>
            <a:r>
              <a:rPr lang="ru-RU" sz="1500" dirty="0" smtClean="0">
                <a:solidFill>
                  <a:schemeClr val="bg1"/>
                </a:solidFill>
              </a:rPr>
              <a:t>Получается как побочный продукт в виде </a:t>
            </a:r>
            <a:r>
              <a:rPr lang="ru-RU" sz="1500" dirty="0" err="1" smtClean="0">
                <a:solidFill>
                  <a:schemeClr val="bg1"/>
                </a:solidFill>
              </a:rPr>
              <a:t>криптоно-ксеноновой</a:t>
            </a:r>
            <a:r>
              <a:rPr lang="ru-RU" sz="1500" dirty="0" smtClean="0">
                <a:solidFill>
                  <a:schemeClr val="bg1"/>
                </a:solidFill>
              </a:rPr>
              <a:t> смеси в процессе разделения воздуха на промышленных установках.</a:t>
            </a:r>
          </a:p>
          <a:p>
            <a:r>
              <a:rPr lang="ru-RU" sz="1500" dirty="0" smtClean="0">
                <a:solidFill>
                  <a:schemeClr val="bg1"/>
                </a:solidFill>
              </a:rPr>
              <a:t>В процессе разделения воздуха методом низкотемпературной ректификации производится постоянный отбор фракции жидкого кислорода содержащей жидкие углеводороды, криптон и ксенон (отбор фракции кислорода с углеводородами необходим для обеспечения взрывобезопасности).</a:t>
            </a:r>
          </a:p>
          <a:p>
            <a:r>
              <a:rPr lang="ru-RU" sz="1500" dirty="0" smtClean="0">
                <a:solidFill>
                  <a:schemeClr val="bg1"/>
                </a:solidFill>
              </a:rPr>
              <a:t>Для извлечения </a:t>
            </a:r>
            <a:r>
              <a:rPr lang="ru-RU" sz="1500" dirty="0" err="1" smtClean="0">
                <a:solidFill>
                  <a:schemeClr val="bg1"/>
                </a:solidFill>
              </a:rPr>
              <a:t>Kr</a:t>
            </a:r>
            <a:r>
              <a:rPr lang="ru-RU" sz="1500" dirty="0" smtClean="0">
                <a:solidFill>
                  <a:schemeClr val="bg1"/>
                </a:solidFill>
              </a:rPr>
              <a:t> и </a:t>
            </a:r>
            <a:r>
              <a:rPr lang="ru-RU" sz="1500" dirty="0" err="1" smtClean="0">
                <a:solidFill>
                  <a:schemeClr val="bg1"/>
                </a:solidFill>
              </a:rPr>
              <a:t>Xe</a:t>
            </a:r>
            <a:r>
              <a:rPr lang="ru-RU" sz="1500" dirty="0" smtClean="0">
                <a:solidFill>
                  <a:schemeClr val="bg1"/>
                </a:solidFill>
              </a:rPr>
              <a:t> из отбираемой фракции удаляют углеводороды в каталитических печах при t=500—600 °C и направляют в дополнительный ректификационную колонну для удаления кислорода, после обогащения </a:t>
            </a:r>
            <a:r>
              <a:rPr lang="ru-RU" sz="1500" dirty="0" err="1" smtClean="0">
                <a:solidFill>
                  <a:schemeClr val="bg1"/>
                </a:solidFill>
              </a:rPr>
              <a:t>Kr+Xe</a:t>
            </a:r>
            <a:r>
              <a:rPr lang="ru-RU" sz="1500" dirty="0" smtClean="0">
                <a:solidFill>
                  <a:schemeClr val="bg1"/>
                </a:solidFill>
              </a:rPr>
              <a:t> смеси до 98—99 % её повторно очищают в каталитических печах от углеводородов, а затем в блоке адсорберов заполненных силикагелем (или другим адсорбентом).</a:t>
            </a:r>
          </a:p>
          <a:p>
            <a:r>
              <a:rPr lang="ru-RU" sz="1500" dirty="0" smtClean="0">
                <a:solidFill>
                  <a:schemeClr val="bg1"/>
                </a:solidFill>
              </a:rPr>
              <a:t>После очистки смеси газов от остатков углеводородов и влаги её закачивают в баллоны для транспортировки на установку разделения </a:t>
            </a:r>
            <a:r>
              <a:rPr lang="ru-RU" sz="1500" dirty="0" err="1" smtClean="0">
                <a:solidFill>
                  <a:schemeClr val="bg1"/>
                </a:solidFill>
              </a:rPr>
              <a:t>Kr</a:t>
            </a:r>
            <a:r>
              <a:rPr lang="ru-RU" sz="1500" dirty="0" smtClean="0">
                <a:solidFill>
                  <a:schemeClr val="bg1"/>
                </a:solidFill>
              </a:rPr>
              <a:t> и </a:t>
            </a:r>
            <a:r>
              <a:rPr lang="ru-RU" sz="1500" dirty="0" err="1" smtClean="0">
                <a:solidFill>
                  <a:schemeClr val="bg1"/>
                </a:solidFill>
              </a:rPr>
              <a:t>Xe</a:t>
            </a:r>
            <a:r>
              <a:rPr lang="ru-RU" sz="1500" dirty="0" smtClean="0">
                <a:solidFill>
                  <a:schemeClr val="bg1"/>
                </a:solidFill>
              </a:rPr>
              <a:t> (это связано с тем, что не на каждом предприятии, эксплуатирующем воздухоразделительные установки, существует установка разделения </a:t>
            </a:r>
            <a:r>
              <a:rPr lang="ru-RU" sz="1500" dirty="0" err="1" smtClean="0">
                <a:solidFill>
                  <a:schemeClr val="bg1"/>
                </a:solidFill>
              </a:rPr>
              <a:t>Kr</a:t>
            </a:r>
            <a:r>
              <a:rPr lang="ru-RU" sz="1500" dirty="0" smtClean="0">
                <a:solidFill>
                  <a:schemeClr val="bg1"/>
                </a:solidFill>
              </a:rPr>
              <a:t> и </a:t>
            </a:r>
            <a:r>
              <a:rPr lang="ru-RU" sz="1500" dirty="0" err="1" smtClean="0">
                <a:solidFill>
                  <a:schemeClr val="bg1"/>
                </a:solidFill>
              </a:rPr>
              <a:t>Xe</a:t>
            </a:r>
            <a:r>
              <a:rPr lang="ru-RU" sz="1500" dirty="0" smtClean="0">
                <a:solidFill>
                  <a:schemeClr val="bg1"/>
                </a:solidFill>
              </a:rPr>
              <a:t>).</a:t>
            </a:r>
          </a:p>
          <a:p>
            <a:r>
              <a:rPr lang="ru-RU" sz="1500" dirty="0" smtClean="0">
                <a:solidFill>
                  <a:schemeClr val="bg1"/>
                </a:solidFill>
              </a:rPr>
              <a:t>Дальнейший процесс разделения </a:t>
            </a:r>
            <a:r>
              <a:rPr lang="ru-RU" sz="1500" dirty="0" err="1" smtClean="0">
                <a:solidFill>
                  <a:schemeClr val="bg1"/>
                </a:solidFill>
              </a:rPr>
              <a:t>Kr</a:t>
            </a:r>
            <a:r>
              <a:rPr lang="ru-RU" sz="1500" dirty="0" smtClean="0">
                <a:solidFill>
                  <a:schemeClr val="bg1"/>
                </a:solidFill>
              </a:rPr>
              <a:t> и </a:t>
            </a:r>
            <a:r>
              <a:rPr lang="ru-RU" sz="1500" dirty="0" err="1" smtClean="0">
                <a:solidFill>
                  <a:schemeClr val="bg1"/>
                </a:solidFill>
              </a:rPr>
              <a:t>Xe</a:t>
            </a:r>
            <a:r>
              <a:rPr lang="ru-RU" sz="1500" dirty="0" smtClean="0">
                <a:solidFill>
                  <a:schemeClr val="bg1"/>
                </a:solidFill>
              </a:rPr>
              <a:t> на чистые компоненты происходит по следующей цепочке: удаление остатков углеводородов на контактной каталитической печи, заполненной окисью меди при температуре 300—400 °C, очистка от влаги в адсорбере, заполненном цеолитом, охлаждение в теплообменнике, подача на разделение в ректификационной колонне № 1 где из кубового пространства (нижняя часть ректификационной колонны) </a:t>
            </a:r>
            <a:r>
              <a:rPr lang="ru-RU" sz="1500" dirty="0" err="1" smtClean="0">
                <a:solidFill>
                  <a:schemeClr val="bg1"/>
                </a:solidFill>
              </a:rPr>
              <a:t>колонны</a:t>
            </a:r>
            <a:r>
              <a:rPr lang="ru-RU" sz="1500" dirty="0" smtClean="0">
                <a:solidFill>
                  <a:schemeClr val="bg1"/>
                </a:solidFill>
              </a:rPr>
              <a:t> отбирается жидкий </a:t>
            </a:r>
            <a:r>
              <a:rPr lang="ru-RU" sz="1500" dirty="0" err="1" smtClean="0">
                <a:solidFill>
                  <a:schemeClr val="bg1"/>
                </a:solidFill>
              </a:rPr>
              <a:t>Xe</a:t>
            </a:r>
            <a:r>
              <a:rPr lang="ru-RU" sz="1500" dirty="0" smtClean="0">
                <a:solidFill>
                  <a:schemeClr val="bg1"/>
                </a:solidFill>
              </a:rPr>
              <a:t> и направляется в колонну № 3, где он </a:t>
            </a:r>
            <a:r>
              <a:rPr lang="ru-RU" sz="1500" dirty="0" err="1" smtClean="0">
                <a:solidFill>
                  <a:schemeClr val="bg1"/>
                </a:solidFill>
              </a:rPr>
              <a:t>доочищается</a:t>
            </a:r>
            <a:r>
              <a:rPr lang="ru-RU" sz="1500" dirty="0" smtClean="0">
                <a:solidFill>
                  <a:schemeClr val="bg1"/>
                </a:solidFill>
              </a:rPr>
              <a:t> от примеси </a:t>
            </a:r>
            <a:r>
              <a:rPr lang="ru-RU" sz="1500" dirty="0" err="1" smtClean="0">
                <a:solidFill>
                  <a:schemeClr val="bg1"/>
                </a:solidFill>
              </a:rPr>
              <a:t>Kr</a:t>
            </a:r>
            <a:r>
              <a:rPr lang="ru-RU" sz="1500" dirty="0" smtClean="0">
                <a:solidFill>
                  <a:schemeClr val="bg1"/>
                </a:solidFill>
              </a:rPr>
              <a:t>, а затем выкачивается при помощи мембранного компрессора в баллоны. Газообразный </a:t>
            </a:r>
            <a:r>
              <a:rPr lang="ru-RU" sz="1500" dirty="0" err="1" smtClean="0">
                <a:solidFill>
                  <a:schemeClr val="bg1"/>
                </a:solidFill>
              </a:rPr>
              <a:t>Kr</a:t>
            </a:r>
            <a:r>
              <a:rPr lang="ru-RU" sz="1500" dirty="0" smtClean="0">
                <a:solidFill>
                  <a:schemeClr val="bg1"/>
                </a:solidFill>
              </a:rPr>
              <a:t> отбирается из под крышки конденсатора колонны № 1 и направляется в колонну № 2, где он очищается от остатков азота, кислорода, аргона (температура их кипения значительно ниже температуры кипения криптона). Из кубового пространства колонны № 2 отбирается чистый криптон и закачивается мембранным компрессором в баллоны.</a:t>
            </a:r>
          </a:p>
          <a:p>
            <a:r>
              <a:rPr lang="ru-RU" sz="1500" dirty="0" smtClean="0">
                <a:solidFill>
                  <a:schemeClr val="bg1"/>
                </a:solidFill>
              </a:rPr>
              <a:t>Процесс разделения смеси криптона и ксенона может вестись как непрерывно, так и циклично, по мере накопления сырья (смеси) для переработки.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276872" y="-24942152"/>
            <a:ext cx="2286000" cy="474899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Получается как побочный продукт в виде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криптоно-ксеноновой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смеси в процессе разделения воздуха на промышленных установках.</a:t>
            </a: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В процессе разделения воздуха методом низкотемпературной ректификации производится постоянный отбор фракции жидкого кислорода содержащей жидкие углеводороды, криптон и ксенон (отбор фракции кислорода с углеводородами необходим для обеспечения взрывобезопасности).</a:t>
            </a: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Для извлечения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и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Xe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из отбираемой фракции удаляют углеводороды в каталитических печах при t=500—600 °C и направляют в дополнительный ректификационную колонну для удаления кислорода, после обогащения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Kr+Xe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смеси до 98—99 % её повторно очищают в каталитических печах от углеводородов, а затем в блоке адсорберов заполненных силикагелем (или другим адсорбентом).</a:t>
            </a: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После очистки смеси газов от остатков углеводородов и влаги её закачивают в баллоны для транспортировки на установку разделения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и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Xe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(это связано с тем, что не на каждом предприятии, эксплуатирующем воздухоразделительные установки, существует установка разделения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и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Xe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).</a:t>
            </a: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Дальнейший процесс разделения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и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Xe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на чистые компоненты происходит по следующей цепочке: удаление остатков углеводородов на контактной каталитической печи, заполненной окисью меди при температуре 300—400 °C, очистка от влаги в адсорбере, заполненном цеолитом, охлаждение в теплообменнике, подача на разделение в ректификационной колонне № 1 где из кубового пространства (нижняя часть ректификационной колонны)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колонны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отбирается жидкий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Xe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и направляется в колонну № 3, где он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доочищается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от примеси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, а затем выкачивается при помощи мембранного компрессора в баллоны. Газообразный </a:t>
            </a:r>
            <a:r>
              <a:rPr lang="ru-RU" sz="2000" dirty="0" err="1" smtClean="0">
                <a:solidFill>
                  <a:prstClr val="black">
                    <a:tint val="75000"/>
                  </a:prstClr>
                </a:solidFill>
              </a:rPr>
              <a:t>Kr</a:t>
            </a: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 отбирается из под крышки конденсатора колонны № 1 и направляется в колонну № 2, где он очищается от остатков азота, кислорода, аргона (температура их кипения значительно ниже температуры кипения криптона). Из кубового пространства колонны № 2 отбирается чистый криптон и закачивается мембранным компрессором в баллоны.</a:t>
            </a:r>
          </a:p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tint val="75000"/>
                  </a:prstClr>
                </a:solidFill>
              </a:rPr>
              <a:t>Процесс разделения смеси криптона и ксенона может вестись как непрерывно, так и циклично, по мере накопления сырья (смеси) для переработки.</a:t>
            </a:r>
            <a:endParaRPr lang="ru-RU" sz="2000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623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на тему: Химология - химическая  Астрономия.</vt:lpstr>
      <vt:lpstr>Криптон</vt:lpstr>
      <vt:lpstr>Я узнала ,что мой химический элемент криптон при помощи вот этой формулы.</vt:lpstr>
      <vt:lpstr>  хАрактеристика  Элемента.</vt:lpstr>
      <vt:lpstr>Слайд 5</vt:lpstr>
      <vt:lpstr>История Открытия</vt:lpstr>
      <vt:lpstr>     Нахождение в природе</vt:lpstr>
      <vt:lpstr>ПОЛУЧЕНИЕ</vt:lpstr>
      <vt:lpstr>Слайд 9</vt:lpstr>
      <vt:lpstr>Физические свойства</vt:lpstr>
      <vt:lpstr>Химические Свойства</vt:lpstr>
      <vt:lpstr>Важнейшие соединения</vt:lpstr>
      <vt:lpstr>Степень окисления</vt:lpstr>
      <vt:lpstr>ПРЕЗЕНТАЦИЮ ВЫПОЛНИЛАУЧЕНИЦА 11 КЛАССА   ПАТРОШКИНА ВАЛЕРИЯ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Криптон</dc:title>
  <dc:creator>Зайчонок</dc:creator>
  <cp:lastModifiedBy>школьник</cp:lastModifiedBy>
  <cp:revision>15</cp:revision>
  <dcterms:created xsi:type="dcterms:W3CDTF">2013-03-04T14:53:59Z</dcterms:created>
  <dcterms:modified xsi:type="dcterms:W3CDTF">2017-01-12T10:56:22Z</dcterms:modified>
</cp:coreProperties>
</file>