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57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75338"/>
            <a:ext cx="7884368" cy="52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2060848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Хорошее воспитание не в том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 что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не прольешь соуса на скатерть, </a:t>
            </a:r>
          </a:p>
          <a:p>
            <a:pPr indent="36195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 том, что ты не заметишь,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если это сделает  кто-нибудь другой.</a:t>
            </a:r>
          </a:p>
        </p:txBody>
      </p:sp>
    </p:spTree>
    <p:extLst>
      <p:ext uri="{BB962C8B-B14F-4D97-AF65-F5344CB8AC3E}">
        <p14:creationId xmlns:p14="http://schemas.microsoft.com/office/powerpoint/2010/main" val="21669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/>
              <a:t>До женитьбы у меня было шесть теорий относительно воспитания детей; 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теперь </a:t>
            </a:r>
            <a:r>
              <a:rPr lang="ru-RU" sz="2800" b="1" i="1" dirty="0"/>
              <a:t>у меня шестеро детей и …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pc-sony\Desktop\Педсовет 09.01.14\Джон Уилм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38790"/>
            <a:ext cx="3528392" cy="441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6021288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Джон </a:t>
            </a:r>
            <a:r>
              <a:rPr lang="ru-RU" sz="2400" b="1" dirty="0" err="1" smtClean="0"/>
              <a:t>Уилмот</a:t>
            </a:r>
            <a:r>
              <a:rPr lang="ru-RU" sz="2400" b="1" dirty="0" smtClean="0"/>
              <a:t> </a:t>
            </a:r>
            <a:r>
              <a:rPr lang="ru-RU" sz="2400" b="1" dirty="0"/>
              <a:t>( 1647-1680</a:t>
            </a:r>
            <a:r>
              <a:rPr lang="ru-RU" sz="2400" b="1" dirty="0" smtClean="0"/>
              <a:t>),  </a:t>
            </a:r>
            <a:r>
              <a:rPr lang="ru-RU" sz="2400" b="1" dirty="0"/>
              <a:t>2-ой граф </a:t>
            </a:r>
            <a:r>
              <a:rPr lang="ru-RU" sz="2400" b="1" dirty="0" smtClean="0"/>
              <a:t>Рочестер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999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Autofit/>
          </a:bodyPr>
          <a:lstStyle/>
          <a:p>
            <a:r>
              <a:rPr lang="ru-RU" sz="4000" b="1" i="1" dirty="0"/>
              <a:t>До женитьбы у меня было шесть теорий относительно воспитания детей; </a:t>
            </a:r>
            <a:br>
              <a:rPr lang="ru-RU" sz="4000" b="1" i="1" dirty="0"/>
            </a:br>
            <a:r>
              <a:rPr lang="ru-RU" sz="4000" b="1" i="1" dirty="0"/>
              <a:t>теперь у меня шестеро детей 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>
                <a:solidFill>
                  <a:srgbClr val="C00000"/>
                </a:solidFill>
              </a:rPr>
              <a:t>и ни одной теории.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                                               </a:t>
            </a:r>
            <a:r>
              <a:rPr lang="ru-RU" sz="3200" b="1" i="1" dirty="0" smtClean="0"/>
              <a:t>Джон </a:t>
            </a:r>
            <a:r>
              <a:rPr lang="ru-RU" sz="3200" b="1" i="1" dirty="0" err="1" smtClean="0"/>
              <a:t>Уилмот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79208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2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786210"/>
          </a:xfrm>
        </p:spPr>
        <p:txBody>
          <a:bodyPr>
            <a:noAutofit/>
          </a:bodyPr>
          <a:lstStyle/>
          <a:p>
            <a:r>
              <a:rPr lang="ru-RU" sz="2800" b="1" dirty="0"/>
              <a:t>Цель воспитания — это образовать существо, способное … собою, а не такое, какое могло бы только быть … другими.</a:t>
            </a:r>
            <a:br>
              <a:rPr lang="ru-RU" sz="2800" b="1" dirty="0"/>
            </a:br>
            <a:r>
              <a:rPr lang="ru-RU" sz="2800" b="1" dirty="0" smtClean="0"/>
              <a:t>                                                                     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6021288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Герберт Спенсер - английский </a:t>
            </a:r>
            <a:r>
              <a:rPr lang="ru-RU" sz="2400" b="1" dirty="0"/>
              <a:t>философ и </a:t>
            </a:r>
            <a:r>
              <a:rPr lang="ru-RU" sz="2400" b="1" dirty="0" smtClean="0"/>
              <a:t>социолог конца </a:t>
            </a:r>
            <a:r>
              <a:rPr lang="ru-RU" sz="2400" b="1" dirty="0"/>
              <a:t>XIX века...</a:t>
            </a:r>
          </a:p>
        </p:txBody>
      </p:sp>
      <p:pic>
        <p:nvPicPr>
          <p:cNvPr id="5122" name="Picture 2" descr="C:\Users\pc-sony\Desktop\Педсовет 09.01.14\Спенс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40801"/>
            <a:ext cx="2952328" cy="418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60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/>
              <a:t>Цель воспитания — это образовать существо, способное </a:t>
            </a:r>
            <a:r>
              <a:rPr lang="ru-RU" sz="4000" b="1" dirty="0" smtClean="0">
                <a:solidFill>
                  <a:srgbClr val="C00000"/>
                </a:solidFill>
              </a:rPr>
              <a:t>управлять </a:t>
            </a:r>
            <a:r>
              <a:rPr lang="ru-RU" sz="4000" b="1" dirty="0"/>
              <a:t>собою, а не такое, какое могло бы только быть </a:t>
            </a:r>
            <a:r>
              <a:rPr lang="ru-RU" sz="4000" b="1" dirty="0" smtClean="0">
                <a:solidFill>
                  <a:srgbClr val="C00000"/>
                </a:solidFill>
              </a:rPr>
              <a:t>управляемо </a:t>
            </a:r>
            <a:r>
              <a:rPr lang="ru-RU" sz="4000" b="1" dirty="0" smtClean="0"/>
              <a:t>другими</a:t>
            </a:r>
            <a:r>
              <a:rPr lang="ru-RU" sz="4000" b="1" dirty="0"/>
              <a:t>.</a:t>
            </a:r>
            <a:br>
              <a:rPr lang="ru-RU" sz="4000" b="1" dirty="0"/>
            </a:br>
            <a:r>
              <a:rPr lang="ru-RU" sz="4000" b="1" dirty="0"/>
              <a:t>        </a:t>
            </a:r>
            <a:r>
              <a:rPr lang="ru-RU" sz="4000" b="1" dirty="0" smtClean="0"/>
              <a:t>                                                       </a:t>
            </a:r>
          </a:p>
          <a:p>
            <a:pPr marL="0" indent="0" algn="r"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                                                                                    Спенсер </a:t>
            </a:r>
            <a:r>
              <a:rPr lang="ru-RU" sz="4000" b="1" dirty="0"/>
              <a:t>Г.</a:t>
            </a:r>
            <a:br>
              <a:rPr lang="ru-RU" sz="4000" b="1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8107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4725144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Мать</a:t>
            </a:r>
            <a:r>
              <a:rPr lang="ru-RU" sz="2400" dirty="0"/>
              <a:t> </a:t>
            </a:r>
            <a:r>
              <a:rPr lang="ru-RU" sz="2400" b="1" dirty="0" err="1"/>
              <a:t>Тере́за</a:t>
            </a:r>
            <a:r>
              <a:rPr lang="ru-RU" sz="2400" dirty="0"/>
              <a:t> </a:t>
            </a:r>
            <a:r>
              <a:rPr lang="ru-RU" sz="2400" dirty="0" err="1"/>
              <a:t>Кальку́ттская</a:t>
            </a:r>
            <a:r>
              <a:rPr lang="ru-RU" sz="2400" dirty="0"/>
              <a:t> </a:t>
            </a:r>
            <a:r>
              <a:rPr lang="ru-RU" sz="2400" dirty="0" smtClean="0"/>
              <a:t>(Агнес </a:t>
            </a:r>
            <a:r>
              <a:rPr lang="ru-RU" sz="2400" dirty="0" err="1"/>
              <a:t>Гонджа</a:t>
            </a:r>
            <a:r>
              <a:rPr lang="ru-RU" sz="2400" dirty="0"/>
              <a:t> </a:t>
            </a:r>
            <a:r>
              <a:rPr lang="ru-RU" sz="2400" dirty="0" err="1" smtClean="0"/>
              <a:t>Бояджиу</a:t>
            </a:r>
            <a:r>
              <a:rPr lang="ru-RU" sz="2400" dirty="0" smtClean="0"/>
              <a:t>) -католическая </a:t>
            </a:r>
            <a:r>
              <a:rPr lang="ru-RU" sz="2400" dirty="0"/>
              <a:t>монахиня, основательница женской монашеской </a:t>
            </a:r>
            <a:r>
              <a:rPr lang="ru-RU" sz="2400" dirty="0" smtClean="0"/>
              <a:t>конгрегации</a:t>
            </a:r>
          </a:p>
          <a:p>
            <a:pPr algn="ctr"/>
            <a:r>
              <a:rPr lang="ru-RU" sz="2400" dirty="0"/>
              <a:t> «Сестры Миссионерки Любви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pic>
        <p:nvPicPr>
          <p:cNvPr id="6146" name="Picture 2" descr="C:\Users\pc-sony\Desktop\Педсовет 09.01.14\Terez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2137"/>
            <a:ext cx="3960440" cy="477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16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78621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Преподавать </a:t>
            </a:r>
            <a:r>
              <a:rPr lang="ru-RU" sz="3200" b="1" dirty="0"/>
              <a:t>с амвона, увлекать с трибуны, учить с кафедры гораздо легче, чем </a:t>
            </a:r>
            <a:r>
              <a:rPr lang="ru-RU" sz="3200" b="1" dirty="0" smtClean="0"/>
              <a:t>…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6021288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Александр Иванович </a:t>
            </a:r>
            <a:r>
              <a:rPr lang="ru-RU" sz="2400" b="1" dirty="0"/>
              <a:t>Герцен </a:t>
            </a:r>
            <a:r>
              <a:rPr lang="ru-RU" sz="2400" b="1" dirty="0" smtClean="0"/>
              <a:t>– </a:t>
            </a:r>
          </a:p>
          <a:p>
            <a:pPr algn="ctr"/>
            <a:r>
              <a:rPr lang="ru-RU" sz="2400" b="1" dirty="0" smtClean="0"/>
              <a:t>русский публицист, писатель, философ</a:t>
            </a:r>
            <a:endParaRPr lang="ru-RU" sz="2400" b="1" dirty="0"/>
          </a:p>
        </p:txBody>
      </p:sp>
      <p:pic>
        <p:nvPicPr>
          <p:cNvPr id="7170" name="Picture 2" descr="C:\Users\pc-sony\Desktop\Педсовет 09.01.14\герце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392" y="1668621"/>
            <a:ext cx="2871216" cy="43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9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340768"/>
            <a:ext cx="799288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Преподавать с амвона, 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увлекать </a:t>
            </a:r>
            <a:r>
              <a:rPr lang="ru-RU" sz="4000" b="1" dirty="0"/>
              <a:t>с трибуны, 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учить </a:t>
            </a:r>
            <a:r>
              <a:rPr lang="ru-RU" sz="4000" b="1" dirty="0"/>
              <a:t>с кафедры гораздо легче, </a:t>
            </a:r>
            <a:r>
              <a:rPr lang="ru-RU" sz="4000" b="1" dirty="0" smtClean="0"/>
              <a:t>чем </a:t>
            </a:r>
            <a:r>
              <a:rPr lang="ru-RU" sz="4000" b="1" dirty="0" smtClean="0">
                <a:solidFill>
                  <a:srgbClr val="C00000"/>
                </a:solidFill>
              </a:rPr>
              <a:t>воспитывать одного ребёнка</a:t>
            </a:r>
          </a:p>
          <a:p>
            <a:pPr algn="ctr"/>
            <a:endParaRPr lang="ru-RU" sz="4000" b="1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/>
              <a:t>                                                                        А.И. Герцен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70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400" b="1" dirty="0" smtClean="0"/>
              <a:t>    </a:t>
            </a:r>
          </a:p>
          <a:p>
            <a:pPr marL="0" indent="0">
              <a:buNone/>
            </a:pPr>
            <a:r>
              <a:rPr lang="ru-RU" sz="3400" b="1" dirty="0" smtClean="0"/>
              <a:t> САЛАТ </a:t>
            </a:r>
            <a:r>
              <a:rPr lang="ru-RU" sz="3400" b="1" dirty="0"/>
              <a:t>ИЗ ОБИДЧИВЫХ МАЛЬЧИКОВ И ДЕВОЧЕК</a:t>
            </a:r>
          </a:p>
          <a:p>
            <a:pPr marL="0" indent="0">
              <a:buNone/>
            </a:pPr>
            <a:endParaRPr lang="ru-RU" sz="3400" b="1" dirty="0" smtClean="0"/>
          </a:p>
          <a:p>
            <a:pPr marL="0" indent="0">
              <a:buNone/>
            </a:pPr>
            <a:r>
              <a:rPr lang="ru-RU" sz="3400" b="1" dirty="0"/>
              <a:t> </a:t>
            </a:r>
            <a:r>
              <a:rPr lang="ru-RU" sz="3400" b="1" dirty="0" smtClean="0"/>
              <a:t>          ЗАЗНАЙКА </a:t>
            </a:r>
            <a:r>
              <a:rPr lang="ru-RU" sz="3400" b="1" dirty="0"/>
              <a:t>С ГОРЯЧИМ НОСОМ</a:t>
            </a:r>
          </a:p>
          <a:p>
            <a:pPr marL="0" indent="0">
              <a:buNone/>
            </a:pPr>
            <a:endParaRPr lang="ru-RU" sz="3400" b="1" dirty="0" smtClean="0"/>
          </a:p>
          <a:p>
            <a:pPr marL="0" indent="0">
              <a:buNone/>
            </a:pPr>
            <a:endParaRPr lang="ru-RU" sz="3400" b="1" dirty="0"/>
          </a:p>
          <a:p>
            <a:pPr marL="0" indent="0">
              <a:buNone/>
            </a:pPr>
            <a:r>
              <a:rPr lang="ru-RU" sz="3400" b="1" smtClean="0"/>
              <a:t>           КВАШЕНЫЕ </a:t>
            </a:r>
            <a:r>
              <a:rPr lang="ru-RU" sz="3400" b="1" dirty="0"/>
              <a:t>ДЕВОЧКИ</a:t>
            </a:r>
          </a:p>
          <a:p>
            <a:pPr marL="0" indent="0">
              <a:buNone/>
            </a:pPr>
            <a:r>
              <a:rPr lang="ru-RU" sz="3400" dirty="0" smtClean="0"/>
              <a:t>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59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pc-sony\Desktop\Педсовет 09.01.14\Осте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8471"/>
            <a:ext cx="4471456" cy="577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744" y="6237312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Григорий Остер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0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Блицтурнир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«</a:t>
            </a:r>
            <a:r>
              <a:rPr lang="ru-RU" b="1" dirty="0">
                <a:solidFill>
                  <a:srgbClr val="002060"/>
                </a:solidFill>
              </a:rPr>
              <a:t>Детям нужны не поучения, а </a:t>
            </a:r>
            <a:r>
              <a:rPr lang="ru-RU" b="1" dirty="0" smtClean="0">
                <a:solidFill>
                  <a:srgbClr val="002060"/>
                </a:solidFill>
              </a:rPr>
              <a:t>…»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Жозеф </a:t>
            </a:r>
            <a:r>
              <a:rPr lang="ru-RU" sz="2400" b="1" dirty="0" err="1" smtClean="0">
                <a:solidFill>
                  <a:srgbClr val="C00000"/>
                </a:solidFill>
              </a:rPr>
              <a:t>Жубер</a:t>
            </a:r>
            <a:r>
              <a:rPr lang="ru-RU" sz="2400" b="1" dirty="0" smtClean="0">
                <a:solidFill>
                  <a:srgbClr val="C00000"/>
                </a:solidFill>
              </a:rPr>
              <a:t>,  французский писатель </a:t>
            </a:r>
            <a:r>
              <a:rPr lang="ru-RU" sz="2400" b="1" dirty="0">
                <a:solidFill>
                  <a:srgbClr val="C00000"/>
                </a:solidFill>
              </a:rPr>
              <a:t>XVIII </a:t>
            </a:r>
            <a:r>
              <a:rPr lang="ru-RU" sz="2400" b="1" dirty="0" smtClean="0">
                <a:solidFill>
                  <a:srgbClr val="C00000"/>
                </a:solidFill>
              </a:rPr>
              <a:t>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     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Чтобы изменить человека,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нужно </a:t>
            </a:r>
            <a:r>
              <a:rPr lang="ru-RU" b="1" dirty="0">
                <a:solidFill>
                  <a:srgbClr val="002060"/>
                </a:solidFill>
              </a:rPr>
              <a:t>начинать с его </a:t>
            </a:r>
            <a:r>
              <a:rPr lang="ru-RU" b="1" dirty="0" smtClean="0">
                <a:solidFill>
                  <a:srgbClr val="002060"/>
                </a:solidFill>
              </a:rPr>
              <a:t>…»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             </a:t>
            </a:r>
            <a:r>
              <a:rPr lang="ru-RU" sz="2600" b="1" dirty="0" smtClean="0">
                <a:solidFill>
                  <a:srgbClr val="C00000"/>
                </a:solidFill>
              </a:rPr>
              <a:t>Виктор </a:t>
            </a:r>
            <a:r>
              <a:rPr lang="ru-RU" sz="2600" b="1" dirty="0">
                <a:solidFill>
                  <a:srgbClr val="C00000"/>
                </a:solidFill>
              </a:rPr>
              <a:t>Гюго, французский </a:t>
            </a:r>
            <a:r>
              <a:rPr lang="ru-RU" sz="2600" b="1" dirty="0" smtClean="0">
                <a:solidFill>
                  <a:srgbClr val="C00000"/>
                </a:solidFill>
              </a:rPr>
              <a:t>писатель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2060"/>
                </a:solidFill>
              </a:rPr>
              <a:t>        «</a:t>
            </a:r>
            <a:r>
              <a:rPr lang="ru-RU" b="1" dirty="0">
                <a:solidFill>
                  <a:srgbClr val="002060"/>
                </a:solidFill>
              </a:rPr>
              <a:t>Тот, кто не помнит совершенно ясно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собственного </a:t>
            </a:r>
            <a:r>
              <a:rPr lang="ru-RU" b="1" dirty="0">
                <a:solidFill>
                  <a:srgbClr val="002060"/>
                </a:solidFill>
              </a:rPr>
              <a:t>детства, - плохой </a:t>
            </a:r>
            <a:r>
              <a:rPr lang="ru-RU" b="1" dirty="0" smtClean="0">
                <a:solidFill>
                  <a:srgbClr val="002060"/>
                </a:solidFill>
              </a:rPr>
              <a:t>…»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Мария </a:t>
            </a:r>
            <a:r>
              <a:rPr lang="ru-RU" sz="2400" b="1" dirty="0" err="1">
                <a:solidFill>
                  <a:srgbClr val="C00000"/>
                </a:solidFill>
              </a:rPr>
              <a:t>Эбнер-Эшенбах</a:t>
            </a:r>
            <a:r>
              <a:rPr lang="ru-RU" sz="2400" b="1" dirty="0">
                <a:solidFill>
                  <a:srgbClr val="C00000"/>
                </a:solidFill>
              </a:rPr>
              <a:t>, австрийская </a:t>
            </a:r>
            <a:r>
              <a:rPr lang="ru-RU" sz="2400" b="1" dirty="0" smtClean="0">
                <a:solidFill>
                  <a:srgbClr val="C00000"/>
                </a:solidFill>
              </a:rPr>
              <a:t>писательница</a:t>
            </a:r>
            <a:endParaRPr lang="ru-RU" sz="2400" b="1" dirty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298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75338"/>
            <a:ext cx="7884368" cy="52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2060848"/>
            <a:ext cx="74168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Хорошее воспитание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том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что ты</a:t>
            </a:r>
          </a:p>
          <a:p>
            <a:pPr indent="36195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прольешь соуса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скатерть, </a:t>
            </a:r>
          </a:p>
          <a:p>
            <a:pPr indent="361950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том, что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 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заметишь,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если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сделает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кто-нибудь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другой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А.П. Чехов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9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Блицтурнир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568952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«Детям нужны не поучения, а </a:t>
            </a:r>
            <a:r>
              <a:rPr lang="ru-RU" b="1" dirty="0" smtClean="0">
                <a:solidFill>
                  <a:srgbClr val="C00000"/>
                </a:solidFill>
              </a:rPr>
              <a:t>примеры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«</a:t>
            </a:r>
            <a:r>
              <a:rPr lang="ru-RU" b="1" dirty="0">
                <a:solidFill>
                  <a:srgbClr val="002060"/>
                </a:solidFill>
              </a:rPr>
              <a:t>Чтобы изменить человека,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                        </a:t>
            </a:r>
            <a:r>
              <a:rPr lang="ru-RU" b="1" dirty="0" smtClean="0">
                <a:solidFill>
                  <a:srgbClr val="002060"/>
                </a:solidFill>
              </a:rPr>
              <a:t>нужно </a:t>
            </a:r>
            <a:r>
              <a:rPr lang="ru-RU" b="1" dirty="0">
                <a:solidFill>
                  <a:srgbClr val="002060"/>
                </a:solidFill>
              </a:rPr>
              <a:t>начинать с его </a:t>
            </a:r>
            <a:r>
              <a:rPr lang="ru-RU" b="1" dirty="0" smtClean="0">
                <a:solidFill>
                  <a:srgbClr val="C00000"/>
                </a:solidFill>
              </a:rPr>
              <a:t>бабушки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                      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2060"/>
                </a:solidFill>
              </a:rPr>
              <a:t>        «</a:t>
            </a:r>
            <a:r>
              <a:rPr lang="ru-RU" sz="3000" b="1" dirty="0">
                <a:solidFill>
                  <a:srgbClr val="002060"/>
                </a:solidFill>
              </a:rPr>
              <a:t>Тот, кто не помнит совершенно ясно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>
                <a:solidFill>
                  <a:srgbClr val="002060"/>
                </a:solidFill>
              </a:rPr>
              <a:t>      </a:t>
            </a:r>
            <a:r>
              <a:rPr lang="ru-RU" sz="3000" b="1" dirty="0" smtClean="0">
                <a:solidFill>
                  <a:srgbClr val="002060"/>
                </a:solidFill>
              </a:rPr>
              <a:t> собственного </a:t>
            </a:r>
            <a:r>
              <a:rPr lang="ru-RU" sz="3000" b="1" dirty="0">
                <a:solidFill>
                  <a:srgbClr val="002060"/>
                </a:solidFill>
              </a:rPr>
              <a:t>детства, - </a:t>
            </a:r>
            <a:r>
              <a:rPr lang="ru-RU" sz="3000" b="1" dirty="0" smtClean="0">
                <a:solidFill>
                  <a:srgbClr val="002060"/>
                </a:solidFill>
              </a:rPr>
              <a:t>плохой </a:t>
            </a:r>
            <a:r>
              <a:rPr lang="ru-RU" sz="3000" b="1" dirty="0" smtClean="0">
                <a:solidFill>
                  <a:srgbClr val="C00000"/>
                </a:solidFill>
              </a:rPr>
              <a:t>воспитатель</a:t>
            </a:r>
            <a:r>
              <a:rPr lang="ru-RU" sz="3000" b="1" dirty="0" smtClean="0">
                <a:solidFill>
                  <a:srgbClr val="002060"/>
                </a:solidFill>
              </a:rPr>
              <a:t>»</a:t>
            </a:r>
            <a:endParaRPr lang="ru-RU" sz="3000" b="1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71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 социальных группы</a:t>
            </a:r>
            <a:r>
              <a:rPr lang="ru-RU" dirty="0"/>
              <a:t>: 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2276872"/>
            <a:ext cx="6048672" cy="3805883"/>
          </a:xfrm>
        </p:spPr>
        <p:txBody>
          <a:bodyPr>
            <a:normAutofit/>
          </a:bodyPr>
          <a:lstStyle/>
          <a:p>
            <a:pPr lvl="0"/>
            <a:r>
              <a:rPr lang="ru-RU" sz="4000" dirty="0" smtClean="0"/>
              <a:t>администрация </a:t>
            </a:r>
            <a:endParaRPr lang="ru-RU" sz="4000" dirty="0"/>
          </a:p>
          <a:p>
            <a:pPr lvl="0"/>
            <a:r>
              <a:rPr lang="ru-RU" sz="4000" dirty="0"/>
              <a:t>педагоги </a:t>
            </a:r>
          </a:p>
          <a:p>
            <a:pPr lvl="0"/>
            <a:r>
              <a:rPr lang="ru-RU" sz="4000" dirty="0"/>
              <a:t>родители</a:t>
            </a:r>
          </a:p>
          <a:p>
            <a:pPr lvl="0"/>
            <a:r>
              <a:rPr lang="ru-RU" sz="4000" dirty="0"/>
              <a:t>учащиеся </a:t>
            </a:r>
          </a:p>
        </p:txBody>
      </p:sp>
    </p:spTree>
    <p:extLst>
      <p:ext uri="{BB962C8B-B14F-4D97-AF65-F5344CB8AC3E}">
        <p14:creationId xmlns:p14="http://schemas.microsoft.com/office/powerpoint/2010/main" val="1197637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Путь развития школы: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060848"/>
            <a:ext cx="7355160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школа – социокультурный центр</a:t>
            </a:r>
          </a:p>
          <a:p>
            <a:pPr marL="0" indent="0">
              <a:buNone/>
            </a:pPr>
            <a:r>
              <a:rPr lang="ru-RU" dirty="0"/>
              <a:t>- школа гражданского самоопределения</a:t>
            </a:r>
          </a:p>
          <a:p>
            <a:pPr marL="0" indent="0">
              <a:buNone/>
            </a:pPr>
            <a:r>
              <a:rPr lang="ru-RU" dirty="0"/>
              <a:t>- школа активности и успеха </a:t>
            </a:r>
          </a:p>
          <a:p>
            <a:pPr marL="0" indent="0">
              <a:buNone/>
            </a:pPr>
            <a:r>
              <a:rPr lang="ru-RU"/>
              <a:t>- </a:t>
            </a:r>
            <a:r>
              <a:rPr lang="ru-RU" smtClean="0"/>
              <a:t>школа </a:t>
            </a:r>
            <a:r>
              <a:rPr lang="ru-RU" dirty="0"/>
              <a:t>развития и сотрудничества.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696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523951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75338"/>
            <a:ext cx="7884368" cy="52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2060848"/>
            <a:ext cx="712879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Тема педсовета: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«Внеурочная  работа как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системообразующая  деятельность </a:t>
            </a:r>
            <a:r>
              <a:rPr lang="ru-RU" sz="2800" b="1" dirty="0" err="1" smtClean="0">
                <a:solidFill>
                  <a:srgbClr val="002060"/>
                </a:solidFill>
              </a:rPr>
              <a:t>воспитательно</a:t>
            </a:r>
            <a:r>
              <a:rPr lang="ru-RU" sz="2800" b="1" dirty="0" smtClean="0">
                <a:solidFill>
                  <a:srgbClr val="002060"/>
                </a:solidFill>
              </a:rPr>
              <a:t>-образовательного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процесса»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       Проблема</a:t>
            </a:r>
            <a:r>
              <a:rPr lang="ru-RU" sz="2400" b="1" i="1" dirty="0">
                <a:solidFill>
                  <a:srgbClr val="C0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:       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воспитание</a:t>
            </a:r>
            <a:endParaRPr lang="ru-RU" sz="2400" b="1" i="1" dirty="0">
              <a:solidFill>
                <a:srgbClr val="002060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  <a:p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  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личности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Форма проведения:    </a:t>
            </a:r>
            <a:r>
              <a:rPr lang="ru-RU" sz="2000" b="1" i="1" dirty="0" smtClean="0">
                <a:solidFill>
                  <a:srgbClr val="002060"/>
                </a:solidFill>
                <a:latin typeface="Bookman Old Style" pitchFamily="18" charset="0"/>
              </a:rPr>
              <a:t>интеллектуальное 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Bookman Old Style" pitchFamily="18" charset="0"/>
              </a:rPr>
              <a:t>                                             кафе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Bookman Old Style" pitchFamily="18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9 января            2014 года</a:t>
            </a:r>
          </a:p>
          <a:p>
            <a:pPr algn="ctr"/>
            <a:endParaRPr lang="ru-RU" sz="2000" b="1" i="1" dirty="0">
              <a:solidFill>
                <a:srgbClr val="0070C0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8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234" y="1556793"/>
            <a:ext cx="4929062" cy="4074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19672" y="1340768"/>
            <a:ext cx="6768752" cy="4392488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Воспитание – хлеб души</a:t>
            </a:r>
          </a:p>
          <a:p>
            <a:pPr algn="ctr"/>
            <a:endParaRPr lang="ru-RU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6021288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Д. </a:t>
            </a:r>
            <a:r>
              <a:rPr lang="ru-RU" sz="2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Мадзени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67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83568" y="1484784"/>
            <a:ext cx="6768752" cy="4392488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Comic Sans MS" pitchFamily="66" charset="0"/>
              </a:rPr>
              <a:t>О воспитании судят по конечному продукту – </a:t>
            </a:r>
            <a:endParaRPr lang="ru-RU" sz="4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то </a:t>
            </a:r>
            <a:r>
              <a:rPr lang="ru-RU" sz="4400" b="1" dirty="0">
                <a:solidFill>
                  <a:srgbClr val="002060"/>
                </a:solidFill>
                <a:latin typeface="Comic Sans MS" pitchFamily="66" charset="0"/>
              </a:rPr>
              <a:t>есть по тому, что получилось из 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детей</a:t>
            </a:r>
            <a:endParaRPr lang="ru-RU" sz="4400" b="1" dirty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endParaRPr lang="ru-RU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601195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3200" i="1" dirty="0">
                <a:solidFill>
                  <a:srgbClr val="002060"/>
                </a:solidFill>
              </a:rPr>
              <a:t>Олег Рой “Вдали от рая”</a:t>
            </a:r>
            <a:endParaRPr lang="ru-RU" sz="32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3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763688" y="1484784"/>
            <a:ext cx="6768752" cy="4392488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БРЕНД</a:t>
            </a:r>
            <a:r>
              <a:rPr lang="ru-RU" sz="2800" b="1" dirty="0">
                <a:solidFill>
                  <a:srgbClr val="002060"/>
                </a:solidFill>
              </a:rPr>
              <a:t> — товарный знак, торговая марка, </a:t>
            </a:r>
            <a:r>
              <a:rPr lang="ru-RU" sz="2800" b="1" dirty="0">
                <a:solidFill>
                  <a:srgbClr val="C00000"/>
                </a:solidFill>
              </a:rPr>
              <a:t>широко известное </a:t>
            </a:r>
            <a:r>
              <a:rPr lang="ru-RU" sz="2800" b="1" dirty="0">
                <a:solidFill>
                  <a:srgbClr val="002060"/>
                </a:solidFill>
              </a:rPr>
              <a:t>торговое </a:t>
            </a:r>
            <a:r>
              <a:rPr lang="ru-RU" sz="2800" b="1" dirty="0">
                <a:solidFill>
                  <a:srgbClr val="C00000"/>
                </a:solidFill>
              </a:rPr>
              <a:t>имя</a:t>
            </a:r>
            <a:r>
              <a:rPr lang="ru-RU" sz="2800" b="1" dirty="0">
                <a:solidFill>
                  <a:srgbClr val="002060"/>
                </a:solidFill>
              </a:rPr>
              <a:t> компании (товара, услуги), </a:t>
            </a:r>
            <a:r>
              <a:rPr lang="ru-RU" sz="2800" b="1" dirty="0">
                <a:solidFill>
                  <a:srgbClr val="C00000"/>
                </a:solidFill>
              </a:rPr>
              <a:t>положительно влияющее на репутацию </a:t>
            </a:r>
            <a:r>
              <a:rPr lang="ru-RU" sz="2800" b="1" dirty="0">
                <a:solidFill>
                  <a:srgbClr val="002060"/>
                </a:solidFill>
              </a:rPr>
              <a:t>компании и </a:t>
            </a:r>
            <a:r>
              <a:rPr lang="ru-RU" sz="2800" b="1" dirty="0">
                <a:solidFill>
                  <a:srgbClr val="C00000"/>
                </a:solidFill>
              </a:rPr>
              <a:t>служащее своеобразной гарантией ожидаемого качества </a:t>
            </a:r>
            <a:r>
              <a:rPr lang="ru-RU" sz="2800" b="1" dirty="0">
                <a:solidFill>
                  <a:srgbClr val="002060"/>
                </a:solidFill>
              </a:rPr>
              <a:t>товара (услуги).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pc-sony\Desktop\Педсовет 09.01.14\сок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90" y="0"/>
            <a:ext cx="91664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2708920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Основные принципы: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077072"/>
            <a:ext cx="161967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- не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вариться в </a:t>
            </a:r>
            <a:r>
              <a:rPr lang="ru-RU" sz="2400" b="1" dirty="0" err="1" smtClean="0">
                <a:solidFill>
                  <a:srgbClr val="002060"/>
                </a:solidFill>
              </a:rPr>
              <a:t>собствен</a:t>
            </a:r>
            <a:r>
              <a:rPr lang="ru-RU" sz="2400" b="1" dirty="0" smtClean="0">
                <a:solidFill>
                  <a:srgbClr val="002060"/>
                </a:solidFill>
              </a:rPr>
              <a:t>-ном соку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35896" y="4365104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- выжать из себя все соки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68344" y="4437112"/>
            <a:ext cx="1475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- быть в самом соку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14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c-sony\Desktop\Педсовет 09.01.14\канап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71600" y="188640"/>
            <a:ext cx="7715200" cy="859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579296" cy="547260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                                                                                   </a:t>
            </a:r>
            <a:r>
              <a:rPr lang="ru-RU" b="1" dirty="0" smtClean="0">
                <a:solidFill>
                  <a:srgbClr val="002060"/>
                </a:solidFill>
              </a:rPr>
              <a:t>Здоровье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4000" b="1" dirty="0" smtClean="0"/>
              <a:t>                                                        </a:t>
            </a:r>
          </a:p>
          <a:p>
            <a:pPr marL="0" indent="0"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                                                         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                                                                  Сплочение</a:t>
            </a:r>
            <a:endParaRPr lang="ru-RU" sz="4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bg1"/>
                </a:solidFill>
              </a:rPr>
              <a:t>                                                   </a:t>
            </a:r>
          </a:p>
          <a:p>
            <a:pPr marL="0" indent="0">
              <a:buNone/>
            </a:pPr>
            <a:r>
              <a:rPr lang="ru-RU" sz="4600" b="1" dirty="0">
                <a:solidFill>
                  <a:srgbClr val="002060"/>
                </a:solidFill>
              </a:rPr>
              <a:t> </a:t>
            </a:r>
            <a:r>
              <a:rPr lang="ru-RU" sz="4600" b="1" dirty="0" smtClean="0">
                <a:solidFill>
                  <a:srgbClr val="002060"/>
                </a:solidFill>
              </a:rPr>
              <a:t>                                                  </a:t>
            </a:r>
          </a:p>
          <a:p>
            <a:pPr marL="0" indent="0">
              <a:buNone/>
            </a:pPr>
            <a:r>
              <a:rPr lang="ru-RU" sz="4600" b="1" dirty="0">
                <a:solidFill>
                  <a:srgbClr val="002060"/>
                </a:solidFill>
              </a:rPr>
              <a:t> </a:t>
            </a:r>
            <a:r>
              <a:rPr lang="ru-RU" sz="4600" b="1" dirty="0" smtClean="0">
                <a:solidFill>
                  <a:srgbClr val="002060"/>
                </a:solidFill>
              </a:rPr>
              <a:t>                                                                Интерес</a:t>
            </a:r>
          </a:p>
          <a:p>
            <a:pPr marL="0" indent="0">
              <a:buNone/>
            </a:pPr>
            <a:endParaRPr lang="ru-RU" sz="39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bg1"/>
                </a:solidFill>
              </a:rPr>
              <a:t> Канапе</a:t>
            </a:r>
            <a:endParaRPr lang="ru-RU" sz="4000" b="1" dirty="0"/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bg1"/>
                </a:solidFill>
              </a:rPr>
              <a:t>«</a:t>
            </a:r>
            <a:r>
              <a:rPr lang="ru-RU" sz="3900" b="1" dirty="0">
                <a:solidFill>
                  <a:schemeClr val="bg1"/>
                </a:solidFill>
              </a:rPr>
              <a:t>Педагогическое кредо</a:t>
            </a:r>
            <a:r>
              <a:rPr lang="ru-RU" sz="3900" b="1" dirty="0" smtClean="0">
                <a:solidFill>
                  <a:schemeClr val="bg1"/>
                </a:solidFill>
              </a:rPr>
              <a:t>»</a:t>
            </a:r>
          </a:p>
          <a:p>
            <a:pPr marL="0" indent="0">
              <a:buNone/>
            </a:pPr>
            <a:endParaRPr lang="ru-RU" sz="39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96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620688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Интеллектуальное шоу</a:t>
            </a:r>
            <a:endParaRPr lang="ru-RU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221922">
            <a:off x="3594720" y="3970714"/>
            <a:ext cx="512326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«Проще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пареной репы»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939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423</Words>
  <Application>Microsoft Office PowerPoint</Application>
  <PresentationFormat>Экран (4:3)</PresentationFormat>
  <Paragraphs>117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 женитьбы у меня было шесть теорий относительно воспитания детей;  теперь у меня шестеро детей и …</vt:lpstr>
      <vt:lpstr>До женитьбы у меня было шесть теорий относительно воспитания детей;  теперь у меня шестеро детей  и ни одной теории.                                                Джон Уилмот</vt:lpstr>
      <vt:lpstr>Цель воспитания — это образовать существо, способное … собою, а не такое, какое могло бы только быть … другими.                                                                       </vt:lpstr>
      <vt:lpstr>Презентация PowerPoint</vt:lpstr>
      <vt:lpstr>Презентация PowerPoint</vt:lpstr>
      <vt:lpstr>Преподавать с амвона, увлекать с трибуны, учить с кафедры гораздо легче, чем …</vt:lpstr>
      <vt:lpstr>Презентация PowerPoint</vt:lpstr>
      <vt:lpstr>Презентация PowerPoint</vt:lpstr>
      <vt:lpstr>Презентация PowerPoint</vt:lpstr>
      <vt:lpstr>Блицтурнир</vt:lpstr>
      <vt:lpstr>Блицтурнир </vt:lpstr>
      <vt:lpstr>4 социальных группы:   </vt:lpstr>
      <vt:lpstr>Путь развития школы: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pc-sony</cp:lastModifiedBy>
  <cp:revision>21</cp:revision>
  <dcterms:created xsi:type="dcterms:W3CDTF">2012-08-01T10:59:38Z</dcterms:created>
  <dcterms:modified xsi:type="dcterms:W3CDTF">2014-01-09T03:09:44Z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601040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