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71" r:id="rId4"/>
    <p:sldId id="257" r:id="rId5"/>
    <p:sldId id="258" r:id="rId6"/>
    <p:sldId id="259" r:id="rId7"/>
    <p:sldId id="263" r:id="rId8"/>
    <p:sldId id="265" r:id="rId9"/>
    <p:sldId id="266" r:id="rId10"/>
    <p:sldId id="269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4C4E5-1935-4930-8FDC-83EDD58A94CB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12AC75D-3C2A-48B9-A3E6-7458680625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4C4E5-1935-4930-8FDC-83EDD58A94CB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C75D-3C2A-48B9-A3E6-7458680625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4C4E5-1935-4930-8FDC-83EDD58A94CB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C75D-3C2A-48B9-A3E6-7458680625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4C4E5-1935-4930-8FDC-83EDD58A94CB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12AC75D-3C2A-48B9-A3E6-7458680625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4C4E5-1935-4930-8FDC-83EDD58A94CB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C75D-3C2A-48B9-A3E6-7458680625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4C4E5-1935-4930-8FDC-83EDD58A94CB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C75D-3C2A-48B9-A3E6-7458680625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4C4E5-1935-4930-8FDC-83EDD58A94CB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12AC75D-3C2A-48B9-A3E6-7458680625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4C4E5-1935-4930-8FDC-83EDD58A94CB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C75D-3C2A-48B9-A3E6-7458680625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4C4E5-1935-4930-8FDC-83EDD58A94CB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C75D-3C2A-48B9-A3E6-7458680625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4C4E5-1935-4930-8FDC-83EDD58A94CB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C75D-3C2A-48B9-A3E6-7458680625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4C4E5-1935-4930-8FDC-83EDD58A94CB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C75D-3C2A-48B9-A3E6-7458680625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174C4E5-1935-4930-8FDC-83EDD58A94CB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12AC75D-3C2A-48B9-A3E6-7458680625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857364"/>
            <a:ext cx="8458200" cy="3714776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Погружение в «диалог культур»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714356"/>
            <a:ext cx="8458200" cy="3286148"/>
          </a:xfrm>
        </p:spPr>
        <p:txBody>
          <a:bodyPr/>
          <a:lstStyle/>
          <a:p>
            <a:r>
              <a:rPr lang="ru-RU" b="1" dirty="0" smtClean="0"/>
              <a:t>Интегративная технология как путь к формированию </a:t>
            </a:r>
            <a:r>
              <a:rPr lang="ru-RU" b="1" dirty="0" err="1" smtClean="0"/>
              <a:t>метапредметных</a:t>
            </a:r>
            <a:r>
              <a:rPr lang="ru-RU" b="1" dirty="0" smtClean="0"/>
              <a:t> знаний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14480" y="500042"/>
            <a:ext cx="6868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МБОУ «</a:t>
            </a:r>
            <a:r>
              <a:rPr lang="ru-RU" dirty="0" err="1" smtClean="0"/>
              <a:t>Шушенская</a:t>
            </a:r>
            <a:r>
              <a:rPr lang="ru-RU" dirty="0" smtClean="0"/>
              <a:t> средняя общеобразовательная школа №1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500562" y="4929198"/>
            <a:ext cx="4071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Учитель начальных классов </a:t>
            </a:r>
          </a:p>
          <a:p>
            <a:r>
              <a:rPr lang="ru-RU" dirty="0" smtClean="0"/>
              <a:t>Савушкина Н.А.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786050" y="6286520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2015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295400"/>
          </a:xfrm>
        </p:spPr>
        <p:txBody>
          <a:bodyPr>
            <a:noAutofit/>
          </a:bodyPr>
          <a:lstStyle/>
          <a:p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Приобретенные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умения пригодятся учащимся при выполнении творческого задания на экзамене в форме ЕГЭ, а также в их будущей профессиональной деятельности и повседневной жизни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C:\Users\kab12\Pictures\F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3017044"/>
            <a:ext cx="2133600" cy="1600200"/>
          </a:xfrm>
          <a:prstGeom prst="rect">
            <a:avLst/>
          </a:prstGeom>
          <a:noFill/>
        </p:spPr>
      </p:pic>
      <p:pic>
        <p:nvPicPr>
          <p:cNvPr id="28675" name="Picture 3" descr="C:\Users\kab12\Pictures\F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1500174"/>
            <a:ext cx="2133600" cy="1600200"/>
          </a:xfrm>
          <a:prstGeom prst="rect">
            <a:avLst/>
          </a:prstGeom>
          <a:noFill/>
        </p:spPr>
      </p:pic>
      <p:pic>
        <p:nvPicPr>
          <p:cNvPr id="28676" name="Picture 4" descr="C:\Users\kab12\Pictures\V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1357298"/>
            <a:ext cx="8358246" cy="5357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err="1" smtClean="0"/>
              <a:t>Сформированность</a:t>
            </a:r>
            <a:r>
              <a:rPr lang="ru-RU" sz="2400" dirty="0" smtClean="0"/>
              <a:t> </a:t>
            </a:r>
            <a:r>
              <a:rPr lang="ru-RU" sz="2400" dirty="0" err="1" smtClean="0"/>
              <a:t>метапредметных</a:t>
            </a:r>
            <a:r>
              <a:rPr lang="ru-RU" sz="2400" dirty="0" smtClean="0"/>
              <a:t> результатов в начальной школе строится вокруг умения учиться</a:t>
            </a:r>
          </a:p>
          <a:p>
            <a:r>
              <a:rPr lang="ru-RU" sz="2400" dirty="0" smtClean="0"/>
              <a:t>Особенности оценки </a:t>
            </a:r>
            <a:r>
              <a:rPr lang="ru-RU" sz="2400" dirty="0" err="1" smtClean="0"/>
              <a:t>метапредметных</a:t>
            </a:r>
            <a:r>
              <a:rPr lang="ru-RU" sz="2400" dirty="0" smtClean="0"/>
              <a:t> результатов связаны с природой универсальных действий. В силу своей природы, являясь по сути ориентировочными действиями, </a:t>
            </a:r>
            <a:r>
              <a:rPr lang="ru-RU" sz="2400" dirty="0" err="1" smtClean="0"/>
              <a:t>метапредметные</a:t>
            </a:r>
            <a:r>
              <a:rPr lang="ru-RU" sz="2400" dirty="0" smtClean="0"/>
              <a:t> действия составляют психологическую основу и являются важным условием успешности решения учащимися учебных задач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71604" y="571480"/>
            <a:ext cx="48113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«ДИАЛОГ     КУЛЬТУР»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Интегративная технология как путь к формированию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знаний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2400" dirty="0" smtClean="0"/>
          </a:p>
          <a:p>
            <a:r>
              <a:rPr lang="ru-RU" sz="2400" dirty="0" smtClean="0"/>
              <a:t>В качестве основной формы работы по формированию </a:t>
            </a:r>
            <a:r>
              <a:rPr lang="ru-RU" sz="2400" dirty="0" err="1" smtClean="0"/>
              <a:t>метапредметных</a:t>
            </a:r>
            <a:r>
              <a:rPr lang="ru-RU" sz="2400" dirty="0" smtClean="0"/>
              <a:t> результатов является </a:t>
            </a:r>
            <a:r>
              <a:rPr lang="ru-RU" sz="2400" dirty="0" err="1" smtClean="0"/>
              <a:t>межпредметная</a:t>
            </a:r>
            <a:r>
              <a:rPr lang="ru-RU" sz="2400" dirty="0" smtClean="0"/>
              <a:t> интеграция. Сейчас всё чаще рассматривается «погружение». Под «погружением» подразумевается длительное (от нескольких часов до нескольких дней) специально организованное несколькими близкими предметами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Погружение в «Диалог культур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000" b="1" dirty="0" smtClean="0"/>
              <a:t>Схема организации «погружения» может выглядеть следующим образом:</a:t>
            </a:r>
          </a:p>
          <a:p>
            <a:pPr lvl="0"/>
            <a:r>
              <a:rPr lang="ru-RU" sz="1400" dirty="0" smtClean="0">
                <a:solidFill>
                  <a:schemeClr val="tx1"/>
                </a:solidFill>
              </a:rPr>
              <a:t>Выбор темы, представляющей несомненный интерес для учащихся и учителей отдельного класса, параллели классов или для всей школы.</a:t>
            </a:r>
          </a:p>
          <a:p>
            <a:pPr lvl="0"/>
            <a:r>
              <a:rPr lang="ru-RU" sz="1400" dirty="0" smtClean="0">
                <a:solidFill>
                  <a:schemeClr val="tx1"/>
                </a:solidFill>
              </a:rPr>
              <a:t>Определение ключевых, центральных моментов «погружения» – праздников, фестивалей, турниров, которые станут итоговыми.</a:t>
            </a:r>
          </a:p>
          <a:p>
            <a:pPr lvl="0"/>
            <a:r>
              <a:rPr lang="ru-RU" sz="1400" dirty="0" smtClean="0">
                <a:solidFill>
                  <a:schemeClr val="tx1"/>
                </a:solidFill>
              </a:rPr>
              <a:t>Конкретизация деятельности классных руководителей, которые должны будут выстроить систему классных часов в соответствии с темой «погружения», особенностями своего класса, конкретными воспитательными задачами.</a:t>
            </a:r>
          </a:p>
          <a:p>
            <a:pPr lvl="0"/>
            <a:r>
              <a:rPr lang="ru-RU" sz="1400" dirty="0" smtClean="0">
                <a:solidFill>
                  <a:schemeClr val="tx1"/>
                </a:solidFill>
              </a:rPr>
              <a:t>Направленность деятельности школьных творческих объединений – клубов, кружков, секций, способных внести свою лепту в подготовку итоговых праздников. Тематика занятий школьных объединений также должна быть скорректирована с учетом «погружения».</a:t>
            </a:r>
          </a:p>
          <a:p>
            <a:pPr lvl="0"/>
            <a:r>
              <a:rPr lang="ru-RU" sz="1400" dirty="0" smtClean="0">
                <a:solidFill>
                  <a:schemeClr val="tx1"/>
                </a:solidFill>
              </a:rPr>
              <a:t>Ориентация на привлечение к работе преподавателей всех школьных дисциплин.</a:t>
            </a:r>
          </a:p>
          <a:p>
            <a:pPr lvl="0"/>
            <a:r>
              <a:rPr lang="ru-RU" sz="1400" dirty="0" smtClean="0">
                <a:solidFill>
                  <a:schemeClr val="tx1"/>
                </a:solidFill>
              </a:rPr>
              <a:t>Конкретизация внешкольной деятельности, где на первый план выходит знакомство с такими выставками, спектаклями, фильмами, которые согласуются с содержанием «погружения».</a:t>
            </a:r>
          </a:p>
          <a:p>
            <a:pPr lvl="0"/>
            <a:r>
              <a:rPr lang="ru-RU" sz="1400" dirty="0" smtClean="0">
                <a:solidFill>
                  <a:schemeClr val="tx1"/>
                </a:solidFill>
              </a:rPr>
              <a:t>Ориентация деятельности школьной библиотеки на подбор литературы по определенной тематике.</a:t>
            </a:r>
          </a:p>
          <a:p>
            <a:pPr lvl="0"/>
            <a:r>
              <a:rPr lang="ru-RU" sz="1400" dirty="0" smtClean="0">
                <a:solidFill>
                  <a:schemeClr val="tx1"/>
                </a:solidFill>
              </a:rPr>
              <a:t>Создание координационного совета.</a:t>
            </a:r>
          </a:p>
          <a:p>
            <a:pPr lvl="0"/>
            <a:r>
              <a:rPr lang="ru-RU" sz="1400" dirty="0" smtClean="0">
                <a:solidFill>
                  <a:schemeClr val="tx1"/>
                </a:solidFill>
              </a:rPr>
              <a:t>Формирование творческих групп учащихся, объединяющих по интересам школьников, увлеченных какой–либо одной идеей, проблемой.</a:t>
            </a:r>
            <a:endParaRPr lang="ru-RU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14291"/>
            <a:ext cx="8458200" cy="50006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«ДИАЛОГ     КУЛЬТУР»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2844" y="571480"/>
            <a:ext cx="9001156" cy="4662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2400" b="1" dirty="0" smtClean="0"/>
          </a:p>
          <a:p>
            <a:r>
              <a:rPr lang="ru-RU" sz="2400" b="1" dirty="0" smtClean="0"/>
              <a:t>«</a:t>
            </a:r>
            <a:r>
              <a:rPr lang="ru-RU" sz="2400" b="1" dirty="0"/>
              <a:t>Крестьянские игры» у шалаша</a:t>
            </a:r>
          </a:p>
          <a:p>
            <a:r>
              <a:rPr lang="ru-RU" sz="1600" dirty="0" smtClean="0"/>
              <a:t>Морозным </a:t>
            </a:r>
            <a:r>
              <a:rPr lang="ru-RU" sz="1600" dirty="0"/>
              <a:t>октябрьским утром сотрудники национального парка 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15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Шушенский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бор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 очередной раз встретились с ребятами из 2</a:t>
            </a:r>
            <a:r>
              <a:rPr kumimoji="0" lang="ru-RU" sz="1500" b="0" i="0" u="none" strike="noStrike" cap="none" normalizeH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 класса </a:t>
            </a:r>
            <a:r>
              <a:rPr kumimoji="0" lang="ru-RU" sz="15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Шушенской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СОШ №1 и классным руководителем Натальей Александровной Савушкиной. Собрались все у первой школы, чтобы отправиться на небольшую экскурсию. До кордона дети ехали на автобусе национального парка, а родители следовали за ними на личных автомобилях, но дальше пришлось идти пешком. Все дружно шли до 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Крестьянского шалаша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совершая остановки, чтобы прослушать информацию, подготовленную экскурсоводом Ольгой Александровной </a:t>
            </a:r>
            <a:r>
              <a:rPr kumimoji="0" lang="ru-RU" sz="15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Кутугиной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Школьники узнали, что на территории парка есть необычное дерево, к которому посетители привязывают ленточки и загадывают желания. А сосны, которые почему-то огорожены, оказались мемориальными деревьями 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свидетелями событий вековой давности. И, конечно, даже не все родители догадывались, что озеру Перово уже около 10 тыс. лет. Оно является реликтом ледникового периода. </a:t>
            </a:r>
          </a:p>
          <a:p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Добравшись до конечной остановки - 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Крестьянского шалаша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ребята узнали, что такие постройки более 100 лет назад использовали жители села Шушенское, чтобы отдохнуть после работы на своих земельных наделах.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1152548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«ДИАЛОГ     КУЛЬТУР»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2984"/>
            <a:ext cx="8686800" cy="4937141"/>
          </a:xfrm>
        </p:spPr>
        <p:txBody>
          <a:bodyPr>
            <a:normAutofit fontScale="55000" lnSpcReduction="20000"/>
          </a:bodyPr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Ну и, конечно же, не обошлось без </a:t>
            </a:r>
            <a:r>
              <a:rPr lang="ru-RU" dirty="0" err="1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игр,ребята</a:t>
            </a:r>
            <a:r>
              <a:rPr lang="ru-RU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подготовились и выучили обрядовую песню </a:t>
            </a:r>
            <a:r>
              <a:rPr lang="ru-RU" dirty="0" smtClean="0">
                <a:solidFill>
                  <a:srgbClr val="333333"/>
                </a:solidFill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lang="ru-RU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 мы просо сеяли, сеяли</a:t>
            </a:r>
            <a:r>
              <a:rPr lang="ru-RU" dirty="0" smtClean="0">
                <a:solidFill>
                  <a:srgbClr val="333333"/>
                </a:solidFill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lang="ru-RU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девочки нарядились в сарафаны и повязали платки, на Руси эта песня была частью обряда. Все дружно играли в давно забытые </a:t>
            </a:r>
            <a:r>
              <a:rPr lang="ru-RU" dirty="0" smtClean="0">
                <a:solidFill>
                  <a:srgbClr val="333333"/>
                </a:solidFill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lang="ru-RU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Воробьи и вороны</a:t>
            </a:r>
            <a:r>
              <a:rPr lang="ru-RU" dirty="0" smtClean="0">
                <a:solidFill>
                  <a:srgbClr val="333333"/>
                </a:solidFill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lang="ru-RU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и </a:t>
            </a:r>
            <a:r>
              <a:rPr lang="ru-RU" dirty="0" smtClean="0">
                <a:solidFill>
                  <a:srgbClr val="333333"/>
                </a:solidFill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lang="ru-RU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Серый волк</a:t>
            </a:r>
            <a:r>
              <a:rPr lang="ru-RU" dirty="0" smtClean="0">
                <a:solidFill>
                  <a:srgbClr val="333333"/>
                </a:solidFill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lang="ru-RU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ru-RU" sz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На вопрос, что вам больше всего понравилось, ребята ответили:</a:t>
            </a:r>
            <a:endParaRPr lang="ru-RU" sz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dirty="0" smtClean="0">
              <a:solidFill>
                <a:srgbClr val="333333"/>
              </a:solidFill>
              <a:latin typeface="Calibri"/>
              <a:ea typeface="Times New Roman" pitchFamily="18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i="1" dirty="0" smtClean="0">
                <a:solidFill>
                  <a:srgbClr val="333333"/>
                </a:solidFill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lang="ru-RU" i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Я первый раз увидела шалаш, в него можно зайти и, наверное, даже поспать. Очень красивое дерево желаний, я загадала никогда не расставаться с подружкой</a:t>
            </a:r>
            <a:r>
              <a:rPr lang="ru-RU" i="1" dirty="0" smtClean="0">
                <a:solidFill>
                  <a:srgbClr val="333333"/>
                </a:solidFill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lang="ru-RU" i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ru-RU" sz="1200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i="1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i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Екатерина Ушакова, 8 лет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1200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i="1" dirty="0" smtClean="0">
              <a:solidFill>
                <a:srgbClr val="333333"/>
              </a:solidFill>
              <a:latin typeface="Calibri"/>
              <a:ea typeface="Times New Roman" pitchFamily="18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i="1" dirty="0" smtClean="0">
                <a:solidFill>
                  <a:srgbClr val="333333"/>
                </a:solidFill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lang="ru-RU" i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Большое старое дерево, никогда такого не видела, еще очень понравилось играть</a:t>
            </a:r>
            <a:r>
              <a:rPr lang="ru-RU" i="1" dirty="0" smtClean="0">
                <a:solidFill>
                  <a:srgbClr val="333333"/>
                </a:solidFill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lang="ru-RU" i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ru-RU" sz="1200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i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Полина </a:t>
            </a:r>
            <a:r>
              <a:rPr lang="ru-RU" i="1" dirty="0" err="1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Овчинникова</a:t>
            </a:r>
            <a:r>
              <a:rPr lang="ru-RU" i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8 лет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Ребятам было дано задание отмечать все необычное и интересное, что они увидели по пути к шалашу, для многих это были норки животных, скворечники, дерево желаний, а кто </a:t>
            </a:r>
            <a:r>
              <a:rPr lang="ru-RU" dirty="0" smtClean="0">
                <a:solidFill>
                  <a:srgbClr val="333333"/>
                </a:solidFill>
                <a:latin typeface="Calibri"/>
                <a:ea typeface="Times New Roman" pitchFamily="18" charset="0"/>
                <a:cs typeface="Arial" pitchFamily="34" charset="0"/>
              </a:rPr>
              <a:t>–</a:t>
            </a:r>
            <a:r>
              <a:rPr lang="ru-RU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то заметил вывороченное дерево, похожее на Кикимору. А после экскурсии, они попробовали нарисовать все, что увидели. Представляем вашему вниманию некоторые из них.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http://www.shushbor.ru/assets/images/News2/D(1)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3714776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shushbor.ru/assets/images/News2/D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85728"/>
            <a:ext cx="3979867" cy="494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85720" y="5214950"/>
            <a:ext cx="850112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В начальных </a:t>
            </a:r>
            <a:r>
              <a:rPr lang="ru-RU" dirty="0"/>
              <a:t>классах интегрированные уроки являются </a:t>
            </a:r>
            <a:r>
              <a:rPr lang="ru-RU" dirty="0" smtClean="0"/>
              <a:t>важной </a:t>
            </a:r>
            <a:r>
              <a:rPr lang="ru-RU" dirty="0"/>
              <a:t>частью системы </a:t>
            </a:r>
            <a:r>
              <a:rPr lang="ru-RU" dirty="0" err="1"/>
              <a:t>межпредметных</a:t>
            </a:r>
            <a:r>
              <a:rPr lang="ru-RU" dirty="0"/>
              <a:t> связей. Материал таких уроков показывает единство процессов, происходящих в окружающем нас мире, позволяет учащимся видеть взаимозависимость различных наук.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428728" y="5000636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Кузнецов Илья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www.shushbor.ru/assets/images/News2/D6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428604"/>
            <a:ext cx="3357586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shushbor.ru/assets/images/News2/D7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428604"/>
            <a:ext cx="4051305" cy="4544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214810" y="4929198"/>
            <a:ext cx="4929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</a:t>
            </a:r>
            <a:r>
              <a:rPr lang="ru-RU" i="1" dirty="0" smtClean="0"/>
              <a:t>Полина </a:t>
            </a:r>
            <a:r>
              <a:rPr lang="ru-RU" i="1" dirty="0" err="1"/>
              <a:t>Овчинникова</a:t>
            </a:r>
            <a:endParaRPr lang="ru-RU" i="1" dirty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«ДИАЛОГ     КУЛЬТУР»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85794"/>
            <a:ext cx="8705880" cy="5294331"/>
          </a:xfrm>
        </p:spPr>
        <p:txBody>
          <a:bodyPr>
            <a:noAutofit/>
          </a:bodyPr>
          <a:lstStyle/>
          <a:p>
            <a:r>
              <a:rPr lang="ru-RU" sz="1600" dirty="0" smtClean="0"/>
              <a:t>Новый год – это время праздничных </a:t>
            </a:r>
            <a:r>
              <a:rPr lang="ru-RU" sz="1600" dirty="0" err="1" smtClean="0"/>
              <a:t>чудес,сказочных</a:t>
            </a:r>
            <a:r>
              <a:rPr lang="ru-RU" sz="1600" dirty="0" smtClean="0"/>
              <a:t> превращений и трогательных подарков. А особый смысл подарки приобретают тогда, когда сделаны своими руками.</a:t>
            </a:r>
          </a:p>
          <a:p>
            <a:r>
              <a:rPr lang="ru-RU" sz="1600" dirty="0" smtClean="0"/>
              <a:t>18 декабря в </a:t>
            </a:r>
            <a:r>
              <a:rPr lang="ru-RU" sz="1600" dirty="0" err="1" smtClean="0"/>
              <a:t>Шушенской</a:t>
            </a:r>
            <a:r>
              <a:rPr lang="ru-RU" sz="1600" dirty="0" smtClean="0"/>
              <a:t> СОШ №1 для учеников2 «А» класса сотрудники национального парка «</a:t>
            </a:r>
            <a:r>
              <a:rPr lang="ru-RU" sz="1600" dirty="0" err="1" smtClean="0"/>
              <a:t>Шушенский</a:t>
            </a:r>
            <a:r>
              <a:rPr lang="ru-RU" sz="1600" dirty="0" smtClean="0"/>
              <a:t> бор» провели мастер–класс, посвящённый предстоящему Новому году. Участники научились обычные сосновые шишки превращать в праздничные сувениры и елочные игрушки.</a:t>
            </a:r>
          </a:p>
          <a:p>
            <a:r>
              <a:rPr lang="ru-RU" sz="1600" dirty="0" smtClean="0"/>
              <a:t>Для работы ребятам, кроме сосновых </a:t>
            </a:r>
            <a:r>
              <a:rPr lang="ru-RU" sz="1600" dirty="0" err="1" smtClean="0"/>
              <a:t>шишек,понадобились</a:t>
            </a:r>
            <a:r>
              <a:rPr lang="ru-RU" sz="1600" dirty="0" smtClean="0"/>
              <a:t> краски, пластилин, бусы, стразы и блестки. Всего за один урок у школьников получились замечательные и оригинальные сувениры. Каждый унес с собой не только праздничное новогоднее украшение, но и кучу положительных эмоций. </a:t>
            </a:r>
          </a:p>
          <a:p>
            <a:r>
              <a:rPr lang="ru-RU" sz="1600" dirty="0" smtClean="0"/>
              <a:t>Сотрудники отдела экологического просвещения национального парка «</a:t>
            </a:r>
            <a:r>
              <a:rPr lang="ru-RU" sz="1600" dirty="0" err="1" smtClean="0"/>
              <a:t>Шушенский</a:t>
            </a:r>
            <a:r>
              <a:rPr lang="ru-RU" sz="1600" dirty="0" smtClean="0"/>
              <a:t> бор» провели мастер-класс для ребят из 2 А класса </a:t>
            </a:r>
            <a:r>
              <a:rPr lang="ru-RU" sz="1600" dirty="0" err="1" smtClean="0"/>
              <a:t>Шушенской</a:t>
            </a:r>
            <a:r>
              <a:rPr lang="ru-RU" sz="1600" dirty="0" smtClean="0"/>
              <a:t> школы №1. Школьники научились делать </a:t>
            </a:r>
            <a:r>
              <a:rPr lang="ru-RU" sz="1600" dirty="0" err="1" smtClean="0"/>
              <a:t>фоторамки</a:t>
            </a:r>
            <a:r>
              <a:rPr lang="ru-RU" sz="1600" dirty="0" smtClean="0"/>
              <a:t> из сухих листьев. Особенность технологии изготовления рамок в том, что листья сначала вымачиваются в кипятке, чтобы стать более эластичными. И только после высыхания приклеиваются к картонной заготовке. Несмотря на юный возраст, ребята справились с заданием.</a:t>
            </a:r>
          </a:p>
          <a:p>
            <a:r>
              <a:rPr lang="ru-RU" sz="1600" dirty="0" smtClean="0"/>
              <a:t>В просушенные под прессом рамки, школьники вставили фотографии своих мам .Получился замечательный подарок к «Дню матери». Также от национального парка дети получили газету «</a:t>
            </a:r>
            <a:r>
              <a:rPr lang="ru-RU" sz="1600" dirty="0" err="1" smtClean="0"/>
              <a:t>Шушенский</a:t>
            </a:r>
            <a:r>
              <a:rPr lang="ru-RU" sz="1600" dirty="0" smtClean="0"/>
              <a:t> бор». </a:t>
            </a:r>
          </a:p>
          <a:p>
            <a:r>
              <a:rPr lang="ru-RU" sz="1600" dirty="0" smtClean="0"/>
              <a:t>.</a:t>
            </a:r>
          </a:p>
          <a:p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777318" cy="108111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межпредметный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урок - интегрированный урок - МЕТАПРЕДМЕТНЫЙ УРОК"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C:\Users\kab12\Pictures\F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428736"/>
            <a:ext cx="4071966" cy="3500462"/>
          </a:xfrm>
          <a:prstGeom prst="rect">
            <a:avLst/>
          </a:prstGeom>
          <a:noFill/>
        </p:spPr>
      </p:pic>
      <p:pic>
        <p:nvPicPr>
          <p:cNvPr id="27651" name="Picture 3" descr="C:\Users\kab12\Pictures\F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428736"/>
            <a:ext cx="4143404" cy="350046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71538" y="4643446"/>
            <a:ext cx="77867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Устойчивые </a:t>
            </a:r>
            <a:r>
              <a:rPr lang="ru-RU" dirty="0" err="1"/>
              <a:t>метапредметные</a:t>
            </a:r>
            <a:r>
              <a:rPr lang="ru-RU" dirty="0"/>
              <a:t> результаты не могут сформироваться при эпи­зодическом вкраплении отдельных приемов в схему традиционного обучения. Требуется системная работа, в идеале - работа команды (хотя бы из двух-трех педагогов).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187</TotalTime>
  <Words>986</Words>
  <Application>Microsoft Office PowerPoint</Application>
  <PresentationFormat>Экран (4:3)</PresentationFormat>
  <Paragraphs>61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Погружение в «диалог культур»</vt:lpstr>
      <vt:lpstr>Интегративная технология как путь к формированию метапредметных знаний</vt:lpstr>
      <vt:lpstr>«Погружение в «Диалог культур»</vt:lpstr>
      <vt:lpstr>«ДИАЛОГ     КУЛЬТУР»</vt:lpstr>
      <vt:lpstr>«ДИАЛОГ     КУЛЬТУР»</vt:lpstr>
      <vt:lpstr>Слайд 6</vt:lpstr>
      <vt:lpstr>Слайд 7</vt:lpstr>
      <vt:lpstr>«ДИАЛОГ     КУЛЬТУР»</vt:lpstr>
      <vt:lpstr>"межпредметный урок - интегрированный урок - МЕТАПРЕДМЕТНЫЙ УРОК"</vt:lpstr>
      <vt:lpstr> Приобретенные метапредметные умения пригодятся учащимся при выполнении творческого задания на экзамене в форме ЕГЭ, а также в их будущей профессиональной деятельности и повседневной жизни </vt:lpstr>
      <vt:lpstr>          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Погружение в «диалог культур»</dc:title>
  <dc:creator>kab12</dc:creator>
  <cp:lastModifiedBy>kab12</cp:lastModifiedBy>
  <cp:revision>43</cp:revision>
  <dcterms:created xsi:type="dcterms:W3CDTF">2015-02-27T12:32:18Z</dcterms:created>
  <dcterms:modified xsi:type="dcterms:W3CDTF">2017-01-17T20:11:13Z</dcterms:modified>
</cp:coreProperties>
</file>