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65" r:id="rId5"/>
    <p:sldId id="258" r:id="rId6"/>
    <p:sldId id="261" r:id="rId7"/>
    <p:sldId id="266" r:id="rId8"/>
    <p:sldId id="262" r:id="rId9"/>
    <p:sldId id="263" r:id="rId10"/>
    <p:sldId id="259" r:id="rId11"/>
    <p:sldId id="268" r:id="rId12"/>
    <p:sldId id="264" r:id="rId13"/>
    <p:sldId id="269" r:id="rId14"/>
    <p:sldId id="270" r:id="rId15"/>
    <p:sldId id="271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000" autoAdjust="0"/>
    <p:restoredTop sz="94660"/>
  </p:normalViewPr>
  <p:slideViewPr>
    <p:cSldViewPr snapToGrid="0">
      <p:cViewPr varScale="1">
        <p:scale>
          <a:sx n="81" d="100"/>
          <a:sy n="81" d="100"/>
        </p:scale>
        <p:origin x="-78" y="-64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55338C-3A3C-4CD0-A61F-1AFF9782C2EB}" type="datetimeFigureOut">
              <a:rPr lang="ru-RU" smtClean="0"/>
              <a:pPr/>
              <a:t>14.01.2017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D6157-16D8-4684-956D-3E78A3CA909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577885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55338C-3A3C-4CD0-A61F-1AFF9782C2EB}" type="datetimeFigureOut">
              <a:rPr lang="ru-RU" smtClean="0"/>
              <a:pPr/>
              <a:t>14.01.2017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D6157-16D8-4684-956D-3E78A3CA909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636261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55338C-3A3C-4CD0-A61F-1AFF9782C2EB}" type="datetimeFigureOut">
              <a:rPr lang="ru-RU" smtClean="0"/>
              <a:pPr/>
              <a:t>14.01.2017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D6157-16D8-4684-956D-3E78A3CA909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5729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55338C-3A3C-4CD0-A61F-1AFF9782C2EB}" type="datetimeFigureOut">
              <a:rPr lang="ru-RU" smtClean="0"/>
              <a:pPr/>
              <a:t>14.01.2017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D6157-16D8-4684-956D-3E78A3CA909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189443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55338C-3A3C-4CD0-A61F-1AFF9782C2EB}" type="datetimeFigureOut">
              <a:rPr lang="ru-RU" smtClean="0"/>
              <a:pPr/>
              <a:t>14.01.2017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D6157-16D8-4684-956D-3E78A3CA909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400768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55338C-3A3C-4CD0-A61F-1AFF9782C2EB}" type="datetimeFigureOut">
              <a:rPr lang="ru-RU" smtClean="0"/>
              <a:pPr/>
              <a:t>14.01.2017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D6157-16D8-4684-956D-3E78A3CA909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352258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55338C-3A3C-4CD0-A61F-1AFF9782C2EB}" type="datetimeFigureOut">
              <a:rPr lang="ru-RU" smtClean="0"/>
              <a:pPr/>
              <a:t>14.01.2017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D6157-16D8-4684-956D-3E78A3CA909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66294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55338C-3A3C-4CD0-A61F-1AFF9782C2EB}" type="datetimeFigureOut">
              <a:rPr lang="ru-RU" smtClean="0"/>
              <a:pPr/>
              <a:t>14.01.2017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D6157-16D8-4684-956D-3E78A3CA909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528471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55338C-3A3C-4CD0-A61F-1AFF9782C2EB}" type="datetimeFigureOut">
              <a:rPr lang="ru-RU" smtClean="0"/>
              <a:pPr/>
              <a:t>14.01.2017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D6157-16D8-4684-956D-3E78A3CA909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639252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55338C-3A3C-4CD0-A61F-1AFF9782C2EB}" type="datetimeFigureOut">
              <a:rPr lang="ru-RU" smtClean="0"/>
              <a:pPr/>
              <a:t>14.01.2017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D6157-16D8-4684-956D-3E78A3CA909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315319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55338C-3A3C-4CD0-A61F-1AFF9782C2EB}" type="datetimeFigureOut">
              <a:rPr lang="ru-RU" smtClean="0"/>
              <a:pPr/>
              <a:t>14.01.2017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D6157-16D8-4684-956D-3E78A3CA909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517912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55338C-3A3C-4CD0-A61F-1AFF9782C2EB}" type="datetimeFigureOut">
              <a:rPr lang="ru-RU" smtClean="0"/>
              <a:pPr/>
              <a:t>14.01.2017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AD6157-16D8-4684-956D-3E78A3CA909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50910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pptforschool.ru/fony/02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347575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887505" y="1331259"/>
            <a:ext cx="1056862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Выразите дроби в процентах: </a:t>
            </a:r>
            <a:endParaRPr lang="ru-RU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0,24;   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0,07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    1,2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0,9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2,75;     3.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096552" y="494603"/>
            <a:ext cx="40206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Устный счет</a:t>
            </a:r>
            <a:endParaRPr lang="ru-RU" sz="3600" b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214846" y="3174274"/>
            <a:ext cx="1001921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	Замените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проценты десятичной дробью: </a:t>
            </a:r>
          </a:p>
          <a:p>
            <a:pPr lvl="0">
              <a:lnSpc>
                <a:spcPct val="150000"/>
              </a:lnSpc>
            </a:pP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	  10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%, 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56%,  8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%, 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90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%, 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40,3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%, 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385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%.</a:t>
            </a:r>
          </a:p>
          <a:p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79714" y="2808587"/>
            <a:ext cx="10661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24 %</a:t>
            </a:r>
            <a:endParaRPr lang="ru-RU" sz="2800" b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356253" y="2808587"/>
            <a:ext cx="8702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7 %</a:t>
            </a:r>
            <a:endParaRPr lang="ru-RU" sz="2800" b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629887" y="2823565"/>
            <a:ext cx="12148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120 %</a:t>
            </a:r>
            <a:endParaRPr lang="ru-RU" sz="2800" b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248093" y="2838543"/>
            <a:ext cx="13225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90 %</a:t>
            </a:r>
            <a:endParaRPr lang="ru-RU" sz="2800" b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570618" y="2838543"/>
            <a:ext cx="15466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275 %</a:t>
            </a:r>
            <a:endParaRPr lang="ru-RU" sz="2800" b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117222" y="2838543"/>
            <a:ext cx="117361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300 %</a:t>
            </a:r>
            <a:endParaRPr lang="ru-RU" sz="2800" b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226527" y="5120640"/>
            <a:ext cx="9208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0,1</a:t>
            </a:r>
            <a:endParaRPr lang="ru-RU" sz="2800" b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532810" y="5120640"/>
            <a:ext cx="9053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0,56</a:t>
            </a:r>
            <a:endParaRPr lang="ru-RU" sz="2800" b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823556" y="5120640"/>
            <a:ext cx="10997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0,08</a:t>
            </a:r>
            <a:endParaRPr lang="ru-RU" sz="2800" b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923315" y="5120640"/>
            <a:ext cx="914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0,9</a:t>
            </a:r>
            <a:endParaRPr lang="ru-RU" sz="2800" b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8117223" y="5120640"/>
            <a:ext cx="11850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0, 403</a:t>
            </a:r>
            <a:endParaRPr lang="ru-RU" sz="2800" b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9744892" y="5120640"/>
            <a:ext cx="9927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3,85</a:t>
            </a:r>
            <a:endParaRPr lang="ru-RU" sz="2800" b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430041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4" grpId="0"/>
      <p:bldP spid="1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pptforschool.ru/fony/02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04503"/>
            <a:ext cx="12347575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651761" y="368699"/>
            <a:ext cx="65706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 задач </a:t>
            </a:r>
            <a:endParaRPr lang="ru-RU" sz="3200" b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96389" y="822960"/>
            <a:ext cx="11312434" cy="1673022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marL="457200" algn="just">
              <a:lnSpc>
                <a:spcPct val="107000"/>
              </a:lnSpc>
              <a:spcAft>
                <a:spcPts val="0"/>
              </a:spcAft>
            </a:pPr>
            <a:r>
              <a:rPr lang="ru-RU" sz="2400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	             папы составляет 25 000 р. 13 % с этой суммы отчисляется   </a:t>
            </a:r>
          </a:p>
          <a:p>
            <a:pPr marL="457200" algn="just">
              <a:lnSpc>
                <a:spcPct val="107000"/>
              </a:lnSpc>
              <a:spcAft>
                <a:spcPts val="0"/>
              </a:spcAft>
            </a:pPr>
            <a:r>
              <a:rPr lang="ru-RU" sz="2400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,  1 % -                                                           . Какую            </a:t>
            </a:r>
          </a:p>
          <a:p>
            <a:pPr marL="457200" algn="just">
              <a:lnSpc>
                <a:spcPct val="107000"/>
              </a:lnSpc>
              <a:spcAft>
                <a:spcPts val="0"/>
              </a:spcAft>
            </a:pPr>
            <a:r>
              <a:rPr lang="ru-RU" sz="2400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папа получает на руки?</a:t>
            </a:r>
            <a:endParaRPr lang="ru-RU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07000"/>
              </a:lnSpc>
              <a:spcAft>
                <a:spcPts val="0"/>
              </a:spcAft>
            </a:pPr>
            <a:r>
              <a:rPr lang="ru-RU" sz="24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00446" y="2116068"/>
            <a:ext cx="11103427" cy="20352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>
              <a:lnSpc>
                <a:spcPct val="107000"/>
              </a:lnSpc>
              <a:spcAft>
                <a:spcPts val="0"/>
              </a:spcAft>
            </a:pPr>
            <a:r>
              <a:rPr lang="ru-RU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07000"/>
              </a:lnSpc>
              <a:spcAft>
                <a:spcPts val="0"/>
              </a:spcAft>
            </a:pPr>
            <a:r>
              <a:rPr lang="ru-RU" sz="2400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Зарплата </a:t>
            </a:r>
            <a:r>
              <a:rPr lang="ru-RU" sz="24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мамы составляет </a:t>
            </a:r>
            <a:r>
              <a:rPr lang="ru-RU" sz="2400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17</a:t>
            </a:r>
            <a:r>
              <a:rPr lang="ru-RU" sz="24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000 р. 13 % с этой суммы отчисляется в фонд государства, 1 % - в фонд пенсионного страхования. Какую </a:t>
            </a:r>
            <a:r>
              <a:rPr lang="ru-RU" sz="2400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сумму мама получает </a:t>
            </a:r>
            <a:r>
              <a:rPr lang="ru-RU" sz="24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 руки?</a:t>
            </a:r>
            <a:endParaRPr lang="ru-RU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07000"/>
              </a:lnSpc>
              <a:spcAft>
                <a:spcPts val="0"/>
              </a:spcAft>
            </a:pPr>
            <a:r>
              <a:rPr lang="ru-RU" sz="28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914400" y="953474"/>
            <a:ext cx="1593669" cy="22218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Зарплата</a:t>
            </a:r>
            <a:endParaRPr lang="ru-RU" sz="2400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 rot="10800000" flipV="1">
            <a:off x="718457" y="1306171"/>
            <a:ext cx="3357154" cy="22218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фонд государства</a:t>
            </a:r>
            <a:endParaRPr lang="ru-RU" sz="2400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4572000" y="1306171"/>
            <a:ext cx="4741817" cy="32668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фонд пенсионного страхования</a:t>
            </a:r>
            <a:endParaRPr lang="ru-RU" sz="2400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10345783" y="1306171"/>
            <a:ext cx="1058090" cy="32668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сумму</a:t>
            </a:r>
            <a:endParaRPr lang="ru-RU" sz="2400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18456" y="3789090"/>
            <a:ext cx="5434150" cy="156966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 marL="342900" indent="-342900">
              <a:buAutoNum type="arabicParenR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25 000 : 100 х 13 = 3 250 (р.) – 13%</a:t>
            </a:r>
          </a:p>
          <a:p>
            <a:pPr marL="342900" indent="-342900">
              <a:buAutoNum type="arabicParenR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25 000 : 100 х 1 = 250 (р.) – 1%</a:t>
            </a:r>
          </a:p>
          <a:p>
            <a:pPr marL="342900" indent="-342900">
              <a:buAutoNum type="arabicParenR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25 000 – (3 250 + 250) = 21 500(р.) – сумма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152606" y="3789090"/>
            <a:ext cx="5434148" cy="156966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 marL="342900" indent="-342900">
              <a:buAutoNum type="arabicParenR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17 000 : 100 х 13 = 2 210 (р.) – 13%</a:t>
            </a:r>
          </a:p>
          <a:p>
            <a:pPr marL="342900" indent="-342900">
              <a:buAutoNum type="arabicParenR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17 000 : 100 х 1 = 170 (р.) – 1%</a:t>
            </a:r>
          </a:p>
          <a:p>
            <a:pPr marL="342900" indent="-342900">
              <a:buAutoNum type="arabicParenR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17 000 – ( 2 210 + 170) = 14 620 (р.) - сумма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337290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8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8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8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9" grpId="0"/>
      <p:bldP spid="20" grpId="0"/>
      <p:bldP spid="2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pptforschool.ru/fony/02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347575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618411" y="365760"/>
            <a:ext cx="52643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Тестовое задание</a:t>
            </a:r>
            <a:endParaRPr lang="ru-RU" sz="3200" b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937030087"/>
              </p:ext>
            </p:extLst>
          </p:nvPr>
        </p:nvGraphicFramePr>
        <p:xfrm>
          <a:off x="1162595" y="1071154"/>
          <a:ext cx="10254342" cy="5016136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1072896">
                  <a:extLst>
                    <a:ext uri="{9D8B030D-6E8A-4147-A177-3AD203B41FA5}">
                      <a16:colId xmlns="" xmlns:a16="http://schemas.microsoft.com/office/drawing/2014/main" val="390039573"/>
                    </a:ext>
                  </a:extLst>
                </a:gridCol>
                <a:gridCol w="3673285">
                  <a:extLst>
                    <a:ext uri="{9D8B030D-6E8A-4147-A177-3AD203B41FA5}">
                      <a16:colId xmlns="" xmlns:a16="http://schemas.microsoft.com/office/drawing/2014/main" val="3872153449"/>
                    </a:ext>
                  </a:extLst>
                </a:gridCol>
                <a:gridCol w="5508161">
                  <a:extLst>
                    <a:ext uri="{9D8B030D-6E8A-4147-A177-3AD203B41FA5}">
                      <a16:colId xmlns="" xmlns:a16="http://schemas.microsoft.com/office/drawing/2014/main" val="3772093343"/>
                    </a:ext>
                  </a:extLst>
                </a:gridCol>
              </a:tblGrid>
              <a:tr h="62701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Задание </a:t>
                      </a:r>
                      <a:endParaRPr lang="ru-RU" sz="2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Ответ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192354482"/>
                  </a:ext>
                </a:extLst>
              </a:tr>
              <a:tr h="62701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70 % от 1 000</a:t>
                      </a:r>
                      <a:endParaRPr lang="ru-RU" sz="2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70</a:t>
                      </a:r>
                      <a:r>
                        <a:rPr lang="ru-RU" sz="2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r>
                        <a:rPr lang="ru-RU" sz="2800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</a:t>
                      </a:r>
                      <a:r>
                        <a:rPr lang="ru-RU" sz="2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7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4215408384"/>
                  </a:ext>
                </a:extLst>
              </a:tr>
              <a:tr h="62701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40 % от 250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10, 0,1; </a:t>
                      </a:r>
                      <a:r>
                        <a:rPr lang="ru-RU" sz="2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557662784"/>
                  </a:ext>
                </a:extLst>
              </a:tr>
              <a:tr h="62701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150 % от 60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; </a:t>
                      </a: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9; 0,9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64021604"/>
                  </a:ext>
                </a:extLst>
              </a:tr>
              <a:tr h="62701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2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14 % от 6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; </a:t>
                      </a: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84; 8,4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4282697127"/>
                  </a:ext>
                </a:extLst>
              </a:tr>
              <a:tr h="62701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2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5 % от 400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200; </a:t>
                      </a:r>
                      <a:r>
                        <a:rPr lang="ru-RU" sz="2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; </a:t>
                      </a: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0,2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25618457"/>
                  </a:ext>
                </a:extLst>
              </a:tr>
              <a:tr h="62701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2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10 % от 23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23; 230; 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592772351"/>
                  </a:ext>
                </a:extLst>
              </a:tr>
              <a:tr h="62701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2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26 % от 300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 </a:t>
                      </a: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780; 7,8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522210632"/>
                  </a:ext>
                </a:extLst>
              </a:tr>
            </a:tbl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8399417" y="1672046"/>
            <a:ext cx="9013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700;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569234" y="1541418"/>
            <a:ext cx="457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9300755" y="2315885"/>
            <a:ext cx="8490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100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9300755" y="2187749"/>
            <a:ext cx="6662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733211" y="2926080"/>
            <a:ext cx="6662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90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733211" y="2834080"/>
            <a:ext cx="6369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380514" y="3541300"/>
            <a:ext cx="8621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0,84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 flipH="1">
            <a:off x="7703911" y="3449301"/>
            <a:ext cx="5387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8399417" y="4180114"/>
            <a:ext cx="6270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8399417" y="4095632"/>
            <a:ext cx="4180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9300754" y="4741963"/>
            <a:ext cx="84908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2,3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9509759" y="4703334"/>
            <a:ext cx="6400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380514" y="5447211"/>
            <a:ext cx="6270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78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7511142" y="5304227"/>
            <a:ext cx="4621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7971771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pptforschool.ru/fony/02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347575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926081" y="640080"/>
            <a:ext cx="684493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Самостоятельная работа</a:t>
            </a:r>
            <a:endParaRPr lang="ru-RU" sz="32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75211" y="1319349"/>
            <a:ext cx="10737669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</a:rPr>
              <a:t>В магазине распродажа, скидка 40 % на весь товар. Сколько будут стоить следующие товары со скидкой?</a:t>
            </a:r>
            <a:endParaRPr lang="ru-RU" sz="2800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621550606"/>
              </p:ext>
            </p:extLst>
          </p:nvPr>
        </p:nvGraphicFramePr>
        <p:xfrm>
          <a:off x="992777" y="2367951"/>
          <a:ext cx="10306593" cy="2739390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1044997">
                  <a:extLst>
                    <a:ext uri="{9D8B030D-6E8A-4147-A177-3AD203B41FA5}">
                      <a16:colId xmlns="" xmlns:a16="http://schemas.microsoft.com/office/drawing/2014/main" val="3918785262"/>
                    </a:ext>
                  </a:extLst>
                </a:gridCol>
                <a:gridCol w="3739510">
                  <a:extLst>
                    <a:ext uri="{9D8B030D-6E8A-4147-A177-3AD203B41FA5}">
                      <a16:colId xmlns="" xmlns:a16="http://schemas.microsoft.com/office/drawing/2014/main" val="1746012587"/>
                    </a:ext>
                  </a:extLst>
                </a:gridCol>
                <a:gridCol w="2276972">
                  <a:extLst>
                    <a:ext uri="{9D8B030D-6E8A-4147-A177-3AD203B41FA5}">
                      <a16:colId xmlns="" xmlns:a16="http://schemas.microsoft.com/office/drawing/2014/main" val="1692053403"/>
                    </a:ext>
                  </a:extLst>
                </a:gridCol>
                <a:gridCol w="3245114">
                  <a:extLst>
                    <a:ext uri="{9D8B030D-6E8A-4147-A177-3AD203B41FA5}">
                      <a16:colId xmlns="" xmlns:a16="http://schemas.microsoft.com/office/drawing/2014/main" val="1216158281"/>
                    </a:ext>
                  </a:extLst>
                </a:gridCol>
              </a:tblGrid>
              <a:tr h="73684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товара</a:t>
                      </a:r>
                      <a:endParaRPr lang="ru-RU" sz="2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Цена, р</a:t>
                      </a:r>
                      <a:endParaRPr lang="ru-RU" sz="2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Стоимость с учетом скидки на 30 %</a:t>
                      </a:r>
                      <a:endParaRPr lang="ru-RU" sz="2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391296746"/>
                  </a:ext>
                </a:extLst>
              </a:tr>
              <a:tr h="36011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Куртка мужская</a:t>
                      </a:r>
                      <a:endParaRPr lang="ru-RU" sz="2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3 200</a:t>
                      </a:r>
                      <a:endParaRPr lang="ru-RU" sz="2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896913313"/>
                  </a:ext>
                </a:extLst>
              </a:tr>
              <a:tr h="36011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Джинсы 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1 200</a:t>
                      </a:r>
                      <a:endParaRPr lang="ru-RU" sz="2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011070875"/>
                  </a:ext>
                </a:extLst>
              </a:tr>
              <a:tr h="36011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2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Детская куртка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2 600</a:t>
                      </a:r>
                      <a:endParaRPr lang="ru-RU" sz="2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388765511"/>
                  </a:ext>
                </a:extLst>
              </a:tr>
              <a:tr h="36011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Итого: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31191403"/>
                  </a:ext>
                </a:extLst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9444445" y="3187337"/>
            <a:ext cx="15675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2 240 р.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679577" y="3592805"/>
            <a:ext cx="13324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840 р. 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575075" y="4116025"/>
            <a:ext cx="14369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1820 р.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575075" y="4529943"/>
            <a:ext cx="15414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4 900 р.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663806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pptforschool.ru/fony/02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347575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430936434"/>
              </p:ext>
            </p:extLst>
          </p:nvPr>
        </p:nvGraphicFramePr>
        <p:xfrm>
          <a:off x="1018903" y="648105"/>
          <a:ext cx="10255929" cy="4623290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5127415">
                  <a:extLst>
                    <a:ext uri="{9D8B030D-6E8A-4147-A177-3AD203B41FA5}">
                      <a16:colId xmlns="" xmlns:a16="http://schemas.microsoft.com/office/drawing/2014/main" val="2971103223"/>
                    </a:ext>
                  </a:extLst>
                </a:gridCol>
                <a:gridCol w="5128514">
                  <a:extLst>
                    <a:ext uri="{9D8B030D-6E8A-4147-A177-3AD203B41FA5}">
                      <a16:colId xmlns="" xmlns:a16="http://schemas.microsoft.com/office/drawing/2014/main" val="2241429435"/>
                    </a:ext>
                  </a:extLst>
                </a:gridCol>
              </a:tblGrid>
              <a:tr h="89502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               Семейный </a:t>
                      </a:r>
                      <a:endParaRPr lang="ru-RU" sz="2800" b="1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2800" b="1" dirty="0" smtClean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бюджет</a:t>
                      </a:r>
                      <a:endParaRPr lang="ru-RU" sz="2800" b="1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019118128"/>
                  </a:ext>
                </a:extLst>
              </a:tr>
              <a:tr h="46377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Доходы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Расходы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813240628"/>
                  </a:ext>
                </a:extLst>
              </a:tr>
              <a:tr h="46377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Зарплата матери - 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Квартплата – 3 </a:t>
                      </a:r>
                      <a:r>
                        <a:rPr lang="ru-RU" sz="28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500 р.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635061019"/>
                  </a:ext>
                </a:extLst>
              </a:tr>
              <a:tr h="46377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Зарплата отца -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Продукты -  </a:t>
                      </a:r>
                      <a:r>
                        <a:rPr lang="ru-RU" sz="28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9 000 р.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504278623"/>
                  </a:ext>
                </a:extLst>
              </a:tr>
              <a:tr h="46377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Пособие – 182 р.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Одежда - 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363070093"/>
                  </a:ext>
                </a:extLst>
              </a:tr>
              <a:tr h="46377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Стипендия – </a:t>
                      </a:r>
                      <a:r>
                        <a:rPr lang="en-US" sz="2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1 340 </a:t>
                      </a:r>
                      <a:r>
                        <a:rPr lang="ru-RU" sz="2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р.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Услуги - 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726476839"/>
                  </a:ext>
                </a:extLst>
              </a:tr>
              <a:tr h="46377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Пенсия – 11 703 р.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Транспорт – 1 </a:t>
                      </a:r>
                      <a:r>
                        <a:rPr lang="ru-RU" sz="28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000 р.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04851396"/>
                  </a:ext>
                </a:extLst>
              </a:tr>
              <a:tr h="46377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Другие покупки - 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462793724"/>
                  </a:ext>
                </a:extLst>
              </a:tr>
              <a:tr h="46377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Итого: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Итого: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780383526"/>
                  </a:ext>
                </a:extLst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9248502" y="4336869"/>
            <a:ext cx="18157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14 090 р.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722914" y="2468880"/>
            <a:ext cx="17087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21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500 р.</a:t>
            </a:r>
            <a:endParaRPr lang="ru-RU" sz="28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4114800" y="2011680"/>
            <a:ext cx="156509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14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620 р.</a:t>
            </a:r>
            <a:endParaRPr lang="ru-RU" sz="28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7720149" y="3357154"/>
            <a:ext cx="11685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750 р.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929154" y="2992100"/>
            <a:ext cx="128272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5000 р.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583910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pptforschool.ru/fony/02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347575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ятно 1 1"/>
          <p:cNvSpPr/>
          <p:nvPr/>
        </p:nvSpPr>
        <p:spPr>
          <a:xfrm>
            <a:off x="814885" y="620484"/>
            <a:ext cx="2045881" cy="1828800"/>
          </a:xfrm>
          <a:prstGeom prst="irregularSeal1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B0F0"/>
                </a:solidFill>
              </a:rPr>
              <a:t>100%</a:t>
            </a:r>
            <a:endParaRPr lang="ru-RU" sz="3200" dirty="0">
              <a:solidFill>
                <a:srgbClr val="00B0F0"/>
              </a:solidFill>
            </a:endParaRPr>
          </a:p>
        </p:txBody>
      </p:sp>
      <p:sp>
        <p:nvSpPr>
          <p:cNvPr id="3" name="Пятно 1 2"/>
          <p:cNvSpPr/>
          <p:nvPr/>
        </p:nvSpPr>
        <p:spPr>
          <a:xfrm>
            <a:off x="3135174" y="1942012"/>
            <a:ext cx="1841775" cy="1632857"/>
          </a:xfrm>
          <a:prstGeom prst="irregularSeal1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B0F0"/>
                </a:solidFill>
              </a:rPr>
              <a:t>75 %</a:t>
            </a:r>
            <a:endParaRPr lang="ru-RU" sz="3200" dirty="0">
              <a:solidFill>
                <a:srgbClr val="00B0F0"/>
              </a:solidFill>
            </a:endParaRPr>
          </a:p>
        </p:txBody>
      </p:sp>
      <p:sp>
        <p:nvSpPr>
          <p:cNvPr id="8" name="Пятно 1 7"/>
          <p:cNvSpPr/>
          <p:nvPr/>
        </p:nvSpPr>
        <p:spPr>
          <a:xfrm>
            <a:off x="5310050" y="3000102"/>
            <a:ext cx="1727473" cy="1632857"/>
          </a:xfrm>
          <a:prstGeom prst="irregularSeal1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B0F0"/>
                </a:solidFill>
              </a:rPr>
              <a:t>50%</a:t>
            </a:r>
            <a:endParaRPr lang="ru-RU" sz="3200" dirty="0">
              <a:solidFill>
                <a:srgbClr val="00B0F0"/>
              </a:solidFill>
            </a:endParaRPr>
          </a:p>
        </p:txBody>
      </p:sp>
      <p:sp>
        <p:nvSpPr>
          <p:cNvPr id="10" name="Пятно 1 9"/>
          <p:cNvSpPr/>
          <p:nvPr/>
        </p:nvSpPr>
        <p:spPr>
          <a:xfrm>
            <a:off x="7769132" y="3816531"/>
            <a:ext cx="1727473" cy="1632857"/>
          </a:xfrm>
          <a:prstGeom prst="irregularSeal1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70C0"/>
                </a:solidFill>
              </a:rPr>
              <a:t>25%</a:t>
            </a:r>
            <a:endParaRPr lang="ru-RU" sz="3200" dirty="0">
              <a:solidFill>
                <a:srgbClr val="0070C0"/>
              </a:solidFill>
            </a:endParaRPr>
          </a:p>
        </p:txBody>
      </p:sp>
      <p:sp>
        <p:nvSpPr>
          <p:cNvPr id="11" name="Пятно 1 10"/>
          <p:cNvSpPr/>
          <p:nvPr/>
        </p:nvSpPr>
        <p:spPr>
          <a:xfrm>
            <a:off x="9692548" y="4632960"/>
            <a:ext cx="1727473" cy="1632857"/>
          </a:xfrm>
          <a:prstGeom prst="irregularSeal1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B0F0"/>
                </a:solidFill>
              </a:rPr>
              <a:t>10%</a:t>
            </a:r>
            <a:endParaRPr lang="ru-RU" sz="3200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510773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8" grpId="0" animBg="1"/>
      <p:bldP spid="10" grpId="0" animBg="1"/>
      <p:bldP spid="11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pptforschool.ru/fony/02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347575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090057" y="2090057"/>
            <a:ext cx="788996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sz="60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67549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pptforschool.ru/fony/02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347575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914400" y="483327"/>
            <a:ext cx="1042416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Найдите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1 % от чисел: </a:t>
            </a:r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400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350; 75; 13 500; 6; 80; 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10,3;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3 740. 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293390697"/>
              </p:ext>
            </p:extLst>
          </p:nvPr>
        </p:nvGraphicFramePr>
        <p:xfrm>
          <a:off x="914400" y="1806766"/>
          <a:ext cx="10567849" cy="1966858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1071154">
                  <a:extLst>
                    <a:ext uri="{9D8B030D-6E8A-4147-A177-3AD203B41FA5}">
                      <a16:colId xmlns="" xmlns:a16="http://schemas.microsoft.com/office/drawing/2014/main" val="1070681741"/>
                    </a:ext>
                  </a:extLst>
                </a:gridCol>
                <a:gridCol w="1436916">
                  <a:extLst>
                    <a:ext uri="{9D8B030D-6E8A-4147-A177-3AD203B41FA5}">
                      <a16:colId xmlns="" xmlns:a16="http://schemas.microsoft.com/office/drawing/2014/main" val="2817316734"/>
                    </a:ext>
                  </a:extLst>
                </a:gridCol>
                <a:gridCol w="1345474">
                  <a:extLst>
                    <a:ext uri="{9D8B030D-6E8A-4147-A177-3AD203B41FA5}">
                      <a16:colId xmlns="" xmlns:a16="http://schemas.microsoft.com/office/drawing/2014/main" val="803323278"/>
                    </a:ext>
                  </a:extLst>
                </a:gridCol>
                <a:gridCol w="1429768">
                  <a:extLst>
                    <a:ext uri="{9D8B030D-6E8A-4147-A177-3AD203B41FA5}">
                      <a16:colId xmlns="" xmlns:a16="http://schemas.microsoft.com/office/drawing/2014/main" val="2771379193"/>
                    </a:ext>
                  </a:extLst>
                </a:gridCol>
                <a:gridCol w="1457122">
                  <a:extLst>
                    <a:ext uri="{9D8B030D-6E8A-4147-A177-3AD203B41FA5}">
                      <a16:colId xmlns="" xmlns:a16="http://schemas.microsoft.com/office/drawing/2014/main" val="3411626186"/>
                    </a:ext>
                  </a:extLst>
                </a:gridCol>
                <a:gridCol w="1184534">
                  <a:extLst>
                    <a:ext uri="{9D8B030D-6E8A-4147-A177-3AD203B41FA5}">
                      <a16:colId xmlns="" xmlns:a16="http://schemas.microsoft.com/office/drawing/2014/main" val="1412950531"/>
                    </a:ext>
                  </a:extLst>
                </a:gridCol>
                <a:gridCol w="1320828">
                  <a:extLst>
                    <a:ext uri="{9D8B030D-6E8A-4147-A177-3AD203B41FA5}">
                      <a16:colId xmlns="" xmlns:a16="http://schemas.microsoft.com/office/drawing/2014/main" val="3935609231"/>
                    </a:ext>
                  </a:extLst>
                </a:gridCol>
                <a:gridCol w="1322053">
                  <a:extLst>
                    <a:ext uri="{9D8B030D-6E8A-4147-A177-3AD203B41FA5}">
                      <a16:colId xmlns="" xmlns:a16="http://schemas.microsoft.com/office/drawing/2014/main" val="513882648"/>
                    </a:ext>
                  </a:extLst>
                </a:gridCol>
              </a:tblGrid>
              <a:tr h="792743">
                <a:tc>
                  <a:txBody>
                    <a:bodyPr/>
                    <a:lstStyle/>
                    <a:p>
                      <a:pPr marL="45720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53891481"/>
                  </a:ext>
                </a:extLst>
              </a:tr>
              <a:tr h="604735">
                <a:tc>
                  <a:txBody>
                    <a:bodyPr/>
                    <a:lstStyle/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</a:t>
                      </a:r>
                      <a:endParaRPr lang="ru-RU" sz="3600" b="1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</a:t>
                      </a:r>
                      <a:endParaRPr lang="ru-RU" sz="3600" b="1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ц</a:t>
                      </a:r>
                      <a:endParaRPr lang="ru-RU" sz="3600" b="1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ы</a:t>
                      </a:r>
                      <a:endParaRPr lang="ru-RU" sz="3600" b="1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</a:t>
                      </a:r>
                      <a:endParaRPr lang="ru-RU" sz="3600" b="1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marR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6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</a:t>
                      </a:r>
                      <a:endParaRPr lang="ru-RU" sz="3600" b="1" dirty="0" smtClean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RU" sz="3600" b="1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marR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6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</a:t>
                      </a:r>
                      <a:endParaRPr lang="ru-RU" sz="3600" b="1" dirty="0" smtClean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3600" b="1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</a:t>
                      </a:r>
                      <a:endParaRPr lang="ru-RU" sz="3600" b="1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2899000954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3879669" y="466344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932386567"/>
              </p:ext>
            </p:extLst>
          </p:nvPr>
        </p:nvGraphicFramePr>
        <p:xfrm>
          <a:off x="914392" y="3883760"/>
          <a:ext cx="10567856" cy="122509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84225">
                  <a:extLst>
                    <a:ext uri="{9D8B030D-6E8A-4147-A177-3AD203B41FA5}">
                      <a16:colId xmlns="" xmlns:a16="http://schemas.microsoft.com/office/drawing/2014/main" val="2227305726"/>
                    </a:ext>
                  </a:extLst>
                </a:gridCol>
                <a:gridCol w="1397726">
                  <a:extLst>
                    <a:ext uri="{9D8B030D-6E8A-4147-A177-3AD203B41FA5}">
                      <a16:colId xmlns="" xmlns:a16="http://schemas.microsoft.com/office/drawing/2014/main" val="916172594"/>
                    </a:ext>
                  </a:extLst>
                </a:gridCol>
                <a:gridCol w="1371600">
                  <a:extLst>
                    <a:ext uri="{9D8B030D-6E8A-4147-A177-3AD203B41FA5}">
                      <a16:colId xmlns="" xmlns:a16="http://schemas.microsoft.com/office/drawing/2014/main" val="136060180"/>
                    </a:ext>
                  </a:extLst>
                </a:gridCol>
                <a:gridCol w="1430377">
                  <a:extLst>
                    <a:ext uri="{9D8B030D-6E8A-4147-A177-3AD203B41FA5}">
                      <a16:colId xmlns="" xmlns:a16="http://schemas.microsoft.com/office/drawing/2014/main" val="1158575646"/>
                    </a:ext>
                  </a:extLst>
                </a:gridCol>
                <a:gridCol w="1443451">
                  <a:extLst>
                    <a:ext uri="{9D8B030D-6E8A-4147-A177-3AD203B41FA5}">
                      <a16:colId xmlns="" xmlns:a16="http://schemas.microsoft.com/office/drawing/2014/main" val="2151086284"/>
                    </a:ext>
                  </a:extLst>
                </a:gridCol>
                <a:gridCol w="1198513">
                  <a:extLst>
                    <a:ext uri="{9D8B030D-6E8A-4147-A177-3AD203B41FA5}">
                      <a16:colId xmlns="" xmlns:a16="http://schemas.microsoft.com/office/drawing/2014/main" val="2537723375"/>
                    </a:ext>
                  </a:extLst>
                </a:gridCol>
                <a:gridCol w="1320982">
                  <a:extLst>
                    <a:ext uri="{9D8B030D-6E8A-4147-A177-3AD203B41FA5}">
                      <a16:colId xmlns="" xmlns:a16="http://schemas.microsoft.com/office/drawing/2014/main" val="3203474545"/>
                    </a:ext>
                  </a:extLst>
                </a:gridCol>
                <a:gridCol w="1320982">
                  <a:extLst>
                    <a:ext uri="{9D8B030D-6E8A-4147-A177-3AD203B41FA5}">
                      <a16:colId xmlns="" xmlns:a16="http://schemas.microsoft.com/office/drawing/2014/main" val="1015228057"/>
                    </a:ext>
                  </a:extLst>
                </a:gridCol>
              </a:tblGrid>
              <a:tr h="61254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4095301952"/>
                  </a:ext>
                </a:extLst>
              </a:tr>
              <a:tr h="612547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893646690"/>
                  </a:ext>
                </a:extLst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136469" y="3801291"/>
            <a:ext cx="102020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914392" y="2076994"/>
            <a:ext cx="9666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076994" y="2076994"/>
            <a:ext cx="12148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3,5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487781" y="2076995"/>
            <a:ext cx="128016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0,75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963886" y="2076995"/>
            <a:ext cx="11625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135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322423" y="2076994"/>
            <a:ext cx="13062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0,06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628709" y="2076994"/>
            <a:ext cx="133241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0,8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791303" y="2076994"/>
            <a:ext cx="147610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0,103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0358846" y="2019619"/>
            <a:ext cx="13533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37,4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914392" y="4004229"/>
            <a:ext cx="1358545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0,06 %</a:t>
            </a:r>
          </a:p>
          <a:p>
            <a:endParaRPr lang="ru-RU" dirty="0"/>
          </a:p>
        </p:txBody>
      </p:sp>
      <p:sp>
        <p:nvSpPr>
          <p:cNvPr id="24" name="TextBox 23"/>
          <p:cNvSpPr txBox="1"/>
          <p:nvPr/>
        </p:nvSpPr>
        <p:spPr>
          <a:xfrm>
            <a:off x="2076995" y="4004228"/>
            <a:ext cx="14107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0,103%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487781" y="4004228"/>
            <a:ext cx="116260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0,75%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872461" y="4043852"/>
            <a:ext cx="141134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0,8%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322423" y="4043852"/>
            <a:ext cx="108401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3,5%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913311" y="4043852"/>
            <a:ext cx="87799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4%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883332" y="4004228"/>
            <a:ext cx="12499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37,4%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0225266" y="4043852"/>
            <a:ext cx="12159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135%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914392" y="4330715"/>
            <a:ext cx="105678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п         р         о          ц          е          н         т         ы</a:t>
            </a:r>
            <a:endParaRPr lang="ru-RU" sz="36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033296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9" grpId="0"/>
      <p:bldP spid="24" grpId="0"/>
      <p:bldP spid="25" grpId="0"/>
      <p:bldP spid="3" grpId="0"/>
      <p:bldP spid="4" grpId="0"/>
      <p:bldP spid="9" grpId="0"/>
      <p:bldP spid="17" grpId="0"/>
      <p:bldP spid="20" grpId="0"/>
      <p:bldP spid="2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pptforschool.ru/fony/029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2434" r="2459"/>
          <a:stretch/>
        </p:blipFill>
        <p:spPr bwMode="auto">
          <a:xfrm>
            <a:off x="0" y="0"/>
            <a:ext cx="12191999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200401" y="339634"/>
            <a:ext cx="5682342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32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Закончи предложение:</a:t>
            </a:r>
          </a:p>
          <a:p>
            <a:pPr algn="ctr"/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470264" y="1201408"/>
            <a:ext cx="5434148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Процент –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это 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Чтобы заменить число десятичной дробью,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надо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Чтобы заменить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дробь процентами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надо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Чтобы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найти 1 % от числа,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надо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Чтобы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найти несколько процентов от числа,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надо</a:t>
            </a:r>
          </a:p>
          <a:p>
            <a:pPr marL="342900" indent="-342900">
              <a:buFont typeface="+mj-lt"/>
              <a:buAutoNum type="arabicPeriod"/>
            </a:pP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+mj-lt"/>
              <a:buAutoNum type="arabicPeriod"/>
            </a:pP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035040" y="1084217"/>
            <a:ext cx="50531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сотая часть числа. 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035040" y="2063931"/>
            <a:ext cx="4833256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 число разделить на 100.</a:t>
            </a:r>
          </a:p>
          <a:p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6035040" y="2864150"/>
            <a:ext cx="5682341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данную дробь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умножить на 100.</a:t>
            </a:r>
          </a:p>
          <a:p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6035040" y="3461657"/>
            <a:ext cx="55517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разделить это число на 100.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035040" y="4219303"/>
            <a:ext cx="5682341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 число разделить на 100, а затем умножить на число процентов.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1827662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pptforschool.ru/fony/02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120" y="-65314"/>
            <a:ext cx="12347575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502229" y="378823"/>
            <a:ext cx="93268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Проценты в нашей жизни</a:t>
            </a:r>
            <a:endParaRPr lang="ru-RU" sz="3600" b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 descr="http://organicwoman.ru/wp-content/uploads/2016/03/sostav-izdeliya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8865" y="1025154"/>
            <a:ext cx="3030583" cy="1731109"/>
          </a:xfrm>
          <a:prstGeom prst="rect">
            <a:avLst/>
          </a:prstGeom>
          <a:noFill/>
          <a:ln>
            <a:solidFill>
              <a:srgbClr val="002060"/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cdn.vedomosti.ru/image/2015/9l/14p39r/normal-1gqs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9887" b="37942"/>
          <a:stretch/>
        </p:blipFill>
        <p:spPr bwMode="auto">
          <a:xfrm>
            <a:off x="8439523" y="4336868"/>
            <a:ext cx="2883457" cy="188796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www.dnepr.produktoff.com/static/upload/goods/10/27410_square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2508" r="12063"/>
          <a:stretch/>
        </p:blipFill>
        <p:spPr bwMode="auto">
          <a:xfrm>
            <a:off x="9064022" y="1025154"/>
            <a:ext cx="2011680" cy="276225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www.funlib.ru/cimg/2014/102110/384483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6952" y="2092098"/>
            <a:ext cx="3377352" cy="254317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http://cs3.livemaster.ru/zhurnalfoto/c/b/e/160313133443cbee349f68de22bfa18df6995ea8cf5c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203" y="4336868"/>
            <a:ext cx="3044825" cy="188796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048520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pptforschool.ru/fony/02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347575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664823" y="718457"/>
            <a:ext cx="72237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Словарная </a:t>
            </a:r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</a:t>
            </a:r>
            <a:endParaRPr lang="ru-RU" sz="3600" b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3600" b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05841" y="1658983"/>
            <a:ext cx="10411096" cy="1146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3200" b="1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Бюджет</a:t>
            </a: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– э</a:t>
            </a: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то учет доходов и расходов всех членов семьи за определенный период</a:t>
            </a:r>
            <a:r>
              <a:rPr lang="ru-RU" sz="3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32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49064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pptforschool.ru/fony/02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347575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849086" y="1567543"/>
            <a:ext cx="4676503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Доходы</a:t>
            </a:r>
          </a:p>
          <a:p>
            <a:pPr algn="ctr"/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6662057" y="1423851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5799908" y="1567543"/>
            <a:ext cx="5447211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Расходы</a:t>
            </a:r>
            <a:endParaRPr lang="ru-RU" sz="3200" b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613954" y="522515"/>
            <a:ext cx="1109036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Распределите доходы и расходы в два столбика: зарплата, квартплата, пособие, стипендия, одежда, услуги, продукты, пенсия, другие покупки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136469" y="2429317"/>
            <a:ext cx="40886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зарплата</a:t>
            </a:r>
            <a:endParaRPr lang="ru-RU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6479177" y="2416585"/>
            <a:ext cx="4336869" cy="5359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квартплата</a:t>
            </a:r>
            <a:endParaRPr lang="ru-RU" sz="2800" dirty="0"/>
          </a:p>
        </p:txBody>
      </p:sp>
      <p:sp>
        <p:nvSpPr>
          <p:cNvPr id="10" name="TextBox 9"/>
          <p:cNvSpPr txBox="1"/>
          <p:nvPr/>
        </p:nvSpPr>
        <p:spPr>
          <a:xfrm>
            <a:off x="1136468" y="2965269"/>
            <a:ext cx="39841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пособие</a:t>
            </a:r>
            <a:endParaRPr lang="ru-RU" sz="2800" dirty="0"/>
          </a:p>
        </p:txBody>
      </p:sp>
      <p:sp>
        <p:nvSpPr>
          <p:cNvPr id="11" name="TextBox 10"/>
          <p:cNvSpPr txBox="1"/>
          <p:nvPr/>
        </p:nvSpPr>
        <p:spPr>
          <a:xfrm>
            <a:off x="1136469" y="3501221"/>
            <a:ext cx="42715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стипендия</a:t>
            </a:r>
            <a:endParaRPr lang="ru-RU" sz="2800" dirty="0"/>
          </a:p>
        </p:txBody>
      </p:sp>
      <p:sp>
        <p:nvSpPr>
          <p:cNvPr id="12" name="TextBox 11"/>
          <p:cNvSpPr txBox="1"/>
          <p:nvPr/>
        </p:nvSpPr>
        <p:spPr>
          <a:xfrm>
            <a:off x="6662058" y="3131889"/>
            <a:ext cx="34355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одежда</a:t>
            </a:r>
            <a:endParaRPr lang="ru-RU" sz="2800" dirty="0"/>
          </a:p>
        </p:txBody>
      </p:sp>
      <p:sp>
        <p:nvSpPr>
          <p:cNvPr id="13" name="TextBox 12"/>
          <p:cNvSpPr txBox="1"/>
          <p:nvPr/>
        </p:nvSpPr>
        <p:spPr>
          <a:xfrm>
            <a:off x="6753498" y="3667841"/>
            <a:ext cx="31612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услуги</a:t>
            </a:r>
            <a:endParaRPr lang="ru-RU" sz="2800" dirty="0"/>
          </a:p>
        </p:txBody>
      </p:sp>
      <p:sp>
        <p:nvSpPr>
          <p:cNvPr id="14" name="TextBox 13"/>
          <p:cNvSpPr txBox="1"/>
          <p:nvPr/>
        </p:nvSpPr>
        <p:spPr>
          <a:xfrm>
            <a:off x="6662057" y="4203793"/>
            <a:ext cx="376210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продукты</a:t>
            </a:r>
            <a:endParaRPr lang="ru-RU" sz="2800" dirty="0"/>
          </a:p>
        </p:txBody>
      </p:sp>
      <p:sp>
        <p:nvSpPr>
          <p:cNvPr id="15" name="TextBox 14"/>
          <p:cNvSpPr txBox="1"/>
          <p:nvPr/>
        </p:nvSpPr>
        <p:spPr>
          <a:xfrm>
            <a:off x="1136468" y="4024441"/>
            <a:ext cx="38012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пенсия</a:t>
            </a:r>
            <a:endParaRPr lang="ru-RU" sz="2800" dirty="0"/>
          </a:p>
        </p:txBody>
      </p:sp>
      <p:sp>
        <p:nvSpPr>
          <p:cNvPr id="16" name="TextBox 15"/>
          <p:cNvSpPr txBox="1"/>
          <p:nvPr/>
        </p:nvSpPr>
        <p:spPr>
          <a:xfrm>
            <a:off x="7746274" y="4906365"/>
            <a:ext cx="38012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другие покупки</a:t>
            </a:r>
            <a:endParaRPr lang="ru-RU" sz="2800" dirty="0"/>
          </a:p>
        </p:txBody>
      </p:sp>
    </p:spTree>
    <p:extLst>
      <p:ext uri="{BB962C8B-B14F-4D97-AF65-F5344CB8AC3E}">
        <p14:creationId xmlns="" xmlns:p14="http://schemas.microsoft.com/office/powerpoint/2010/main" val="5865613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2" grpId="0"/>
      <p:bldP spid="13" grpId="0"/>
      <p:bldP spid="14" grpId="0"/>
      <p:bldP spid="15" grpId="0"/>
      <p:bldP spid="1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pptforschool.ru/fony/02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347575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460408775"/>
              </p:ext>
            </p:extLst>
          </p:nvPr>
        </p:nvGraphicFramePr>
        <p:xfrm>
          <a:off x="1018903" y="648105"/>
          <a:ext cx="10255929" cy="4623290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5127415">
                  <a:extLst>
                    <a:ext uri="{9D8B030D-6E8A-4147-A177-3AD203B41FA5}">
                      <a16:colId xmlns="" xmlns:a16="http://schemas.microsoft.com/office/drawing/2014/main" val="2971103223"/>
                    </a:ext>
                  </a:extLst>
                </a:gridCol>
                <a:gridCol w="5128514">
                  <a:extLst>
                    <a:ext uri="{9D8B030D-6E8A-4147-A177-3AD203B41FA5}">
                      <a16:colId xmlns="" xmlns:a16="http://schemas.microsoft.com/office/drawing/2014/main" val="2241429435"/>
                    </a:ext>
                  </a:extLst>
                </a:gridCol>
              </a:tblGrid>
              <a:tr h="89502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               Семейный </a:t>
                      </a:r>
                      <a:endParaRPr lang="ru-RU" sz="2800" b="1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2800" b="1" dirty="0" smtClean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бюджет</a:t>
                      </a:r>
                      <a:endParaRPr lang="ru-RU" sz="2800" b="1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019118128"/>
                  </a:ext>
                </a:extLst>
              </a:tr>
              <a:tr h="46377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Доходы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Расходы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813240628"/>
                  </a:ext>
                </a:extLst>
              </a:tr>
              <a:tr h="46377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Зарплата матери - 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Квартплата – 3 500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635061019"/>
                  </a:ext>
                </a:extLst>
              </a:tr>
              <a:tr h="46377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Зарплата отца -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Продукты -  </a:t>
                      </a:r>
                      <a:r>
                        <a:rPr lang="ru-RU" sz="28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 </a:t>
                      </a:r>
                      <a:r>
                        <a:rPr lang="ru-RU" sz="2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000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504278623"/>
                  </a:ext>
                </a:extLst>
              </a:tr>
              <a:tr h="46377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Пособие – 182 р.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Одежда - 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363070093"/>
                  </a:ext>
                </a:extLst>
              </a:tr>
              <a:tr h="46377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Стипендия – </a:t>
                      </a:r>
                      <a:r>
                        <a:rPr lang="en-US" sz="2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1 340 </a:t>
                      </a:r>
                      <a:r>
                        <a:rPr lang="ru-RU" sz="2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р.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Услуги - 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726476839"/>
                  </a:ext>
                </a:extLst>
              </a:tr>
              <a:tr h="46377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Пенсия – 11 703 р.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Транспорт – 1 000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04851396"/>
                  </a:ext>
                </a:extLst>
              </a:tr>
              <a:tr h="46377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Другие покупки - 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462793724"/>
                  </a:ext>
                </a:extLst>
              </a:tr>
              <a:tr h="46377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Итого: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Итого: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78038352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4272668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pptforschool.ru/fony/02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347575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92331" y="1358537"/>
            <a:ext cx="109205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30.11.16        Нахождение нескольких процентов числа.</a:t>
            </a:r>
            <a:endParaRPr lang="ru-RU" sz="36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39450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pptforschool.ru/fony/02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347575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651760" y="731520"/>
            <a:ext cx="66751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 задач </a:t>
            </a:r>
            <a:endParaRPr lang="ru-RU" sz="3200" b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966651" y="1515291"/>
            <a:ext cx="10450286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магазине «Эльдорадо» предпраздничные скидки 15 %. Сколько будет стоить холодильник, если его цена 15 </a:t>
            </a: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400 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руб.?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195850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1018</TotalTime>
  <Words>640</Words>
  <Application>Microsoft Office PowerPoint</Application>
  <PresentationFormat>Произвольный</PresentationFormat>
  <Paragraphs>206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Ilnur</cp:lastModifiedBy>
  <cp:revision>54</cp:revision>
  <dcterms:created xsi:type="dcterms:W3CDTF">2016-11-27T10:14:50Z</dcterms:created>
  <dcterms:modified xsi:type="dcterms:W3CDTF">2017-01-14T17:05:05Z</dcterms:modified>
</cp:coreProperties>
</file>