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rawings/drawing3.xml" ContentType="application/vnd.openxmlformats-officedocument.drawingml.chartshap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60" r:id="rId5"/>
    <p:sldId id="266" r:id="rId6"/>
    <p:sldId id="261" r:id="rId7"/>
    <p:sldId id="259" r:id="rId8"/>
    <p:sldId id="262" r:id="rId9"/>
    <p:sldId id="263" r:id="rId10"/>
    <p:sldId id="264" r:id="rId11"/>
    <p:sldId id="265" r:id="rId12"/>
    <p:sldId id="268" r:id="rId13"/>
    <p:sldId id="269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2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Office_Excel3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pieChart>
        <c:varyColors val="1"/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Начало</a:t>
            </a:r>
            <a:r>
              <a:rPr lang="ru-RU" baseline="0" dirty="0" smtClean="0"/>
              <a:t> года</a:t>
            </a:r>
            <a:endParaRPr lang="ru-RU" dirty="0"/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средний</c:v>
                </c:pt>
                <c:pt idx="1">
                  <c:v>низкий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1.8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Конец</a:t>
            </a:r>
            <a:r>
              <a:rPr lang="ru-RU" baseline="0" dirty="0" smtClean="0"/>
              <a:t> года</a:t>
            </a:r>
            <a:endParaRPr lang="ru-RU" dirty="0"/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средний</c:v>
                </c:pt>
                <c:pt idx="1">
                  <c:v>низкий</c:v>
                </c:pt>
                <c:pt idx="2">
                  <c:v>высокий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</c:v>
                </c:pt>
                <c:pt idx="1">
                  <c:v>0.4</c:v>
                </c:pt>
                <c:pt idx="2">
                  <c:v>2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0.79705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0" y="0"/>
          <a:ext cx="6048672" cy="230832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lIns="91440" tIns="45720" rIns="91440" bIns="45720">
          <a:spAutoFit/>
        </a:bodyPr>
        <a:lstStyle xmlns:a="http://schemas.openxmlformats.org/drawingml/2006/main"/>
        <a:p xmlns:a="http://schemas.openxmlformats.org/drawingml/2006/main">
          <a:pPr algn="ctr">
            <a:lnSpc>
              <a:spcPct val="200000"/>
            </a:lnSpc>
          </a:pPr>
          <a:r>
            <a:rPr lang="ru-RU" sz="2400" b="1" i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rPr>
            <a:t> *  Анкетирование</a:t>
          </a:r>
        </a:p>
        <a:p xmlns:a="http://schemas.openxmlformats.org/drawingml/2006/main">
          <a:pPr algn="ctr">
            <a:lnSpc>
              <a:spcPct val="200000"/>
            </a:lnSpc>
          </a:pPr>
          <a:r>
            <a:rPr lang="ru-RU" sz="2400" b="1" i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rPr>
            <a:t>*Оформление папок-передвижек</a:t>
          </a:r>
        </a:p>
        <a:p xmlns:a="http://schemas.openxmlformats.org/drawingml/2006/main">
          <a:pPr algn="ctr">
            <a:lnSpc>
              <a:spcPct val="200000"/>
            </a:lnSpc>
          </a:pPr>
          <a:r>
            <a:rPr lang="ru-RU" sz="2400" b="1" i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rPr>
            <a:t>*Консультации для родителей</a:t>
          </a:r>
          <a:endParaRPr lang="ru-RU" sz="2400" b="1" i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0.15385</cdr:x>
      <cdr:y>0.31398</cdr:y>
    </cdr:from>
    <cdr:to>
      <cdr:x>0.3286</cdr:x>
      <cdr:y>0.45936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576064" y="864096"/>
          <a:ext cx="654345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lIns="91440" tIns="45720" rIns="91440" bIns="45720">
          <a:spAutoFit/>
        </a:bodyPr>
        <a:lstStyle xmlns:a="http://schemas.openxmlformats.org/drawingml/2006/main"/>
        <a:p xmlns:a="http://schemas.openxmlformats.org/drawingml/2006/main">
          <a:pPr algn="ctr"/>
          <a:r>
            <a:rPr lang="ru-RU" sz="200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rPr>
            <a:t>20%</a:t>
          </a:r>
          <a:endParaRPr lang="ru-RU" sz="2000" cap="none" spc="0" dirty="0">
            <a:ln w="17780" cmpd="sng">
              <a:solidFill>
                <a:srgbClr val="FFFFFF"/>
              </a:solidFill>
              <a:prstDash val="solid"/>
              <a:miter lim="800000"/>
            </a:ln>
            <a:solidFill>
              <a:schemeClr val="tx1"/>
            </a:solidFill>
            <a:effectLst>
              <a:outerShdw blurRad="50800" algn="tl" rotWithShape="0">
                <a:srgbClr val="000000"/>
              </a:outerShdw>
            </a:effectLst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0.32692</cdr:x>
      <cdr:y>0.62796</cdr:y>
    </cdr:from>
    <cdr:to>
      <cdr:x>0.50168</cdr:x>
      <cdr:y>0.77334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1224136" y="1728192"/>
          <a:ext cx="654345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lIns="91440" tIns="45720" rIns="91440" bIns="45720">
          <a:spAutoFit/>
        </a:bodyPr>
        <a:lstStyle xmlns:a="http://schemas.openxmlformats.org/drawingml/2006/main"/>
        <a:p xmlns:a="http://schemas.openxmlformats.org/drawingml/2006/main">
          <a:pPr algn="ctr"/>
          <a:r>
            <a:rPr lang="ru-RU" sz="200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rPr>
            <a:t>80%</a:t>
          </a:r>
          <a:endParaRPr lang="ru-RU" sz="2000" cap="none" spc="0" dirty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0.11251</cdr:x>
      <cdr:y>0.37898</cdr:y>
    </cdr:from>
    <cdr:to>
      <cdr:x>0.28291</cdr:x>
      <cdr:y>0.51059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432048" y="1152128"/>
          <a:ext cx="654345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lIns="91440" tIns="45720" rIns="91440" bIns="45720">
          <a:spAutoFit/>
        </a:bodyPr>
        <a:lstStyle xmlns:a="http://schemas.openxmlformats.org/drawingml/2006/main"/>
        <a:p xmlns:a="http://schemas.openxmlformats.org/drawingml/2006/main">
          <a:pPr algn="ctr"/>
          <a:r>
            <a:rPr lang="ru-RU" sz="200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rPr>
            <a:t>40%</a:t>
          </a:r>
          <a:endParaRPr lang="ru-RU" sz="2000" cap="none" spc="0" dirty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0.39378</cdr:x>
      <cdr:y>0.49741</cdr:y>
    </cdr:from>
    <cdr:to>
      <cdr:x>0.56418</cdr:x>
      <cdr:y>0.62902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1512168" y="1512168"/>
          <a:ext cx="654345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lIns="91440" tIns="45720" rIns="91440" bIns="45720">
          <a:spAutoFit/>
        </a:bodyPr>
        <a:lstStyle xmlns:a="http://schemas.openxmlformats.org/drawingml/2006/main"/>
        <a:p xmlns:a="http://schemas.openxmlformats.org/drawingml/2006/main">
          <a:pPr algn="ctr"/>
          <a:r>
            <a:rPr lang="ru-RU" sz="200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rPr>
            <a:t>55%</a:t>
          </a:r>
          <a:endParaRPr lang="ru-RU" sz="2000" cap="none" spc="0" dirty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0.13126</cdr:x>
      <cdr:y>0.75795</cdr:y>
    </cdr:from>
    <cdr:to>
      <cdr:x>0.26827</cdr:x>
      <cdr:y>0.88956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504056" y="2304256"/>
          <a:ext cx="526106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lIns="91440" tIns="45720" rIns="91440" bIns="45720">
          <a:spAutoFit/>
        </a:bodyPr>
        <a:lstStyle xmlns:a="http://schemas.openxmlformats.org/drawingml/2006/main"/>
        <a:p xmlns:a="http://schemas.openxmlformats.org/drawingml/2006/main">
          <a:pPr algn="ctr"/>
          <a:r>
            <a:rPr lang="ru-RU" sz="200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rPr>
            <a:t>5%</a:t>
          </a:r>
          <a:endParaRPr lang="ru-RU" sz="2000" cap="none" spc="0" dirty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0803DA-9155-4915-A368-00F989C2952F}" type="datetimeFigureOut">
              <a:rPr lang="ru-RU" smtClean="0"/>
              <a:pPr/>
              <a:t>09.06.2016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D29373-89CE-40ED-954F-7517E7B82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D29373-89CE-40ED-954F-7517E7B82471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09.06.2016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279661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547664" y="1916832"/>
            <a:ext cx="689785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Отчет </a:t>
            </a:r>
          </a:p>
          <a:p>
            <a:pPr algn="ctr"/>
            <a:r>
              <a:rPr lang="ru-RU" sz="54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кружковой работ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3933056"/>
            <a:ext cx="688348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«Занимательная математика»</a:t>
            </a:r>
            <a:endParaRPr lang="ru-RU" sz="36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35896" y="18864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Кто с детских лет занимается математикой, тот развивает внимание, тренирует свой мозг, свою волю, воспитывает настойчивость и упорство в достижении цели.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А.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Маркушевич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64088" y="5661248"/>
            <a:ext cx="336720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Выполнила воспитатель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Пименова М.А.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279661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Users\артем\Desktop\Новая папка (2)\P101196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060848"/>
            <a:ext cx="2747797" cy="2060848"/>
          </a:xfrm>
          <a:prstGeom prst="rect">
            <a:avLst/>
          </a:prstGeom>
          <a:ln w="38100" cap="sq">
            <a:solidFill>
              <a:srgbClr val="FFC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5" name="Picture 3" descr="C:\Users\артем\Desktop\Новая папка (2)\P101197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2132856"/>
            <a:ext cx="2747797" cy="2060848"/>
          </a:xfrm>
          <a:prstGeom prst="rect">
            <a:avLst/>
          </a:prstGeom>
          <a:ln w="38100" cap="sq">
            <a:solidFill>
              <a:srgbClr val="FFC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6" name="Picture 4" descr="C:\Users\артем\Desktop\Новая папка (2)\P101135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912" y="3717032"/>
            <a:ext cx="2088232" cy="2784309"/>
          </a:xfrm>
          <a:prstGeom prst="rect">
            <a:avLst/>
          </a:prstGeom>
          <a:ln w="38100" cap="sq">
            <a:solidFill>
              <a:srgbClr val="FFC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843808" y="548680"/>
            <a:ext cx="3352200" cy="26873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«Чудесный мешочек»</a:t>
            </a:r>
          </a:p>
          <a:p>
            <a:pPr algn="ctr">
              <a:lnSpc>
                <a:spcPct val="150000"/>
              </a:lnSpc>
            </a:pPr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«Найди такой-же»</a:t>
            </a:r>
          </a:p>
          <a:p>
            <a:pPr algn="ctr">
              <a:lnSpc>
                <a:spcPct val="150000"/>
              </a:lnSpc>
            </a:pPr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«Кто больше увидит»</a:t>
            </a:r>
          </a:p>
          <a:p>
            <a:pPr algn="ctr">
              <a:lnSpc>
                <a:spcPct val="150000"/>
              </a:lnSpc>
            </a:pPr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«Геометрическая мозайка»</a:t>
            </a:r>
          </a:p>
          <a:p>
            <a:pPr algn="ctr">
              <a:lnSpc>
                <a:spcPct val="150000"/>
              </a:lnSpc>
            </a:pP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55776" y="188640"/>
            <a:ext cx="41220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Развитие представлений о форме: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279661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C:\Users\артем\Desktop\Новая папка (2)\P10119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764704"/>
            <a:ext cx="2304256" cy="1728192"/>
          </a:xfrm>
          <a:prstGeom prst="rect">
            <a:avLst/>
          </a:prstGeom>
          <a:ln w="38100" cap="sq">
            <a:solidFill>
              <a:srgbClr val="FFC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2" name="Picture 2" descr="C:\Users\артем\Desktop\Новая папка (2)\P101196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2708920"/>
            <a:ext cx="2520280" cy="1890210"/>
          </a:xfrm>
          <a:prstGeom prst="rect">
            <a:avLst/>
          </a:prstGeom>
          <a:ln w="38100" cap="sq">
            <a:solidFill>
              <a:srgbClr val="FFC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3" name="Picture 3" descr="C:\Users\артем\Desktop\Новая папка (2)\P101198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4581128"/>
            <a:ext cx="2664296" cy="1998222"/>
          </a:xfrm>
          <a:prstGeom prst="rect">
            <a:avLst/>
          </a:prstGeom>
          <a:ln w="38100" cap="sq">
            <a:solidFill>
              <a:srgbClr val="FFC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4" name="Picture 4" descr="C:\Users\артем\Desktop\Новая папка (2)\P101227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84168" y="3717032"/>
            <a:ext cx="2651787" cy="1988840"/>
          </a:xfrm>
          <a:prstGeom prst="rect">
            <a:avLst/>
          </a:prstGeom>
          <a:ln w="38100" cap="sq">
            <a:solidFill>
              <a:srgbClr val="FFC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5" name="Picture 5" descr="C:\Users\артем\Desktop\Новая папка (2)\P101226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56176" y="1556792"/>
            <a:ext cx="2520280" cy="1890210"/>
          </a:xfrm>
          <a:prstGeom prst="rect">
            <a:avLst/>
          </a:prstGeom>
          <a:ln w="38100" cap="sq">
            <a:solidFill>
              <a:srgbClr val="FFC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3419872" y="620688"/>
            <a:ext cx="3053144" cy="226408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6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«Путаница»</a:t>
            </a:r>
          </a:p>
          <a:p>
            <a:pPr algn="ctr">
              <a:lnSpc>
                <a:spcPct val="150000"/>
              </a:lnSpc>
            </a:pPr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«Какой цифры не стало?»</a:t>
            </a:r>
          </a:p>
          <a:p>
            <a:pPr algn="ctr">
              <a:lnSpc>
                <a:spcPct val="150000"/>
              </a:lnSpc>
            </a:pPr>
            <a:r>
              <a:rPr lang="ru-RU" sz="16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«Убираем цифру»</a:t>
            </a:r>
          </a:p>
          <a:p>
            <a:pPr algn="ctr">
              <a:lnSpc>
                <a:spcPct val="150000"/>
              </a:lnSpc>
            </a:pPr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«Исправь ошибку»</a:t>
            </a:r>
          </a:p>
          <a:p>
            <a:pPr algn="ctr">
              <a:lnSpc>
                <a:spcPct val="150000"/>
              </a:lnSpc>
            </a:pPr>
            <a:r>
              <a:rPr lang="ru-RU" sz="16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«Считай- не ошибись!»</a:t>
            </a:r>
          </a:p>
          <a:p>
            <a:pPr algn="ctr">
              <a:lnSpc>
                <a:spcPct val="150000"/>
              </a:lnSpc>
            </a:pPr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«Кто первый назовет»</a:t>
            </a:r>
            <a:endParaRPr lang="ru-RU" sz="1600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55576" y="188640"/>
            <a:ext cx="75963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Формирование представлений о числе и количестве: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279661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843808" y="260648"/>
            <a:ext cx="3359318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i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Результативность</a:t>
            </a:r>
          </a:p>
          <a:p>
            <a:pPr algn="ctr"/>
            <a:endParaRPr lang="ru-RU" sz="2800" b="1" i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475656" y="908720"/>
            <a:ext cx="694826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В дошкольном возрасте закладываются основы знаний, необходимых ребенку в школе. Математика представляет собой сложную науку, которая может вызвать определенные трудности во время школьного обучения. К тому же далеко не все дети имеют склонности и обладают математическим складом ума, поэтому при подготовке к школе важно познакомить ребенка с основами счета.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Математика – это мощный фактор интеллектуального развития ребенка, формирования его познавательных и творческих способностей. Самое главное – это привить ребенку интерес к познанию. Поэтому занятия по кружковой работе проводились в увлекательной игровой форме, с применением сказочных сюжетов. Благодаря играм удаётся сконцентрировать внимание и привлечь интерес даже у самых несобранных детей дошкольного возраста. В начале их увлекают только игровые действия, а затем и то, чему учит та или иная игра. Постепенно у детей пробуждается интерес и к самому предмету обучения. Таким образом, занятия, проводимые в игровой форме, помогут привить ребенку знания из области математики, ребенок научится выполнять различные действия, разовьет память, мышление, творческие способности.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279661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403648" y="578438"/>
            <a:ext cx="756084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сравнить начало и конец учебного года, можно сделать выводы.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научились: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различать геометрические фигуры по характерным признакам (круг, квадрат, треугольник, прямоугольник, шар, куб, цилиндр) 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классифицировать фигуры по 3-м свойствам одновременно;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составлять и решать задачи на сложение и вычитание;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определять пространственные отношения: вверх-вниз,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направо-налево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назад-вперед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находить одинаковые предметы в контурном и цветном изображении;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научились принимать поставленную задачу или выдвигать самостоятельно свою задачу в знакомой игре;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действовать по правилам, стремиться к результату.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занятия к занятию дети становятся всё более усидчивыми, прилежными, самостоятельными. А все эти качества необходимы для того, чтобы без особых проблем перейти к школьному обучению.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Проводя диагностику по данному предмету, можно сказать, что низкий уровень сократился, соответственно повысился средний и высокий уровни. Это является результатом проведенной мной работы.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279661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95536" y="476672"/>
            <a:ext cx="8280920" cy="670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Список литературы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Планы занятий по программе «От рождения до школы» для подготовительной к школе группы детского сада.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Н.Е.Вераксы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Т.С.Комаровой, М.А.Васильевой 2011г.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Математика в детском саду. Рабочая тетрадь для детей 6-7 лет В.П. Новикова. 2008 г.</a:t>
            </a:r>
          </a:p>
          <a:p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Арапова-Пискарева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Н.А. Формирование элементарных математических представлений в детском саду. Программа и методические рекомендации.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Ерофеева Т.И. и др. Математика для дошкольников. М.: Просвещение, 1997 г.</a:t>
            </a:r>
          </a:p>
          <a:p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Лебеденко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Е.Н. Формирование представлений о времени у дошкольников: Методическое пособие для педагогов ДОУ. - Санкт-Петербург «ДЕТСТВО-ПРЕСС», 2003 г.</a:t>
            </a:r>
          </a:p>
          <a:p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Метлина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Л.С. Занятия по математике в детском саду. Пособие для воспитателя детского сада. – М.: Просвещение, 1985 г.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Макарова О.А. Планирование и конспекты занятий по математике в подготовительной группе ДОУ: Практическое пособие. М.: АРКТИ, 2008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Т. Г. Любимова «Хочешь быть умным? Решай задачи».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Е. А. Носова, Р. Л. Непомнящая «Логика и математика для дошкольников».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Е. Н. Панова «Дидактические игры – занятия в ДОУ».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А. В.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Белошистая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«Занятия по развитию математических способностей детей 5-6 лет».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Л. Г.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Петерсон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Н. П. Холина. «Раз – ступенька, два – ступенька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Т. И. Ерофеева «Дошкольник изучает математику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В. Г.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Яфаева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«Развитие интеллектуальных способностей старших дошкольников»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Учебная хрестоматия. Математика в художественном слове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 Е. В. Соловьева «Математика и логика для дошкольников»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Е. Н.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Лебеденко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Формирование представлений о времени у дошкольников. «Детство-Пресс»,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Т. А. Шорыгина «Точные сказки». Формирование временных представлений. Москва 2004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Т. М. Бабушкина. «Математика. Нестандартные занятия». Изд. торговый дом «Корифей», 2009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Е. В. Соловьева «Математика и логика для дошкольников»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Т. И. Ерофеева «Дошкольник изучает математику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Е. А. Носова, Р. Л. Непомнящая «Логика и математика для дошкольников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279661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6038"/>
            <a:ext cx="9144000" cy="690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051720" y="836712"/>
            <a:ext cx="633670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287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</a:t>
            </a:r>
            <a:r>
              <a:rPr kumimoji="0" lang="ru-RU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Программа кружка «Занимательная математика» рассчитана на детей 6-7 лет.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287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Особенность работы заключается в том, что данная деятельность представляет систему увлекательных игр и упражнений для детей с цифрами, знаками, геометрическими фигурами, тем самым позволяет качественно подготовить детей к школе. На занятиях математического кружка больше используются задачи-шутки, загадки, задания на развитие логического мышления и др.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287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Работа в кружке «Занимательная математика» дает возможность развивать интерес к математике, логическое мышление, познавательную активность и математические способности детей. Основой интеллектуального развития детей является формирование и развитие математических представлений у дошкольников, способствует общему умственному воспитанию ребенка-дошкольника.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287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На данном кружке формируются важные качества личности ребенка: самостоятельность, сообразительность, находчивость, наблюдательность, вырабатывается усидчивость.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19872" y="260648"/>
            <a:ext cx="295510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i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3200" b="1" i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279661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547664" y="714614"/>
            <a:ext cx="6660232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28700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кружка: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287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Дать материал для умственной гимнастики, для тренировки сообразительности и находчивости.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287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28700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287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Отрабатывать арифметический и геометрический навык;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287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у детей умение оперировать знаниями по математике;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287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Формировать умение объективно оценивать свои возможности;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287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доказательную речь и речь-рассуждение.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287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у детей приёмы мыслительной активности (анализ, синтез, сравнение, классификация, обобщение).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279661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6038"/>
            <a:ext cx="9144000" cy="690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43608" y="548680"/>
            <a:ext cx="7056784" cy="336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287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Формы организации детей разнообразны: игры проводятся со всеми, с подгруппами и индивидуально. Педагогическое руководство состоит в создании условий проведения кружка, поощрении самостоятельных поисков решений задач, стимулировании творческой инициативы. В данный кружок включены игры, смекалки, головоломки, которые вызывают у ребят большой интерес. Дети могут, не отвлекаясь, подолгу упражняться в преобразовании фигур.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287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Кружок проводится 1 раз в неделю по 25-30 минут.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771800" y="4077072"/>
            <a:ext cx="6047656" cy="2120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287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Принципы реализации программы: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287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Индивидуально - личностный подход к каждому ребенку;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287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Коллективизм;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287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Наглядность;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287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Активность детей.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279661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699792" y="3284984"/>
            <a:ext cx="3096344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287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Методы: 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287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Взаимодействие;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287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Коллективная работа;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287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Поощрение;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287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Наблюдение;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287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Игра.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6084168" y="4221088"/>
            <a:ext cx="2880320" cy="244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287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Приёмы: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287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Анализ и синтез;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287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Классификация;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287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Сравнение;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287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Обобщение.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287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547664" y="307778"/>
            <a:ext cx="5112568" cy="3000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287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Формы: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287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Математические (логические), игры, задачи, упражнения, графические задания, развлечения - загадки, задачи-шутки, головоломки, игры: «Пифагор»,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Колумбово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яйцо», дидактические игры и упражнения (геометрический материал), </a:t>
            </a:r>
            <a:r>
              <a: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конкурсы</a:t>
            </a:r>
            <a:r>
              <a: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др.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279661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Диаграмма 2"/>
          <p:cNvGraphicFramePr/>
          <p:nvPr/>
        </p:nvGraphicFramePr>
        <p:xfrm>
          <a:off x="1547664" y="1772816"/>
          <a:ext cx="6048672" cy="28960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331640" y="548680"/>
            <a:ext cx="632506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sz="48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279661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46038"/>
            <a:ext cx="9144000" cy="690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547664" y="404664"/>
            <a:ext cx="629486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cap="all" spc="0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Диагностика по ФЭМП у детей</a:t>
            </a:r>
            <a:endParaRPr lang="ru-RU" sz="2800" cap="all" spc="0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1043608" y="1052736"/>
          <a:ext cx="3744416" cy="2752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Диаграмма 9"/>
          <p:cNvGraphicFramePr/>
          <p:nvPr/>
        </p:nvGraphicFramePr>
        <p:xfrm>
          <a:off x="4716016" y="3429000"/>
          <a:ext cx="3840088" cy="3040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279661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артем\Desktop\Новая папка (2)\P10107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4221088"/>
            <a:ext cx="1728192" cy="2304256"/>
          </a:xfrm>
          <a:prstGeom prst="rect">
            <a:avLst/>
          </a:prstGeom>
          <a:ln w="38100" cap="sq">
            <a:solidFill>
              <a:srgbClr val="FFC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C:\Users\артем\Desktop\Новая папка (2)\P101079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2420888"/>
            <a:ext cx="2267744" cy="1700808"/>
          </a:xfrm>
          <a:prstGeom prst="rect">
            <a:avLst/>
          </a:prstGeom>
          <a:ln w="38100" cap="sq">
            <a:solidFill>
              <a:srgbClr val="FFC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 descr="C:\Users\артем\Desktop\Новая папка (2)\P1010806.JPG"/>
          <p:cNvPicPr>
            <a:picLocks noChangeAspect="1" noChangeArrowheads="1"/>
          </p:cNvPicPr>
          <p:nvPr/>
        </p:nvPicPr>
        <p:blipFill>
          <a:blip r:embed="rId5" cstate="print"/>
          <a:srcRect l="13636" t="30303" r="15909"/>
          <a:stretch>
            <a:fillRect/>
          </a:stretch>
        </p:blipFill>
        <p:spPr bwMode="auto">
          <a:xfrm>
            <a:off x="899592" y="2276872"/>
            <a:ext cx="2272948" cy="1686381"/>
          </a:xfrm>
          <a:prstGeom prst="rect">
            <a:avLst/>
          </a:prstGeom>
          <a:ln w="38100" cap="sq">
            <a:solidFill>
              <a:srgbClr val="FFC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9" name="Picture 5" descr="C:\Users\артем\Desktop\Новая папка (2)\P101080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8104" y="4653136"/>
            <a:ext cx="2339752" cy="1754814"/>
          </a:xfrm>
          <a:prstGeom prst="rect">
            <a:avLst/>
          </a:prstGeom>
          <a:ln w="38100" cap="sq">
            <a:solidFill>
              <a:srgbClr val="FFC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0" name="Picture 6" descr="C:\Users\артем\Desktop\Новая папка (2)\P101136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44208" y="2780928"/>
            <a:ext cx="2267744" cy="1700808"/>
          </a:xfrm>
          <a:prstGeom prst="rect">
            <a:avLst/>
          </a:prstGeom>
          <a:ln w="38100" cap="sq">
            <a:solidFill>
              <a:srgbClr val="FFC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2483768" y="1268760"/>
            <a:ext cx="4303679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«Раскрась бабочку нужным цветом»</a:t>
            </a:r>
          </a:p>
          <a:p>
            <a:pPr algn="ctr">
              <a:lnSpc>
                <a:spcPct val="150000"/>
              </a:lnSpc>
            </a:pPr>
            <a:r>
              <a:rPr lang="ru-RU" sz="16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«Нарисуй подходящую фигуру»</a:t>
            </a:r>
          </a:p>
          <a:p>
            <a:pPr algn="ctr">
              <a:lnSpc>
                <a:spcPct val="150000"/>
              </a:lnSpc>
            </a:pPr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«Что сначала, что потом»</a:t>
            </a:r>
          </a:p>
          <a:p>
            <a:pPr algn="ctr">
              <a:buFont typeface="Arial" pitchFamily="34" charset="0"/>
              <a:buChar char="•"/>
            </a:pPr>
            <a:endParaRPr lang="ru-RU" sz="1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pitchFamily="34" charset="0"/>
              <a:buChar char="•"/>
            </a:pPr>
            <a:endParaRPr lang="ru-RU" sz="1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116632"/>
            <a:ext cx="5601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с детьми</a:t>
            </a:r>
            <a:endParaRPr lang="ru-RU" sz="54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979712" y="908720"/>
            <a:ext cx="52532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Развитие пространственной ориентировки: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279661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артем\Desktop\Новая папка (2)\P10119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060848"/>
            <a:ext cx="2448272" cy="1836204"/>
          </a:xfrm>
          <a:prstGeom prst="rect">
            <a:avLst/>
          </a:prstGeom>
          <a:ln w="38100" cap="sq">
            <a:solidFill>
              <a:srgbClr val="FFC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 descr="C:\Users\артем\Desktop\Новая папка (2)\P101137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2132856"/>
            <a:ext cx="2448272" cy="1836204"/>
          </a:xfrm>
          <a:prstGeom prst="rect">
            <a:avLst/>
          </a:prstGeom>
          <a:ln w="38100" cap="sq">
            <a:solidFill>
              <a:srgbClr val="FFC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2" name="Picture 4" descr="C:\Users\артем\Desktop\Новая папка (2)\P101195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848" y="3717032"/>
            <a:ext cx="1923678" cy="2564904"/>
          </a:xfrm>
          <a:prstGeom prst="rect">
            <a:avLst/>
          </a:prstGeom>
          <a:ln w="38100" cap="sq">
            <a:solidFill>
              <a:srgbClr val="FFC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3" name="Picture 5" descr="C:\Users\артем\Desktop\Новая папка (2)\P101227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80112" y="4077072"/>
            <a:ext cx="3059832" cy="2294874"/>
          </a:xfrm>
          <a:prstGeom prst="rect">
            <a:avLst/>
          </a:prstGeom>
          <a:ln w="38100" cap="sq">
            <a:solidFill>
              <a:srgbClr val="FFC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2843808" y="620688"/>
            <a:ext cx="3804631" cy="20621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«Цифра «1» Из счетных палочек»</a:t>
            </a:r>
          </a:p>
          <a:p>
            <a:pPr algn="ctr">
              <a:lnSpc>
                <a:spcPct val="150000"/>
              </a:lnSpc>
            </a:pPr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«Цифра «3» из ниток»</a:t>
            </a:r>
          </a:p>
          <a:p>
            <a:pPr algn="ctr">
              <a:lnSpc>
                <a:spcPct val="150000"/>
              </a:lnSpc>
            </a:pPr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«Цифра «4» из пуговиц»</a:t>
            </a:r>
          </a:p>
          <a:p>
            <a:pPr algn="ctr">
              <a:lnSpc>
                <a:spcPct val="150000"/>
              </a:lnSpc>
            </a:pPr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«Цифра «6» из пластилина»</a:t>
            </a:r>
          </a:p>
          <a:p>
            <a:pPr algn="ctr"/>
            <a:endParaRPr lang="ru-RU" sz="1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23728" y="260648"/>
            <a:ext cx="52532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Развитие пространственной ориентировки: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1084</Words>
  <Application>Microsoft Office PowerPoint</Application>
  <PresentationFormat>Экран (4:3)</PresentationFormat>
  <Paragraphs>114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артем</dc:creator>
  <cp:lastModifiedBy>ACER</cp:lastModifiedBy>
  <cp:revision>20</cp:revision>
  <dcterms:created xsi:type="dcterms:W3CDTF">2016-06-05T05:20:28Z</dcterms:created>
  <dcterms:modified xsi:type="dcterms:W3CDTF">2016-06-09T08:09:32Z</dcterms:modified>
</cp:coreProperties>
</file>