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5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05" autoAdjust="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78B-00BC-478D-9FFD-9DEEEDD56AB9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13913-263B-4B93-8081-F26D92385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0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13913-263B-4B93-8081-F26D923856F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5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89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5066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54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6326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034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468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2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28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30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62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58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97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99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42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93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888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46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86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62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014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8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0762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812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374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25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17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46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97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38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64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0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0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55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C28B5A7-9C6B-449B-8232-C393E13FFAD2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03735-600F-41E2-BEFD-AD4EA326D2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35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Языковые параллели</a:t>
            </a:r>
            <a:br>
              <a:rPr lang="ru-RU" b="1" u="sng" dirty="0" smtClean="0"/>
            </a:br>
            <a:r>
              <a:rPr lang="ru-RU" b="1" u="sng" dirty="0" smtClean="0"/>
              <a:t>в </a:t>
            </a:r>
            <a:r>
              <a:rPr lang="ru-RU" b="1" u="sng" dirty="0"/>
              <a:t>изучении английского </a:t>
            </a:r>
            <a:r>
              <a:rPr lang="ru-RU" b="1" u="sng" dirty="0" smtClean="0"/>
              <a:t>языка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049930"/>
          </a:xfrm>
        </p:spPr>
        <p:txBody>
          <a:bodyPr>
            <a:normAutofit fontScale="85000" lnSpcReduction="20000"/>
          </a:bodyPr>
          <a:lstStyle/>
          <a:p>
            <a:r>
              <a:rPr lang="ru-RU" sz="4500" dirty="0" smtClean="0">
                <a:solidFill>
                  <a:schemeClr val="bg2">
                    <a:lumMod val="50000"/>
                  </a:schemeClr>
                </a:solidFill>
              </a:rPr>
              <a:t>Связь с русским и татарским языками</a:t>
            </a:r>
          </a:p>
          <a:p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Казань,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2016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26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1890117"/>
            <a:ext cx="6096000" cy="30777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EBEBEB">
                    <a:lumMod val="50000"/>
                  </a:srgbClr>
                </a:solidFill>
                <a:ea typeface="+mj-ea"/>
                <a:cs typeface="+mj-cs"/>
              </a:rPr>
              <a:t>Автор: Малышева Елена Валентиновна,</a:t>
            </a:r>
            <a:br>
              <a:rPr lang="ru-RU" sz="4400" dirty="0">
                <a:solidFill>
                  <a:srgbClr val="EBEBEB">
                    <a:lumMod val="50000"/>
                  </a:srgbClr>
                </a:solidFill>
                <a:ea typeface="+mj-ea"/>
                <a:cs typeface="+mj-cs"/>
              </a:rPr>
            </a:br>
            <a:r>
              <a:rPr lang="ru-RU" sz="4400" dirty="0">
                <a:solidFill>
                  <a:srgbClr val="EBEBEB">
                    <a:lumMod val="50000"/>
                  </a:srgbClr>
                </a:solidFill>
                <a:ea typeface="+mj-ea"/>
                <a:cs typeface="+mj-cs"/>
              </a:rPr>
              <a:t>школа №179, г. Казань</a:t>
            </a:r>
            <a:br>
              <a:rPr lang="ru-RU" sz="4400" dirty="0">
                <a:solidFill>
                  <a:srgbClr val="EBEBEB">
                    <a:lumMod val="50000"/>
                  </a:srgbClr>
                </a:solidFill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53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Фонетика:</a:t>
            </a:r>
            <a:br>
              <a:rPr lang="ru-RU" dirty="0" smtClean="0"/>
            </a:br>
            <a:r>
              <a:rPr lang="ru-RU" dirty="0" smtClean="0"/>
              <a:t>         общее в татарском и английском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600" dirty="0" smtClean="0"/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гласные звуки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[ə:]</a:t>
            </a:r>
            <a:r>
              <a:rPr lang="en-US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[ө]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Girl  bird burn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өлфәт</a:t>
            </a: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өрек өнәү</a:t>
            </a:r>
            <a:endParaRPr lang="en-US" sz="2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[æ]</a:t>
            </a:r>
            <a:r>
              <a:rPr lang="en-US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[ә] </a:t>
            </a:r>
            <a:endParaRPr lang="en-US" sz="26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Jam lamp cat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әби</a:t>
            </a: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әйбәт</a:t>
            </a:r>
            <a:r>
              <a:rPr lang="en-US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бәхетле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dirty="0" smtClean="0"/>
              <a:t>      </a:t>
            </a:r>
            <a:r>
              <a:rPr lang="ru-RU" sz="2400" dirty="0" smtClean="0"/>
              <a:t>согласные</a:t>
            </a:r>
            <a:r>
              <a:rPr lang="en-US" sz="2400" dirty="0" smtClean="0"/>
              <a:t> </a:t>
            </a:r>
            <a:r>
              <a:rPr lang="ru-RU" sz="2400" dirty="0" smtClean="0"/>
              <a:t>звуки</a:t>
            </a:r>
            <a:endParaRPr lang="en-US" sz="2400" dirty="0" smtClean="0"/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[h] 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hello hand who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һуш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һәрбер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pt-BR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[ʒ]- [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җ]</a:t>
            </a:r>
          </a:p>
          <a:p>
            <a:pPr marL="0" indent="0" algn="just">
              <a:buNone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pleasure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җомга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pt-BR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[ŋ]-[ң]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sing songs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маң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таң</a:t>
            </a:r>
          </a:p>
          <a:p>
            <a:pPr marL="0" indent="0" algn="just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330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</a:t>
            </a:r>
            <a:r>
              <a:rPr lang="ru-RU" sz="5400" dirty="0"/>
              <a:t>Л</a:t>
            </a:r>
            <a:r>
              <a:rPr lang="ru-RU" sz="5400" dirty="0" smtClean="0"/>
              <a:t>ексика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939925"/>
            <a:ext cx="4184035" cy="5431761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station</a:t>
            </a:r>
            <a:r>
              <a:rPr lang="ru-RU" sz="2400" dirty="0" smtClean="0"/>
              <a:t> – станция</a:t>
            </a:r>
          </a:p>
          <a:p>
            <a:r>
              <a:rPr lang="en-US" sz="2400" dirty="0" smtClean="0"/>
              <a:t>coronation</a:t>
            </a:r>
            <a:r>
              <a:rPr lang="ru-RU" sz="2400" dirty="0" smtClean="0"/>
              <a:t> – коронация</a:t>
            </a:r>
          </a:p>
          <a:p>
            <a:r>
              <a:rPr lang="en-US" sz="2400" dirty="0" smtClean="0"/>
              <a:t>presentation</a:t>
            </a:r>
            <a:r>
              <a:rPr lang="ru-RU" sz="2400" dirty="0" smtClean="0"/>
              <a:t> – презентация </a:t>
            </a:r>
          </a:p>
          <a:p>
            <a:r>
              <a:rPr lang="en-US" sz="2400" dirty="0" smtClean="0"/>
              <a:t>decoration</a:t>
            </a:r>
            <a:r>
              <a:rPr lang="ru-RU" sz="2400" dirty="0" smtClean="0"/>
              <a:t> – декорация 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en-US" sz="2400" dirty="0" smtClean="0"/>
              <a:t>navigation</a:t>
            </a:r>
            <a:r>
              <a:rPr lang="ru-RU" sz="2400" dirty="0" smtClean="0"/>
              <a:t> – навигация</a:t>
            </a:r>
          </a:p>
          <a:p>
            <a:r>
              <a:rPr lang="en-US" sz="2400" dirty="0" smtClean="0"/>
              <a:t>mission </a:t>
            </a:r>
            <a:r>
              <a:rPr lang="ru-RU" sz="2400" dirty="0" smtClean="0"/>
              <a:t>– миссия </a:t>
            </a:r>
          </a:p>
          <a:p>
            <a:r>
              <a:rPr lang="en-US" sz="2400" dirty="0" smtClean="0"/>
              <a:t>profession</a:t>
            </a:r>
            <a:r>
              <a:rPr lang="ru-RU" sz="2400" dirty="0" smtClean="0"/>
              <a:t> – профессия</a:t>
            </a:r>
            <a:endParaRPr lang="en-US" sz="2400" dirty="0" smtClean="0"/>
          </a:p>
          <a:p>
            <a:r>
              <a:rPr lang="en-US" sz="2400" dirty="0"/>
              <a:t>v</a:t>
            </a:r>
            <a:r>
              <a:rPr lang="en-US" sz="2400" dirty="0" smtClean="0"/>
              <a:t>ersion - </a:t>
            </a:r>
            <a:r>
              <a:rPr lang="ru-RU" sz="2400" dirty="0" smtClean="0"/>
              <a:t>версия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62981277"/>
              </p:ext>
            </p:extLst>
          </p:nvPr>
        </p:nvGraphicFramePr>
        <p:xfrm>
          <a:off x="5089525" y="2160588"/>
          <a:ext cx="4184650" cy="4097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2325"/>
                <a:gridCol w="2092325"/>
              </a:tblGrid>
              <a:tr h="4097503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goose</a:t>
                      </a:r>
                      <a:endParaRPr lang="ru-RU" sz="3600" dirty="0"/>
                    </a:p>
                  </a:txBody>
                  <a:tcPr marL="73847" marR="73847"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giraffe</a:t>
                      </a:r>
                      <a:endParaRPr lang="ru-RU" sz="3600" dirty="0"/>
                    </a:p>
                  </a:txBody>
                  <a:tcPr marL="73847" marR="73847"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3221440"/>
            <a:ext cx="2438400" cy="243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955" y="3033244"/>
            <a:ext cx="2071047" cy="28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1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Имя существительное</a:t>
            </a:r>
            <a:br>
              <a:rPr lang="ru-RU" dirty="0" smtClean="0"/>
            </a:br>
            <a:r>
              <a:rPr lang="ru-RU" dirty="0" smtClean="0"/>
              <a:t>                                  множественное число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382454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107" y="1825625"/>
            <a:ext cx="4394579" cy="3824547"/>
          </a:xfrm>
        </p:spPr>
      </p:pic>
      <p:sp>
        <p:nvSpPr>
          <p:cNvPr id="13" name="TextBox 12"/>
          <p:cNvSpPr txBox="1"/>
          <p:nvPr/>
        </p:nvSpPr>
        <p:spPr>
          <a:xfrm>
            <a:off x="1912499" y="5530632"/>
            <a:ext cx="4107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</a:t>
            </a:r>
            <a:r>
              <a:rPr lang="en-US" sz="3600" dirty="0" smtClean="0"/>
              <a:t>irl</a:t>
            </a:r>
            <a:r>
              <a:rPr lang="en-US" sz="3600" dirty="0" smtClean="0">
                <a:solidFill>
                  <a:srgbClr val="FF0000"/>
                </a:solidFill>
              </a:rPr>
              <a:t>s </a:t>
            </a:r>
            <a:r>
              <a:rPr lang="en-US" sz="3600" dirty="0" smtClean="0"/>
              <a:t>- </a:t>
            </a:r>
            <a:r>
              <a:rPr lang="ru-RU" sz="3600" dirty="0" smtClean="0"/>
              <a:t>кыз</a:t>
            </a:r>
            <a:r>
              <a:rPr lang="ru-RU" sz="3600" dirty="0" smtClean="0">
                <a:solidFill>
                  <a:srgbClr val="FF0000"/>
                </a:solidFill>
              </a:rPr>
              <a:t>лар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38031" y="5530631"/>
            <a:ext cx="4601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</a:t>
            </a:r>
            <a:r>
              <a:rPr lang="en-US" sz="3600" dirty="0" smtClean="0"/>
              <a:t>ook</a:t>
            </a:r>
            <a:r>
              <a:rPr lang="en-US" sz="3600" dirty="0" smtClean="0">
                <a:solidFill>
                  <a:srgbClr val="FF0000"/>
                </a:solidFill>
              </a:rPr>
              <a:t>s</a:t>
            </a:r>
            <a:r>
              <a:rPr lang="en-US" sz="3600" dirty="0" smtClean="0"/>
              <a:t> - </a:t>
            </a:r>
            <a:r>
              <a:rPr lang="ru-RU" sz="3600" dirty="0" smtClean="0"/>
              <a:t>китап</a:t>
            </a:r>
            <a:r>
              <a:rPr lang="ru-RU" sz="3600" dirty="0" smtClean="0">
                <a:solidFill>
                  <a:srgbClr val="FF0000"/>
                </a:solidFill>
              </a:rPr>
              <a:t>лар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32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Степени сравнения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имен прилагательных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996379"/>
              </p:ext>
            </p:extLst>
          </p:nvPr>
        </p:nvGraphicFramePr>
        <p:xfrm>
          <a:off x="838200" y="1825625"/>
          <a:ext cx="10680510" cy="4770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670110"/>
              </a:tblGrid>
              <a:tr h="30329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19618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высокая</a:t>
                      </a:r>
                    </a:p>
                    <a:p>
                      <a:r>
                        <a:rPr lang="en-US" sz="3600" dirty="0" smtClean="0"/>
                        <a:t>high</a:t>
                      </a:r>
                    </a:p>
                    <a:p>
                      <a:r>
                        <a:rPr lang="ru-RU" sz="3600" dirty="0" smtClean="0"/>
                        <a:t>биек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выше</a:t>
                      </a:r>
                      <a:endParaRPr lang="en-US" sz="3600" dirty="0" smtClean="0"/>
                    </a:p>
                    <a:p>
                      <a:r>
                        <a:rPr lang="en-US" sz="3600" dirty="0" smtClean="0"/>
                        <a:t>higher</a:t>
                      </a:r>
                      <a:endParaRPr lang="ru-RU" sz="3600" dirty="0" smtClean="0"/>
                    </a:p>
                    <a:p>
                      <a:r>
                        <a:rPr lang="ru-RU" sz="3600" dirty="0" smtClean="0"/>
                        <a:t>биегрәк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высочайшая</a:t>
                      </a:r>
                      <a:endParaRPr lang="en-US" sz="3600" dirty="0" smtClean="0"/>
                    </a:p>
                    <a:p>
                      <a:r>
                        <a:rPr lang="en-US" sz="3600" dirty="0" smtClean="0"/>
                        <a:t>the highest</a:t>
                      </a:r>
                      <a:endParaRPr lang="ru-RU" sz="3600" dirty="0" smtClean="0"/>
                    </a:p>
                    <a:p>
                      <a:r>
                        <a:rPr lang="ru-RU" sz="3600" dirty="0" smtClean="0"/>
                        <a:t>иң биек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83391"/>
            <a:ext cx="3488140" cy="2961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339" y="1787857"/>
            <a:ext cx="3521123" cy="30570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62" y="1787857"/>
            <a:ext cx="3630305" cy="30570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14901" y="4039737"/>
            <a:ext cx="389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Mont Blanc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5552" y="4027724"/>
            <a:ext cx="134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Elbrus</a:t>
            </a:r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47338" y="4027723"/>
            <a:ext cx="1546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Everest</a:t>
            </a:r>
            <a:endParaRPr lang="ru-RU" sz="3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94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</a:t>
            </a:r>
            <a:r>
              <a:rPr lang="en-US" dirty="0" smtClean="0"/>
              <a:t>The verb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22408"/>
              </p:ext>
            </p:extLst>
          </p:nvPr>
        </p:nvGraphicFramePr>
        <p:xfrm>
          <a:off x="661917" y="1310184"/>
          <a:ext cx="10691883" cy="5199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961"/>
                <a:gridCol w="3563961"/>
                <a:gridCol w="3563961"/>
              </a:tblGrid>
              <a:tr h="3728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1883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Usually          </a:t>
                      </a:r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-s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Yesterday    </a:t>
                      </a:r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en-US" sz="3600" dirty="0" err="1" smtClean="0">
                          <a:solidFill>
                            <a:srgbClr val="C00000"/>
                          </a:solidFill>
                        </a:rPr>
                        <a:t>ed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Now           </a:t>
                      </a:r>
                      <a:r>
                        <a:rPr lang="en-US" sz="3600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r>
                        <a:rPr lang="en-US" sz="3600" dirty="0" err="1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ru-RU" sz="3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9986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Play-</a:t>
                      </a:r>
                      <a:r>
                        <a:rPr lang="en-US" sz="4400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Play-</a:t>
                      </a:r>
                      <a:r>
                        <a:rPr lang="en-US" sz="4400" dirty="0" err="1" smtClean="0">
                          <a:solidFill>
                            <a:srgbClr val="C00000"/>
                          </a:solidFill>
                        </a:rPr>
                        <a:t>ed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Play-</a:t>
                      </a:r>
                      <a:r>
                        <a:rPr lang="en-US" sz="4400" dirty="0" err="1" smtClean="0">
                          <a:solidFill>
                            <a:srgbClr val="C00000"/>
                          </a:solidFill>
                        </a:rPr>
                        <a:t>ing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16" y="1282890"/>
            <a:ext cx="3678072" cy="37258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988" y="1282890"/>
            <a:ext cx="3466531" cy="37258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518" y="1282890"/>
            <a:ext cx="3547281" cy="372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9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73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sz="3600" dirty="0" smtClean="0"/>
              <a:t>Разные функции одного слова</a:t>
            </a:r>
            <a:endParaRPr lang="ru-RU" sz="3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521326"/>
              </p:ext>
            </p:extLst>
          </p:nvPr>
        </p:nvGraphicFramePr>
        <p:xfrm>
          <a:off x="5205412" y="987425"/>
          <a:ext cx="6149976" cy="562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988"/>
                <a:gridCol w="3074988"/>
              </a:tblGrid>
              <a:tr h="37560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8921" marR="10892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8921" marR="108921"/>
                </a:tc>
              </a:tr>
              <a:tr h="1872987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The crane wedge looks very impressively on a </a:t>
                      </a:r>
                      <a:r>
                        <a:rPr lang="en-US" sz="24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light</a:t>
                      </a:r>
                      <a:r>
                        <a:rPr lang="en-US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background of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the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n-US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sky</a:t>
                      </a:r>
                      <a:r>
                        <a:rPr lang="ru-RU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.</a:t>
                      </a:r>
                      <a:endParaRPr lang="ru-RU" sz="2400" dirty="0"/>
                    </a:p>
                  </a:txBody>
                  <a:tcPr marL="108921" marR="1089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fluorescent lamps </a:t>
                      </a:r>
                      <a:r>
                        <a:rPr lang="en-US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bigger area than any others do. </a:t>
                      </a:r>
                      <a:endParaRPr lang="ru-RU" sz="2400" dirty="0"/>
                    </a:p>
                  </a:txBody>
                  <a:tcPr marL="108921" marR="108921"/>
                </a:tc>
              </a:tr>
            </a:tbl>
          </a:graphicData>
        </a:graphic>
      </p:graphicFrame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>
          <a:xfrm>
            <a:off x="571500" y="4757738"/>
            <a:ext cx="4633913" cy="1111250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Укучының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баш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ына төрле уйлар килә иде.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Ярлы кеше патша алдында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баш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иде.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t="2743" r="-650" b="-4443"/>
          <a:stretch/>
        </p:blipFill>
        <p:spPr>
          <a:xfrm>
            <a:off x="0" y="1914525"/>
            <a:ext cx="2301875" cy="2943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2"/>
          <a:stretch/>
        </p:blipFill>
        <p:spPr>
          <a:xfrm>
            <a:off x="2873376" y="1953022"/>
            <a:ext cx="2332037" cy="28047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2" y="971550"/>
            <a:ext cx="3168648" cy="37861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971550"/>
            <a:ext cx="3000375" cy="378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68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85825"/>
          </a:xfrm>
        </p:spPr>
        <p:txBody>
          <a:bodyPr>
            <a:noAutofit/>
          </a:bodyPr>
          <a:lstStyle/>
          <a:p>
            <a:r>
              <a:rPr lang="ru-RU" sz="6600" dirty="0" smtClean="0"/>
              <a:t>Инверсия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      English questions</a:t>
            </a:r>
            <a:endParaRPr lang="en-US" dirty="0"/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This film </a:t>
            </a:r>
            <a:r>
              <a:rPr lang="en-US" sz="2800" dirty="0" smtClean="0">
                <a:solidFill>
                  <a:srgbClr val="C00000"/>
                </a:solidFill>
              </a:rPr>
              <a:t>is</a:t>
            </a:r>
            <a:r>
              <a:rPr lang="en-US" sz="2800" dirty="0" smtClean="0"/>
              <a:t> the best he has ever seen.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Is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this film </a:t>
            </a:r>
            <a:r>
              <a:rPr lang="en-US" sz="2800" dirty="0" smtClean="0"/>
              <a:t>the best he has ever seen?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500188"/>
            <a:ext cx="3932237" cy="50292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Одинокий парус белеет в голубом тумане моря.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i="1" dirty="0" smtClean="0">
                <a:solidFill>
                  <a:srgbClr val="C00000"/>
                </a:solidFill>
              </a:rPr>
              <a:t>Белеет парус одинокий </a:t>
            </a:r>
          </a:p>
          <a:p>
            <a:pPr algn="ctr"/>
            <a:r>
              <a:rPr lang="ru-RU" sz="3600" i="1" dirty="0" smtClean="0">
                <a:solidFill>
                  <a:srgbClr val="C00000"/>
                </a:solidFill>
              </a:rPr>
              <a:t>В тумане моря голубом.</a:t>
            </a:r>
            <a:endParaRPr lang="ru-RU" sz="3600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" y="1343025"/>
            <a:ext cx="4286250" cy="5343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328" y="3143250"/>
            <a:ext cx="6612572" cy="3543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6595" y="1612345"/>
            <a:ext cx="387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Одинокий парус белеет в голубом тумане моря.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44909" y="5191622"/>
            <a:ext cx="44562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Белеет парус одинокий</a:t>
            </a:r>
          </a:p>
          <a:p>
            <a:pPr algn="ctr"/>
            <a:r>
              <a:rPr lang="ru-RU" sz="3200" dirty="0" smtClean="0"/>
              <a:t> в тумане моря голубом.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19808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Пословицы и поговорки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014788" y="1825625"/>
            <a:ext cx="5681663" cy="4189413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500" i="1" dirty="0" smtClean="0"/>
              <a:t>   </a:t>
            </a:r>
            <a:r>
              <a:rPr lang="en-US" sz="5100" i="1" dirty="0" smtClean="0"/>
              <a:t>Constant </a:t>
            </a:r>
            <a:r>
              <a:rPr lang="en-US" sz="5100" i="1" dirty="0"/>
              <a:t>dropping wears away a stone</a:t>
            </a:r>
            <a:r>
              <a:rPr lang="ru-RU" sz="5100" i="1" dirty="0" smtClean="0"/>
              <a:t>.</a:t>
            </a:r>
          </a:p>
          <a:p>
            <a:pPr marL="0" indent="0" algn="ctr">
              <a:buNone/>
            </a:pPr>
            <a:endParaRPr lang="ru-RU" sz="5100" i="1" dirty="0" smtClean="0"/>
          </a:p>
          <a:p>
            <a:pPr marL="0" indent="0" algn="ctr">
              <a:buNone/>
            </a:pPr>
            <a:endParaRPr lang="ru-RU" sz="5100" i="1" dirty="0" smtClean="0"/>
          </a:p>
          <a:p>
            <a:pPr marL="0" indent="0" algn="ctr">
              <a:buNone/>
            </a:pPr>
            <a:r>
              <a:rPr lang="ru-RU" sz="5100" dirty="0" smtClean="0"/>
              <a:t>    </a:t>
            </a:r>
            <a:r>
              <a:rPr lang="ru-RU" sz="5100" dirty="0"/>
              <a:t>Терпение и труд все перетрут</a:t>
            </a:r>
            <a:r>
              <a:rPr lang="ru-RU" sz="5100" dirty="0" smtClean="0"/>
              <a:t>.</a:t>
            </a:r>
          </a:p>
          <a:p>
            <a:pPr marL="0" indent="0" algn="ctr">
              <a:buNone/>
            </a:pPr>
            <a:endParaRPr lang="ru-RU" sz="5100" dirty="0" smtClean="0"/>
          </a:p>
          <a:p>
            <a:pPr marL="0" indent="0" algn="ctr">
              <a:buNone/>
            </a:pPr>
            <a:endParaRPr lang="ru-RU" sz="5100" dirty="0" smtClean="0"/>
          </a:p>
          <a:p>
            <a:pPr marL="0" indent="0" algn="ctr">
              <a:buNone/>
            </a:pPr>
            <a:r>
              <a:rPr lang="ru-RU" sz="5100" dirty="0" smtClean="0"/>
              <a:t>      </a:t>
            </a:r>
            <a:r>
              <a:rPr lang="ru-RU" sz="5100" i="1" dirty="0" err="1" smtClean="0"/>
              <a:t>Тырышкан</a:t>
            </a:r>
            <a:r>
              <a:rPr lang="ru-RU" sz="5100" i="1" dirty="0" smtClean="0"/>
              <a:t> </a:t>
            </a:r>
            <a:r>
              <a:rPr lang="ru-RU" sz="5100" i="1" dirty="0" err="1"/>
              <a:t>табар</a:t>
            </a:r>
            <a:r>
              <a:rPr lang="ru-RU" sz="5100" i="1" dirty="0"/>
              <a:t>,</a:t>
            </a:r>
            <a:r>
              <a:rPr lang="ru-RU" sz="5100" dirty="0"/>
              <a:t> </a:t>
            </a:r>
            <a:r>
              <a:rPr lang="ru-RU" sz="5100" i="1" dirty="0"/>
              <a:t>ташка </a:t>
            </a:r>
            <a:r>
              <a:rPr lang="ru-RU" sz="5100" i="1" dirty="0" err="1"/>
              <a:t>кадак</a:t>
            </a:r>
            <a:r>
              <a:rPr lang="ru-RU" sz="5100" i="1" dirty="0"/>
              <a:t> </a:t>
            </a:r>
            <a:r>
              <a:rPr lang="ru-RU" sz="5100" i="1" dirty="0" err="1"/>
              <a:t>кагар</a:t>
            </a:r>
            <a:r>
              <a:rPr lang="ru-RU" i="1" dirty="0"/>
              <a:t>.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0201276" y="609600"/>
            <a:ext cx="1109662" cy="5043487"/>
          </a:xfrm>
        </p:spPr>
        <p:txBody>
          <a:bodyPr>
            <a:normAutofit fontScale="47500" lnSpcReduction="2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И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Н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Т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Е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Р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П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Р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Е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Т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А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Ц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И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Я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" y="1571626"/>
            <a:ext cx="4029076" cy="444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0682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</TotalTime>
  <Words>296</Words>
  <Application>Microsoft Office PowerPoint</Application>
  <PresentationFormat>Широкоэкранный</PresentationFormat>
  <Paragraphs>96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Trebuchet MS</vt:lpstr>
      <vt:lpstr>Wingdings 3</vt:lpstr>
      <vt:lpstr>Грань</vt:lpstr>
      <vt:lpstr>Ион</vt:lpstr>
      <vt:lpstr>Языковые параллели в изучении английского языка </vt:lpstr>
      <vt:lpstr>                       Фонетика:          общее в татарском и английском</vt:lpstr>
      <vt:lpstr>                    Лексика</vt:lpstr>
      <vt:lpstr>Имя существительное                                   множественное число</vt:lpstr>
      <vt:lpstr>       Степени сравнения                                  имен прилагательных</vt:lpstr>
      <vt:lpstr>                                The verb</vt:lpstr>
      <vt:lpstr>          Разные функции одного слова</vt:lpstr>
      <vt:lpstr>Инверсия</vt:lpstr>
      <vt:lpstr>                 Пословицы и поговорки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языковых параллелей в изучении английского языка </dc:title>
  <dc:creator>User</dc:creator>
  <cp:lastModifiedBy>User</cp:lastModifiedBy>
  <cp:revision>31</cp:revision>
  <dcterms:created xsi:type="dcterms:W3CDTF">2015-03-13T13:17:13Z</dcterms:created>
  <dcterms:modified xsi:type="dcterms:W3CDTF">2016-10-30T20:22:46Z</dcterms:modified>
</cp:coreProperties>
</file>