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iNSP1fCqc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FysuJQNjF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461.jpg"/>
          <p:cNvPicPr>
            <a:picLocks noChangeAspect="1"/>
          </p:cNvPicPr>
          <p:nvPr/>
        </p:nvPicPr>
        <p:blipFill>
          <a:blip r:embed="rId2" cstate="print"/>
          <a:srcRect l="13281" b="12500"/>
          <a:stretch>
            <a:fillRect/>
          </a:stretch>
        </p:blipFill>
        <p:spPr>
          <a:xfrm>
            <a:off x="0" y="-61784"/>
            <a:ext cx="9144000" cy="69197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0430" y="214290"/>
            <a:ext cx="52149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b="1" dirty="0" smtClean="0"/>
              <a:t>Автор-составитель:</a:t>
            </a:r>
            <a:r>
              <a:rPr lang="ru-RU" sz="2400" b="1" dirty="0" smtClean="0"/>
              <a:t> </a:t>
            </a:r>
            <a:r>
              <a:rPr lang="ru-RU" sz="2400" b="1" dirty="0" smtClean="0"/>
              <a:t>Рыжих Ольга Николаевна</a:t>
            </a:r>
            <a:r>
              <a:rPr lang="ru-RU" sz="2400" dirty="0" smtClean="0"/>
              <a:t> –учитель высшей квалификационной категории  МБОУ АСОШ №2</a:t>
            </a:r>
          </a:p>
          <a:p>
            <a:r>
              <a:rPr lang="ru-RU" sz="2400" b="1" dirty="0" smtClean="0"/>
              <a:t>Предмет  </a:t>
            </a:r>
            <a:r>
              <a:rPr lang="ru-RU" sz="2400" b="1" dirty="0" smtClean="0"/>
              <a:t>«Биология</a:t>
            </a:r>
            <a:r>
              <a:rPr lang="ru-RU" sz="2400" b="1" dirty="0" smtClean="0"/>
              <a:t>. Человек. 8 </a:t>
            </a:r>
            <a:r>
              <a:rPr lang="ru-RU" sz="2400" b="1" dirty="0" smtClean="0"/>
              <a:t>класс»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285728"/>
            <a:ext cx="8429684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Тема: </a:t>
            </a:r>
            <a:r>
              <a:rPr lang="ru-RU" sz="3600" b="1" dirty="0" smtClean="0">
                <a:solidFill>
                  <a:srgbClr val="FF0000"/>
                </a:solidFill>
              </a:rPr>
              <a:t>«Пищеварение </a:t>
            </a:r>
            <a:r>
              <a:rPr lang="ru-RU" sz="3600" b="1" dirty="0" smtClean="0">
                <a:solidFill>
                  <a:srgbClr val="FF0000"/>
                </a:solidFill>
              </a:rPr>
              <a:t>в желудке»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Цель: изучить процесс пищеварения в желудке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Выяснить: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объём желудка,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 количество и состав желудочного сока, 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время переваривания пищи,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 регуляция </a:t>
            </a:r>
            <a:r>
              <a:rPr lang="ru-RU" sz="2400" i="1" dirty="0" err="1" smtClean="0"/>
              <a:t>сокоотделения</a:t>
            </a:r>
            <a:r>
              <a:rPr lang="ru-RU" sz="2400" i="1" dirty="0" smtClean="0"/>
              <a:t>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 влияние алкоголя</a:t>
            </a:r>
          </a:p>
          <a:p>
            <a:endParaRPr lang="ru-RU" sz="2400" i="1" dirty="0" smtClean="0">
              <a:solidFill>
                <a:srgbClr val="FF0000"/>
              </a:solidFill>
            </a:endParaRPr>
          </a:p>
          <a:p>
            <a:r>
              <a:rPr lang="ru-RU" sz="2400" i="1" dirty="0" smtClean="0">
                <a:solidFill>
                  <a:srgbClr val="FF0000"/>
                </a:solidFill>
              </a:rPr>
              <a:t>Источники знаний: 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Интернет –ДО,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рассказ учителя,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учебник,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провести опыт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Вопросы для исследования на </a:t>
            </a:r>
            <a:r>
              <a:rPr lang="ru-RU" sz="2400" i="1" dirty="0" err="1" smtClean="0">
                <a:solidFill>
                  <a:srgbClr val="FF0000"/>
                </a:solidFill>
              </a:rPr>
              <a:t>д\з</a:t>
            </a:r>
            <a:r>
              <a:rPr lang="ru-RU" sz="2400" i="1" dirty="0" smtClean="0">
                <a:solidFill>
                  <a:srgbClr val="FF0000"/>
                </a:solidFill>
              </a:rPr>
              <a:t>:</a:t>
            </a:r>
          </a:p>
          <a:p>
            <a:pPr lvl="0"/>
            <a:r>
              <a:rPr lang="ru-RU" sz="2000" i="1" dirty="0" smtClean="0">
                <a:solidFill>
                  <a:srgbClr val="0070C0"/>
                </a:solidFill>
              </a:rPr>
              <a:t>Опыты Павлова по изучению рефлекторного </a:t>
            </a:r>
            <a:r>
              <a:rPr lang="ru-RU" sz="2000" i="1" dirty="0" err="1" smtClean="0">
                <a:solidFill>
                  <a:srgbClr val="0070C0"/>
                </a:solidFill>
              </a:rPr>
              <a:t>сокоотделения</a:t>
            </a:r>
            <a:r>
              <a:rPr lang="ru-RU" sz="2000" i="1" dirty="0" smtClean="0">
                <a:solidFill>
                  <a:srgbClr val="0070C0"/>
                </a:solidFill>
              </a:rPr>
              <a:t> в желудке.</a:t>
            </a:r>
          </a:p>
          <a:p>
            <a:pPr lvl="0"/>
            <a:r>
              <a:rPr lang="ru-RU" sz="2000" i="1" dirty="0" smtClean="0">
                <a:solidFill>
                  <a:srgbClr val="0070C0"/>
                </a:solidFill>
              </a:rPr>
              <a:t>Влияние жевательной резинки и </a:t>
            </a:r>
            <a:r>
              <a:rPr lang="ru-RU" sz="2000" i="1" dirty="0" err="1" smtClean="0">
                <a:solidFill>
                  <a:srgbClr val="0070C0"/>
                </a:solidFill>
              </a:rPr>
              <a:t>фастфудов</a:t>
            </a:r>
            <a:r>
              <a:rPr lang="ru-RU" sz="2000" i="1" dirty="0" smtClean="0">
                <a:solidFill>
                  <a:srgbClr val="0070C0"/>
                </a:solidFill>
              </a:rPr>
              <a:t> на желудок.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Anatomy97_006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152" y="1643050"/>
            <a:ext cx="3230848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428605"/>
            <a:ext cx="850112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Вспомним, что происходит с пищей до поступления в желудок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70C0"/>
                </a:solidFill>
              </a:rPr>
              <a:t>Каковы функции слюнных желез? </a:t>
            </a:r>
          </a:p>
          <a:p>
            <a:pPr lvl="0"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70C0"/>
                </a:solidFill>
              </a:rPr>
              <a:t>Что такое слюна?  </a:t>
            </a:r>
          </a:p>
          <a:p>
            <a:pPr lvl="0">
              <a:buFont typeface="Arial" pitchFamily="34" charset="0"/>
              <a:buChar char="•"/>
            </a:pPr>
            <a:endParaRPr lang="ru-RU" sz="3600" dirty="0" smtClean="0">
              <a:solidFill>
                <a:srgbClr val="0070C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FF0000"/>
                </a:solidFill>
              </a:rPr>
              <a:t>Какой опыт доказывает это? </a:t>
            </a:r>
            <a:r>
              <a:rPr lang="ru-RU" sz="3200" dirty="0" smtClean="0">
                <a:solidFill>
                  <a:srgbClr val="FF0000"/>
                </a:solidFill>
              </a:rPr>
              <a:t>– по </a:t>
            </a:r>
            <a:r>
              <a:rPr lang="en-US" sz="3200" dirty="0" err="1" smtClean="0">
                <a:solidFill>
                  <a:srgbClr val="FF0000"/>
                </a:solidFill>
              </a:rPr>
              <a:t>Skayp</a:t>
            </a:r>
            <a:r>
              <a:rPr lang="ru-RU" sz="3200" dirty="0">
                <a:solidFill>
                  <a:srgbClr val="FF0000"/>
                </a:solidFill>
              </a:rPr>
              <a:t>е</a:t>
            </a:r>
            <a:endParaRPr lang="ru-RU" sz="3600" dirty="0" smtClean="0">
              <a:solidFill>
                <a:srgbClr val="0070C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70C0"/>
                </a:solidFill>
              </a:rPr>
              <a:t>Почему нельзя смеяться и разговаривать за едой? </a:t>
            </a:r>
            <a:endParaRPr lang="ru-RU" sz="3600" dirty="0" smtClean="0">
              <a:solidFill>
                <a:srgbClr val="FF0000"/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ru-RU" sz="3600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714356"/>
            <a:ext cx="814393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«</a:t>
            </a:r>
            <a:r>
              <a:rPr lang="ru-RU" sz="2800" b="1" dirty="0" smtClean="0">
                <a:solidFill>
                  <a:srgbClr val="0070C0"/>
                </a:solidFill>
              </a:rPr>
              <a:t>Пауза для здоровья</a:t>
            </a:r>
            <a:r>
              <a:rPr lang="ru-RU" sz="2800" dirty="0" smtClean="0">
                <a:solidFill>
                  <a:srgbClr val="0070C0"/>
                </a:solidFill>
              </a:rPr>
              <a:t>»</a:t>
            </a: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Дыхательная гимнастика для профилактики опущения желудка – 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В положении стоя правой рукой определите область расположения желудка</a:t>
            </a:r>
          </a:p>
          <a:p>
            <a:pPr lvl="0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70C0"/>
                </a:solidFill>
              </a:rPr>
              <a:t>Сделайте глубокий вдох через нос</a:t>
            </a:r>
          </a:p>
          <a:p>
            <a:pPr lvl="0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70C0"/>
                </a:solidFill>
              </a:rPr>
              <a:t>Медленно выдыхайте, одновременно втягивая мышцы живота по направлению к позвоночнику и вверх</a:t>
            </a:r>
          </a:p>
          <a:p>
            <a:pPr lvl="0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70C0"/>
                </a:solidFill>
              </a:rPr>
              <a:t>На выдохе сделайте паузу и задержите дыхание, считая до 8</a:t>
            </a:r>
          </a:p>
          <a:p>
            <a:pPr lvl="0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70C0"/>
                </a:solidFill>
              </a:rPr>
              <a:t>Повторите, начиная с упражнения №2,  4-5 раз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FF0000"/>
                </a:solidFill>
              </a:rPr>
              <a:t>Элемент ДО видео «Пищеварение в желудке»</a:t>
            </a:r>
            <a:endParaRPr lang="ru-RU" sz="2400" dirty="0" smtClean="0">
              <a:solidFill>
                <a:srgbClr val="FF0000"/>
              </a:solidFill>
            </a:endParaRPr>
          </a:p>
          <a:p>
            <a:pPr lvl="0" algn="ctr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hlinkClick r:id="rId2"/>
              </a:rPr>
              <a:t>http://www.youtube.com/watch?v=TiNSP1fCqc4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428604"/>
            <a:ext cx="8072494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</a:rPr>
              <a:t>Проблемный вопрос: как смоделировать работу желудка?</a:t>
            </a:r>
          </a:p>
          <a:p>
            <a:endParaRPr lang="ru-RU" sz="4400" dirty="0" smtClean="0"/>
          </a:p>
          <a:p>
            <a:r>
              <a:rPr lang="ru-RU" sz="4400" dirty="0" smtClean="0"/>
              <a:t>Предлагаемые белковые продукты – мясо, яйца, творог, молоко</a:t>
            </a:r>
          </a:p>
          <a:p>
            <a:r>
              <a:rPr lang="ru-RU" sz="4400" dirty="0" smtClean="0"/>
              <a:t>Предлагаемая температура + 25, 37, 50 градусов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Элемент ДО видео «Алкоголь и желудок»</a:t>
            </a:r>
            <a:r>
              <a:rPr lang="en-US" sz="2800" dirty="0" smtClean="0">
                <a:hlinkClick r:id="rId2"/>
              </a:rPr>
              <a:t> http://www.youtube.com/watch?v=XFysuJQNjFQ</a:t>
            </a:r>
            <a:r>
              <a:rPr lang="en-US" sz="2800" dirty="0" smtClean="0"/>
              <a:t>  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sz="4400" dirty="0" smtClean="0"/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500042"/>
            <a:ext cx="7929618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Инструктаж </a:t>
            </a:r>
            <a:r>
              <a:rPr lang="ru-RU" sz="2800" b="1" dirty="0" smtClean="0"/>
              <a:t>по ТБ</a:t>
            </a:r>
            <a:endParaRPr lang="ru-RU" sz="2800" dirty="0" smtClean="0"/>
          </a:p>
          <a:p>
            <a:r>
              <a:rPr lang="ru-RU" sz="2800" b="1" dirty="0" smtClean="0"/>
              <a:t>Лабораторная работа №5</a:t>
            </a:r>
            <a:endParaRPr lang="ru-RU" sz="2800" dirty="0" smtClean="0"/>
          </a:p>
          <a:p>
            <a:r>
              <a:rPr lang="ru-RU" sz="2800" b="1" dirty="0" smtClean="0"/>
              <a:t>Тема:</a:t>
            </a:r>
            <a:r>
              <a:rPr lang="ru-RU" sz="2800" dirty="0" smtClean="0"/>
              <a:t> «Воздействие желудочного сока на белки»</a:t>
            </a:r>
          </a:p>
          <a:p>
            <a:r>
              <a:rPr lang="ru-RU" sz="2800" b="1" dirty="0" smtClean="0"/>
              <a:t>Цель:</a:t>
            </a:r>
            <a:r>
              <a:rPr lang="ru-RU" sz="2800" dirty="0" smtClean="0"/>
              <a:t> Определить действие желудочного сока на белок</a:t>
            </a:r>
          </a:p>
          <a:p>
            <a:r>
              <a:rPr lang="ru-RU" sz="2800" b="1" dirty="0" smtClean="0"/>
              <a:t>Оборудование:</a:t>
            </a:r>
            <a:r>
              <a:rPr lang="ru-RU" sz="2800" dirty="0" smtClean="0"/>
              <a:t> пробирки, молоко, желудочный сок, спирт</a:t>
            </a:r>
          </a:p>
          <a:p>
            <a:r>
              <a:rPr lang="ru-RU" sz="2800" b="1" dirty="0" smtClean="0"/>
              <a:t>Ход работы:</a:t>
            </a:r>
            <a:endParaRPr lang="ru-RU" sz="2800" dirty="0" smtClean="0"/>
          </a:p>
          <a:p>
            <a:r>
              <a:rPr lang="ru-RU" sz="2800" b="1" dirty="0" smtClean="0"/>
              <a:t>Задание:</a:t>
            </a:r>
            <a:endParaRPr lang="ru-RU" sz="28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Рассмотрите пробирку с молоком.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Рассмотрите пробирку с желудочным соком.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Смешайте содержимое пробирок, встряхните.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Зарисуйте результат опыта в таблице.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285728"/>
            <a:ext cx="8429684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Тема: « Пищеварение в желудке»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Цель: изучить процесс пищеварения в желудке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Выяснить: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объём желудка,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 количество и состав желудочного сока, 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время переваривания пищи,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 регуляция </a:t>
            </a:r>
            <a:r>
              <a:rPr lang="ru-RU" sz="2400" i="1" dirty="0" err="1" smtClean="0"/>
              <a:t>сокоотделения</a:t>
            </a:r>
            <a:r>
              <a:rPr lang="ru-RU" sz="2400" i="1" dirty="0" smtClean="0"/>
              <a:t>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 влияние алкоголя</a:t>
            </a:r>
          </a:p>
          <a:p>
            <a:endParaRPr lang="ru-RU" sz="2400" i="1" dirty="0" smtClean="0">
              <a:solidFill>
                <a:srgbClr val="FF0000"/>
              </a:solidFill>
            </a:endParaRPr>
          </a:p>
          <a:p>
            <a:r>
              <a:rPr lang="ru-RU" sz="2400" i="1" dirty="0" smtClean="0">
                <a:solidFill>
                  <a:srgbClr val="FF0000"/>
                </a:solidFill>
              </a:rPr>
              <a:t>Источники знаний: 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Интернет –ДО,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рассказ учителя,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учебник,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провести опыт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Вопросы для исследования на </a:t>
            </a:r>
            <a:r>
              <a:rPr lang="ru-RU" sz="2400" i="1" dirty="0" err="1" smtClean="0">
                <a:solidFill>
                  <a:srgbClr val="FF0000"/>
                </a:solidFill>
              </a:rPr>
              <a:t>д\з</a:t>
            </a:r>
            <a:r>
              <a:rPr lang="ru-RU" sz="2400" i="1" dirty="0" smtClean="0">
                <a:solidFill>
                  <a:srgbClr val="FF0000"/>
                </a:solidFill>
              </a:rPr>
              <a:t>:</a:t>
            </a:r>
          </a:p>
          <a:p>
            <a:pPr lvl="0"/>
            <a:r>
              <a:rPr lang="ru-RU" sz="2000" i="1" dirty="0" smtClean="0">
                <a:solidFill>
                  <a:srgbClr val="0070C0"/>
                </a:solidFill>
              </a:rPr>
              <a:t>Опыты Павлова по изучению рефлекторного </a:t>
            </a:r>
            <a:r>
              <a:rPr lang="ru-RU" sz="2000" i="1" dirty="0" err="1" smtClean="0">
                <a:solidFill>
                  <a:srgbClr val="0070C0"/>
                </a:solidFill>
              </a:rPr>
              <a:t>сокоотделения</a:t>
            </a:r>
            <a:r>
              <a:rPr lang="ru-RU" sz="2000" i="1" dirty="0" smtClean="0">
                <a:solidFill>
                  <a:srgbClr val="0070C0"/>
                </a:solidFill>
              </a:rPr>
              <a:t> в желудке.</a:t>
            </a:r>
          </a:p>
          <a:p>
            <a:pPr lvl="0"/>
            <a:r>
              <a:rPr lang="ru-RU" sz="2000" i="1" dirty="0" smtClean="0">
                <a:solidFill>
                  <a:srgbClr val="0070C0"/>
                </a:solidFill>
              </a:rPr>
              <a:t>Влияние жевательной резинки и </a:t>
            </a:r>
            <a:r>
              <a:rPr lang="ru-RU" sz="2000" i="1" dirty="0" err="1" smtClean="0">
                <a:solidFill>
                  <a:srgbClr val="0070C0"/>
                </a:solidFill>
              </a:rPr>
              <a:t>фастфудов</a:t>
            </a:r>
            <a:r>
              <a:rPr lang="ru-RU" sz="2000" i="1" dirty="0" smtClean="0">
                <a:solidFill>
                  <a:srgbClr val="0070C0"/>
                </a:solidFill>
              </a:rPr>
              <a:t> на желудок.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Anatomy97_006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152" y="1643050"/>
            <a:ext cx="3230848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7224" y="500042"/>
            <a:ext cx="764386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Заполняем лист самооценки- </a:t>
            </a:r>
            <a:r>
              <a:rPr lang="ru-RU" sz="2800" b="1" dirty="0" smtClean="0">
                <a:solidFill>
                  <a:srgbClr val="FF0000"/>
                </a:solidFill>
              </a:rPr>
              <a:t>Ф.И.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70C0"/>
                </a:solidFill>
              </a:rPr>
              <a:t>Возможные ответы</a:t>
            </a:r>
            <a:endParaRPr lang="ru-RU" sz="2800" dirty="0" smtClean="0">
              <a:solidFill>
                <a:srgbClr val="0070C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70C0"/>
                </a:solidFill>
              </a:rPr>
              <a:t>П- понял/ Н- нет</a:t>
            </a:r>
            <a:endParaRPr lang="ru-RU" sz="2800" dirty="0" smtClean="0">
              <a:solidFill>
                <a:srgbClr val="0070C0"/>
              </a:solidFill>
            </a:endParaRPr>
          </a:p>
          <a:p>
            <a:pPr algn="ctr"/>
            <a:endParaRPr lang="ru-RU" sz="2800" i="1" dirty="0" smtClean="0"/>
          </a:p>
          <a:p>
            <a:pPr algn="ctr"/>
            <a:endParaRPr lang="ru-RU" sz="2800" i="1" dirty="0" smtClean="0"/>
          </a:p>
          <a:p>
            <a:pPr algn="ctr"/>
            <a:endParaRPr lang="ru-RU" sz="2800" i="1" dirty="0" smtClean="0"/>
          </a:p>
          <a:p>
            <a:pPr algn="ctr"/>
            <a:endParaRPr lang="ru-RU" sz="2800" i="1" dirty="0" smtClean="0"/>
          </a:p>
          <a:p>
            <a:pPr algn="ctr"/>
            <a:endParaRPr lang="ru-RU" sz="2800" i="1" dirty="0" smtClean="0"/>
          </a:p>
          <a:p>
            <a:pPr algn="ctr"/>
            <a:endParaRPr lang="ru-RU" sz="2800" i="1" dirty="0" smtClean="0"/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Уборка рабочего места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Используй знания по технике безопасности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8434" name="Picture 2" descr="C:\Documents and Settings\234\Local Settings\Temporary Internet Files\Content.IE5\6V88L6SN\images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3300" y="2314575"/>
            <a:ext cx="2057400" cy="222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386</Words>
  <Application>Microsoft Office PowerPoint</Application>
  <PresentationFormat>Экран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Налимова Галина Евсе</cp:lastModifiedBy>
  <cp:revision>27</cp:revision>
  <dcterms:modified xsi:type="dcterms:W3CDTF">2017-01-16T09:31:48Z</dcterms:modified>
</cp:coreProperties>
</file>