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9" r:id="rId2"/>
    <p:sldId id="267" r:id="rId3"/>
    <p:sldId id="268" r:id="rId4"/>
    <p:sldId id="269" r:id="rId5"/>
    <p:sldId id="260" r:id="rId6"/>
    <p:sldId id="262" r:id="rId7"/>
    <p:sldId id="263" r:id="rId8"/>
    <p:sldId id="264" r:id="rId9"/>
    <p:sldId id="265" r:id="rId10"/>
    <p:sldId id="266" r:id="rId1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FED5"/>
    <a:srgbClr val="E2FFC5"/>
    <a:srgbClr val="CCFF99"/>
    <a:srgbClr val="436400"/>
    <a:srgbClr val="FCF600"/>
    <a:srgbClr val="2B3A00"/>
    <a:srgbClr val="7CA8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284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E9D8E09A-C202-49A9-B203-B62DA1B52201}" type="datetimeFigureOut">
              <a:rPr lang="ru-RU"/>
              <a:pPr>
                <a:defRPr/>
              </a:pPr>
              <a:t>17.01.2017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E3E8B8E6-D670-46BA-80B5-56520ABBAA3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31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ru-RU" smtClean="0"/>
              <a:t>Подготовила ученица 3 а класса Кутепова Аня</a:t>
            </a:r>
          </a:p>
        </p:txBody>
      </p:sp>
      <p:sp>
        <p:nvSpPr>
          <p:cNvPr id="1331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2E9646F5-3833-40A8-B267-5B83FCC9A77A}" type="slidenum">
              <a:rPr lang="ru-RU" smtClean="0"/>
              <a:pPr/>
              <a:t>10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C8BF59-9E7C-40DA-9B9D-93C74ABFB130}" type="datetimeFigureOut">
              <a:rPr lang="ru-RU"/>
              <a:pPr>
                <a:defRPr/>
              </a:pPr>
              <a:t>17.01.2017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B601DE-5EC7-47DC-947C-258B881A1F7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3F4F1B-6931-493A-8FA6-82C80F21E20F}" type="datetimeFigureOut">
              <a:rPr lang="ru-RU"/>
              <a:pPr>
                <a:defRPr/>
              </a:pPr>
              <a:t>17.01.2017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925B18-7F1A-4A46-BF23-2E134E54DD3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B76304-70D4-4D51-A012-0DDDD2562927}" type="datetimeFigureOut">
              <a:rPr lang="ru-RU"/>
              <a:pPr>
                <a:defRPr/>
              </a:pPr>
              <a:t>17.01.2017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FD8E3A-6518-4094-8E9B-0E66C253562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A3608A-C01C-4985-91E1-FBAA65EBDB45}" type="datetimeFigureOut">
              <a:rPr lang="ru-RU"/>
              <a:pPr>
                <a:defRPr/>
              </a:pPr>
              <a:t>17.01.2017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9EA88A-685B-46ED-AA26-0920438B44D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4FA31D-2609-4C1B-A030-99DF1DBC7E2C}" type="datetimeFigureOut">
              <a:rPr lang="ru-RU"/>
              <a:pPr>
                <a:defRPr/>
              </a:pPr>
              <a:t>17.01.2017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731566-E8C7-4BA5-BA36-7A9ED28DCCD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C83D05-56E4-45EA-9065-04469B4D7291}" type="datetimeFigureOut">
              <a:rPr lang="ru-RU"/>
              <a:pPr>
                <a:defRPr/>
              </a:pPr>
              <a:t>17.01.2017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5440A4-E517-4C76-A4C2-780632F52E4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D37F68-51EA-4A21-A19D-4CA590007CC2}" type="datetimeFigureOut">
              <a:rPr lang="ru-RU"/>
              <a:pPr>
                <a:defRPr/>
              </a:pPr>
              <a:t>17.01.2017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D133B1-250E-48E6-97C7-391E37AFA74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33F8CF-E119-49C7-92A4-F6E1A4371C63}" type="datetimeFigureOut">
              <a:rPr lang="ru-RU"/>
              <a:pPr>
                <a:defRPr/>
              </a:pPr>
              <a:t>17.01.2017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457854-BE1D-49D9-829D-6E428403A24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02765B-36CF-455B-9ACB-2276FF2CFB0D}" type="datetimeFigureOut">
              <a:rPr lang="ru-RU"/>
              <a:pPr>
                <a:defRPr/>
              </a:pPr>
              <a:t>17.01.2017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DFE359-5AF3-4EDE-82B3-A5FB13CCC2B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36B1B1-7293-4422-9908-201804EFBDC4}" type="datetimeFigureOut">
              <a:rPr lang="ru-RU"/>
              <a:pPr>
                <a:defRPr/>
              </a:pPr>
              <a:t>17.01.2017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BE72A6-9061-4830-9CCA-4586D9FFDCE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B1D710-C025-4E6B-A054-6E927D4F19F2}" type="datetimeFigureOut">
              <a:rPr lang="ru-RU"/>
              <a:pPr>
                <a:defRPr/>
              </a:pPr>
              <a:t>17.01.2017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98E559-9C11-4EA5-B389-C507888DC0F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F7E66AA-764E-49E6-A8CB-F633B21F546A}" type="datetimeFigureOut">
              <a:rPr lang="ru-RU"/>
              <a:pPr>
                <a:defRPr/>
              </a:pPr>
              <a:t>17.01.2017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510AC90-95A1-4306-BF51-517DBE0ED5E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4500563" y="1700213"/>
            <a:ext cx="4248150" cy="1873250"/>
          </a:xfrm>
        </p:spPr>
        <p:txBody>
          <a:bodyPr/>
          <a:lstStyle/>
          <a:p>
            <a:pPr eaLnBrk="1" hangingPunct="1"/>
            <a:r>
              <a:rPr lang="ru-RU" sz="3500" b="1" smtClean="0">
                <a:latin typeface="Comic Sans MS" pitchFamily="66" charset="0"/>
              </a:rPr>
              <a:t>Н.А.Римский-Корсаков</a:t>
            </a:r>
            <a:br>
              <a:rPr lang="ru-RU" sz="3500" b="1" smtClean="0">
                <a:latin typeface="Comic Sans MS" pitchFamily="66" charset="0"/>
              </a:rPr>
            </a:br>
            <a:r>
              <a:rPr lang="ru-RU" sz="3500" b="1" smtClean="0">
                <a:latin typeface="Comic Sans MS" pitchFamily="66" charset="0"/>
              </a:rPr>
              <a:t>опера «Снегурочка»</a:t>
            </a:r>
          </a:p>
        </p:txBody>
      </p:sp>
      <p:pic>
        <p:nvPicPr>
          <p:cNvPr id="2051" name="Picture 4" descr="i?id=38882584-55-72&amp;n=2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4813" y="384175"/>
            <a:ext cx="3951287" cy="4124325"/>
          </a:xfrm>
          <a:prstGeom prst="rect">
            <a:avLst/>
          </a:prstGeom>
          <a:noFill/>
          <a:ln w="76200">
            <a:solidFill>
              <a:srgbClr val="7CA800"/>
            </a:solidFill>
            <a:miter lim="800000"/>
            <a:headEnd/>
            <a:tailEnd/>
          </a:ln>
        </p:spPr>
      </p:pic>
      <p:sp>
        <p:nvSpPr>
          <p:cNvPr id="2052" name="TextBox 4"/>
          <p:cNvSpPr txBox="1">
            <a:spLocks noChangeArrowheads="1"/>
          </p:cNvSpPr>
          <p:nvPr/>
        </p:nvSpPr>
        <p:spPr bwMode="auto">
          <a:xfrm>
            <a:off x="5003800" y="549275"/>
            <a:ext cx="3529013" cy="5938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200" b="1" dirty="0"/>
              <a:t>МОУ «Октябрьская НОШ»</a:t>
            </a:r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pPr algn="r"/>
            <a:r>
              <a:rPr lang="ru-RU" sz="1700" b="1"/>
              <a:t>Выполнила </a:t>
            </a:r>
            <a:r>
              <a:rPr lang="ru-RU" sz="1700" b="1"/>
              <a:t>ученица </a:t>
            </a:r>
            <a:r>
              <a:rPr lang="ru-RU" sz="1700" b="1" smtClean="0"/>
              <a:t>3 </a:t>
            </a:r>
            <a:r>
              <a:rPr lang="ru-RU" sz="1700" b="1"/>
              <a:t>«А» класса</a:t>
            </a:r>
          </a:p>
          <a:p>
            <a:pPr algn="r"/>
            <a:r>
              <a:rPr lang="ru-RU" sz="1700" b="1" dirty="0" err="1"/>
              <a:t>Кутепова</a:t>
            </a:r>
            <a:r>
              <a:rPr lang="ru-RU" sz="1700" b="1" dirty="0"/>
              <a:t> Анна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4" descr="0002-004-Snegurochka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55650" y="549275"/>
            <a:ext cx="4160838" cy="5726113"/>
          </a:xfrm>
          <a:prstGeom prst="rect">
            <a:avLst/>
          </a:prstGeom>
          <a:noFill/>
          <a:ln w="76200">
            <a:solidFill>
              <a:srgbClr val="7CA800"/>
            </a:solidFill>
            <a:miter lim="800000"/>
            <a:headEnd/>
            <a:tailEnd/>
          </a:ln>
        </p:spPr>
      </p:pic>
      <p:sp>
        <p:nvSpPr>
          <p:cNvPr id="11267" name="Text Box 5"/>
          <p:cNvSpPr txBox="1">
            <a:spLocks noChangeArrowheads="1"/>
          </p:cNvSpPr>
          <p:nvPr/>
        </p:nvSpPr>
        <p:spPr bwMode="auto">
          <a:xfrm>
            <a:off x="5148263" y="692150"/>
            <a:ext cx="3597275" cy="521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>
                <a:latin typeface="Comic Sans MS" pitchFamily="66" charset="0"/>
              </a:rPr>
              <a:t>Как звучит музыка</a:t>
            </a:r>
          </a:p>
          <a:p>
            <a:r>
              <a:rPr lang="ru-RU" sz="2800" b="1">
                <a:latin typeface="Comic Sans MS" pitchFamily="66" charset="0"/>
              </a:rPr>
              <a:t>в сцене таяния?</a:t>
            </a:r>
          </a:p>
          <a:p>
            <a:endParaRPr lang="ru-RU" sz="2800" b="1">
              <a:latin typeface="Comic Sans MS" pitchFamily="66" charset="0"/>
            </a:endParaRPr>
          </a:p>
          <a:p>
            <a:r>
              <a:rPr lang="ru-RU" sz="2800">
                <a:latin typeface="Arial" charset="0"/>
              </a:rPr>
              <a:t>Страстно</a:t>
            </a:r>
          </a:p>
          <a:p>
            <a:r>
              <a:rPr lang="ru-RU" sz="2800">
                <a:latin typeface="Arial" charset="0"/>
              </a:rPr>
              <a:t>Взволнованно</a:t>
            </a:r>
          </a:p>
          <a:p>
            <a:r>
              <a:rPr lang="ru-RU" sz="2800">
                <a:latin typeface="Arial" charset="0"/>
              </a:rPr>
              <a:t>Трепетно</a:t>
            </a:r>
          </a:p>
          <a:p>
            <a:r>
              <a:rPr lang="ru-RU" sz="2800">
                <a:latin typeface="Arial" charset="0"/>
              </a:rPr>
              <a:t>Восторженно</a:t>
            </a:r>
          </a:p>
          <a:p>
            <a:r>
              <a:rPr lang="ru-RU" sz="2800">
                <a:latin typeface="Arial" charset="0"/>
              </a:rPr>
              <a:t>Игриво</a:t>
            </a:r>
          </a:p>
          <a:p>
            <a:r>
              <a:rPr lang="ru-RU" sz="2800">
                <a:latin typeface="Arial" charset="0"/>
              </a:rPr>
              <a:t>Мечтательно</a:t>
            </a:r>
          </a:p>
          <a:p>
            <a:r>
              <a:rPr lang="ru-RU" sz="2800">
                <a:latin typeface="Arial" charset="0"/>
              </a:rPr>
              <a:t>Безмятежно</a:t>
            </a:r>
          </a:p>
          <a:p>
            <a:r>
              <a:rPr lang="ru-RU" sz="2800">
                <a:latin typeface="Arial" charset="0"/>
              </a:rPr>
              <a:t>Светло</a:t>
            </a:r>
          </a:p>
          <a:p>
            <a:r>
              <a:rPr lang="ru-RU" sz="2800">
                <a:latin typeface="Arial" charset="0"/>
              </a:rPr>
              <a:t>Радостно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827088" y="333375"/>
            <a:ext cx="7556500" cy="3384550"/>
          </a:xfrm>
        </p:spPr>
        <p:txBody>
          <a:bodyPr/>
          <a:lstStyle/>
          <a:p>
            <a:pPr eaLnBrk="1" hangingPunct="1"/>
            <a:r>
              <a:rPr lang="ru-RU" sz="2800" b="1" smtClean="0">
                <a:latin typeface="Comic Sans MS" pitchFamily="66" charset="0"/>
              </a:rPr>
              <a:t>Опера Снегурочка» сочинялась летом в глухой русской деревне. Как говорил композитор, ни одно произведение впоследствии не давалось ему с такой лёгкостью и быстротой. Через год на сцене Мариинского театра опера прошла с большим успехом.</a:t>
            </a:r>
          </a:p>
        </p:txBody>
      </p:sp>
      <p:pic>
        <p:nvPicPr>
          <p:cNvPr id="3075" name="Picture 7" descr="m_42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95513" y="3690938"/>
            <a:ext cx="4968875" cy="2624137"/>
          </a:xfrm>
          <a:prstGeom prst="rect">
            <a:avLst/>
          </a:prstGeom>
          <a:noFill/>
          <a:ln w="76200">
            <a:solidFill>
              <a:srgbClr val="7CA80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539750" y="404813"/>
            <a:ext cx="8132763" cy="3384550"/>
          </a:xfrm>
        </p:spPr>
        <p:txBody>
          <a:bodyPr/>
          <a:lstStyle/>
          <a:p>
            <a:pPr eaLnBrk="1" hangingPunct="1"/>
            <a:r>
              <a:rPr lang="ru-RU" sz="2800" b="1" i="1" smtClean="0">
                <a:latin typeface="Comic Sans MS" pitchFamily="66" charset="0"/>
              </a:rPr>
              <a:t>Идея оперы</a:t>
            </a:r>
            <a:r>
              <a:rPr lang="ru-RU" sz="2800" b="1" smtClean="0">
                <a:latin typeface="Comic Sans MS" pitchFamily="66" charset="0"/>
              </a:rPr>
              <a:t> – прославление могущественных,  животворных сил природы, несущих людям счастье. </a:t>
            </a:r>
            <a:br>
              <a:rPr lang="ru-RU" sz="2800" b="1" smtClean="0">
                <a:latin typeface="Comic Sans MS" pitchFamily="66" charset="0"/>
              </a:rPr>
            </a:br>
            <a:r>
              <a:rPr lang="ru-RU" sz="2800" b="1" smtClean="0">
                <a:latin typeface="Comic Sans MS" pitchFamily="66" charset="0"/>
              </a:rPr>
              <a:t>В опере противопоставлены два мира –реальный и фантастический, олицетворяющий, по словам композитора «вечные, периодически выступающие силы природы»</a:t>
            </a:r>
          </a:p>
        </p:txBody>
      </p:sp>
      <p:pic>
        <p:nvPicPr>
          <p:cNvPr id="4099" name="Picture 4" descr="ANd9GcRP05nlCmnL-7wQZ1GJKWe9Xy2P2qYbWRiorpvALa2Y7p550gh-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08400" y="4076700"/>
            <a:ext cx="1866900" cy="2447925"/>
          </a:xfrm>
          <a:prstGeom prst="rect">
            <a:avLst/>
          </a:prstGeom>
          <a:noFill/>
          <a:ln w="76200">
            <a:solidFill>
              <a:srgbClr val="7CA80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684213" y="333375"/>
            <a:ext cx="7845425" cy="3743325"/>
          </a:xfrm>
        </p:spPr>
        <p:txBody>
          <a:bodyPr/>
          <a:lstStyle/>
          <a:p>
            <a:pPr eaLnBrk="1" hangingPunct="1"/>
            <a:r>
              <a:rPr lang="ru-RU" sz="2800" b="1" smtClean="0">
                <a:latin typeface="Comic Sans MS" pitchFamily="66" charset="0"/>
              </a:rPr>
              <a:t>Автор пьесы, А.Островский, принял оперу восторженно.</a:t>
            </a:r>
            <a:br>
              <a:rPr lang="ru-RU" sz="2800" b="1" smtClean="0">
                <a:latin typeface="Comic Sans MS" pitchFamily="66" charset="0"/>
              </a:rPr>
            </a:br>
            <a:r>
              <a:rPr lang="ru-RU" sz="2800" b="1" smtClean="0">
                <a:latin typeface="Comic Sans MS" pitchFamily="66" charset="0"/>
              </a:rPr>
              <a:t>«Музыка к моей «Снегурочке» удивительная, я ничего не мог никогда себе представить более к ней подходящего и так живо выражающего всю поэзию русского языческого культа и этой сперва снежно-холодной, а потом неудержимо страстной героини сказки».</a:t>
            </a:r>
          </a:p>
        </p:txBody>
      </p:sp>
      <p:pic>
        <p:nvPicPr>
          <p:cNvPr id="5123" name="Picture 4" descr="0444182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59113" y="4221163"/>
            <a:ext cx="3028950" cy="2286000"/>
          </a:xfrm>
          <a:prstGeom prst="rect">
            <a:avLst/>
          </a:prstGeom>
          <a:noFill/>
          <a:ln w="76200">
            <a:solidFill>
              <a:srgbClr val="7CA80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4" descr="1ostrovskii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1188" y="836613"/>
            <a:ext cx="3941762" cy="5184775"/>
          </a:xfrm>
          <a:prstGeom prst="rect">
            <a:avLst/>
          </a:prstGeom>
          <a:noFill/>
          <a:ln w="76200">
            <a:solidFill>
              <a:srgbClr val="7CA800"/>
            </a:solidFill>
            <a:miter lim="800000"/>
            <a:headEnd/>
            <a:tailEnd/>
          </a:ln>
        </p:spPr>
      </p:pic>
      <p:sp>
        <p:nvSpPr>
          <p:cNvPr id="6147" name="Text Box 7"/>
          <p:cNvSpPr txBox="1">
            <a:spLocks noChangeArrowheads="1"/>
          </p:cNvSpPr>
          <p:nvPr/>
        </p:nvSpPr>
        <p:spPr bwMode="auto">
          <a:xfrm>
            <a:off x="4716463" y="836613"/>
            <a:ext cx="3895725" cy="2043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b="1">
                <a:latin typeface="Comic Sans MS" pitchFamily="66" charset="0"/>
              </a:rPr>
              <a:t>Александр </a:t>
            </a:r>
          </a:p>
          <a:p>
            <a:r>
              <a:rPr lang="ru-RU" sz="3200" b="1">
                <a:latin typeface="Comic Sans MS" pitchFamily="66" charset="0"/>
              </a:rPr>
              <a:t>Николаевич</a:t>
            </a:r>
          </a:p>
          <a:p>
            <a:r>
              <a:rPr lang="ru-RU" sz="3600" b="1">
                <a:latin typeface="Comic Sans MS" pitchFamily="66" charset="0"/>
              </a:rPr>
              <a:t>Островский</a:t>
            </a:r>
          </a:p>
          <a:p>
            <a:r>
              <a:rPr lang="ru-RU" sz="2800" b="1">
                <a:latin typeface="Comic Sans MS" pitchFamily="66" charset="0"/>
              </a:rPr>
              <a:t>Пьеса «Снегурочка»</a:t>
            </a:r>
          </a:p>
        </p:txBody>
      </p:sp>
      <p:sp>
        <p:nvSpPr>
          <p:cNvPr id="6148" name="Text Box 8"/>
          <p:cNvSpPr txBox="1">
            <a:spLocks noChangeArrowheads="1"/>
          </p:cNvSpPr>
          <p:nvPr/>
        </p:nvSpPr>
        <p:spPr bwMode="auto">
          <a:xfrm>
            <a:off x="4932363" y="4875213"/>
            <a:ext cx="3656012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 i="1" u="sng">
                <a:latin typeface="Comic Sans MS" pitchFamily="66" charset="0"/>
              </a:rPr>
              <a:t>Пьеса</a:t>
            </a:r>
            <a:r>
              <a:rPr lang="ru-RU" sz="2400">
                <a:latin typeface="Comic Sans MS" pitchFamily="66" charset="0"/>
              </a:rPr>
              <a:t> – представление,</a:t>
            </a:r>
          </a:p>
          <a:p>
            <a:r>
              <a:rPr lang="ru-RU" sz="2400">
                <a:latin typeface="Comic Sans MS" pitchFamily="66" charset="0"/>
              </a:rPr>
              <a:t>предназначенное для</a:t>
            </a:r>
          </a:p>
          <a:p>
            <a:r>
              <a:rPr lang="ru-RU" sz="2400">
                <a:latin typeface="Comic Sans MS" pitchFamily="66" charset="0"/>
              </a:rPr>
              <a:t>исполнения со сцены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611188" y="188913"/>
            <a:ext cx="7772400" cy="1470025"/>
          </a:xfrm>
        </p:spPr>
        <p:txBody>
          <a:bodyPr/>
          <a:lstStyle/>
          <a:p>
            <a:pPr eaLnBrk="1" hangingPunct="1"/>
            <a:r>
              <a:rPr lang="ru-RU" sz="2800" b="1" smtClean="0">
                <a:latin typeface="Comic Sans MS" pitchFamily="66" charset="0"/>
              </a:rPr>
              <a:t>Действие происходит в сказочной стране царя Берендея</a:t>
            </a:r>
            <a:r>
              <a:rPr lang="ru-RU" sz="4000" b="1" smtClean="0">
                <a:latin typeface="Arial" charset="0"/>
              </a:rPr>
              <a:t> </a:t>
            </a:r>
          </a:p>
        </p:txBody>
      </p:sp>
      <p:pic>
        <p:nvPicPr>
          <p:cNvPr id="7171" name="Picture 4" descr="1211130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03350" y="1557338"/>
            <a:ext cx="6494463" cy="4910137"/>
          </a:xfrm>
          <a:prstGeom prst="rect">
            <a:avLst/>
          </a:prstGeom>
          <a:noFill/>
          <a:ln w="76200">
            <a:solidFill>
              <a:srgbClr val="7CA800"/>
            </a:solidFill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684213" y="333375"/>
            <a:ext cx="7772400" cy="1470025"/>
          </a:xfrm>
        </p:spPr>
        <p:txBody>
          <a:bodyPr/>
          <a:lstStyle/>
          <a:p>
            <a:pPr eaLnBrk="1" hangingPunct="1"/>
            <a:r>
              <a:rPr lang="ru-RU" sz="2800" b="1" smtClean="0">
                <a:latin typeface="Comic Sans MS" pitchFamily="66" charset="0"/>
              </a:rPr>
              <a:t>Снегурочка, дочь Мороза и Весны, стремится из глухого леса к людям – нравятся ей их песни</a:t>
            </a:r>
          </a:p>
        </p:txBody>
      </p:sp>
      <p:pic>
        <p:nvPicPr>
          <p:cNvPr id="8195" name="Picture 3" descr="52138202_Vasnetsov_Snegurochka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00338" y="1844675"/>
            <a:ext cx="4024312" cy="4625975"/>
          </a:xfrm>
          <a:prstGeom prst="rect">
            <a:avLst/>
          </a:prstGeom>
          <a:noFill/>
          <a:ln w="76200">
            <a:solidFill>
              <a:srgbClr val="7CA800"/>
            </a:solidFill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684213" y="4292600"/>
            <a:ext cx="7772400" cy="1470025"/>
          </a:xfrm>
        </p:spPr>
        <p:txBody>
          <a:bodyPr/>
          <a:lstStyle/>
          <a:p>
            <a:pPr eaLnBrk="1" hangingPunct="1"/>
            <a:r>
              <a:rPr lang="ru-RU" sz="2800" b="1" smtClean="0">
                <a:latin typeface="Comic Sans MS" pitchFamily="66" charset="0"/>
              </a:rPr>
              <a:t>Ария Снегурочки «С подружками по ягоду ходить»</a:t>
            </a:r>
          </a:p>
        </p:txBody>
      </p:sp>
      <p:sp>
        <p:nvSpPr>
          <p:cNvPr id="9219" name="Text Box 3"/>
          <p:cNvSpPr txBox="1">
            <a:spLocks noChangeArrowheads="1"/>
          </p:cNvSpPr>
          <p:nvPr/>
        </p:nvSpPr>
        <p:spPr bwMode="auto">
          <a:xfrm>
            <a:off x="971550" y="5300663"/>
            <a:ext cx="7089775" cy="884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 i="1" u="sng">
                <a:latin typeface="Arial" charset="0"/>
              </a:rPr>
              <a:t>Ария</a:t>
            </a:r>
            <a:r>
              <a:rPr lang="ru-RU" sz="2400">
                <a:latin typeface="Arial" charset="0"/>
              </a:rPr>
              <a:t> – вокальная партия героя, в которой </a:t>
            </a:r>
          </a:p>
          <a:p>
            <a:r>
              <a:rPr lang="ru-RU" sz="2400">
                <a:latin typeface="Arial" charset="0"/>
              </a:rPr>
              <a:t>он передаёт свои мысли, чувства, переживания.</a:t>
            </a:r>
          </a:p>
        </p:txBody>
      </p:sp>
      <p:pic>
        <p:nvPicPr>
          <p:cNvPr id="9220" name="Picture 7" descr="snegur65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79613" y="476250"/>
            <a:ext cx="5400675" cy="3935413"/>
          </a:xfrm>
          <a:prstGeom prst="rect">
            <a:avLst/>
          </a:prstGeom>
          <a:noFill/>
          <a:ln w="76200">
            <a:solidFill>
              <a:srgbClr val="7CA800"/>
            </a:solidFill>
            <a:miter lim="800000"/>
            <a:headEnd/>
            <a:tailEnd/>
          </a:ln>
        </p:spPr>
      </p:pic>
      <p:sp>
        <p:nvSpPr>
          <p:cNvPr id="9221" name="Text Box 8"/>
          <p:cNvSpPr txBox="1">
            <a:spLocks noChangeArrowheads="1"/>
          </p:cNvSpPr>
          <p:nvPr/>
        </p:nvSpPr>
        <p:spPr bwMode="auto">
          <a:xfrm>
            <a:off x="971550" y="6043613"/>
            <a:ext cx="688657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 i="1" u="sng">
                <a:latin typeface="Comic Sans MS" pitchFamily="66" charset="0"/>
              </a:rPr>
              <a:t>Сопрано</a:t>
            </a:r>
            <a:r>
              <a:rPr lang="ru-RU" sz="2400" u="sng">
                <a:latin typeface="Comic Sans MS" pitchFamily="66" charset="0"/>
              </a:rPr>
              <a:t> </a:t>
            </a:r>
            <a:r>
              <a:rPr lang="ru-RU" sz="2400">
                <a:latin typeface="Comic Sans MS" pitchFamily="66" charset="0"/>
              </a:rPr>
              <a:t>– высокий женский певческий голос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611188" y="4581525"/>
            <a:ext cx="7918450" cy="1803400"/>
          </a:xfrm>
        </p:spPr>
        <p:txBody>
          <a:bodyPr/>
          <a:lstStyle/>
          <a:p>
            <a:pPr eaLnBrk="1" hangingPunct="1"/>
            <a:r>
              <a:rPr lang="ru-RU" sz="2800" b="1" smtClean="0">
                <a:latin typeface="Arial" charset="0"/>
              </a:rPr>
              <a:t>Чудесный венок, подаренный Снегурочке Весной, рождает в её сердце прекрасное человеческое чувство – любовь. Но… под лучами Ярилы-Солнца тает Снегурочка, волшебное дитя природы.</a:t>
            </a:r>
          </a:p>
        </p:txBody>
      </p:sp>
      <p:pic>
        <p:nvPicPr>
          <p:cNvPr id="10243" name="Picture 4" descr="112263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79613" y="476250"/>
            <a:ext cx="5111750" cy="3860800"/>
          </a:xfrm>
          <a:prstGeom prst="rect">
            <a:avLst/>
          </a:prstGeom>
          <a:noFill/>
          <a:ln w="76200">
            <a:solidFill>
              <a:srgbClr val="7CA800"/>
            </a:solidFill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141</TotalTime>
  <Words>203</Words>
  <Application>Microsoft Office PowerPoint</Application>
  <PresentationFormat>Экран (4:3)</PresentationFormat>
  <Paragraphs>53</Paragraphs>
  <Slides>10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4" baseType="lpstr">
      <vt:lpstr>Calibri</vt:lpstr>
      <vt:lpstr>Arial</vt:lpstr>
      <vt:lpstr>Comic Sans MS</vt:lpstr>
      <vt:lpstr>Тема Office</vt:lpstr>
      <vt:lpstr>Н.А.Римский-Корсаков опера «Снегурочка»</vt:lpstr>
      <vt:lpstr>Опера Снегурочка» сочинялась летом в глухой русской деревне. Как говорил композитор, ни одно произведение впоследствии не давалось ему с такой лёгкостью и быстротой. Через год на сцене Мариинского театра опера прошла с большим успехом.</vt:lpstr>
      <vt:lpstr>Идея оперы – прославление могущественных,  животворных сил природы, несущих людям счастье.  В опере противопоставлены два мира –реальный и фантастический, олицетворяющий, по словам композитора «вечные, периодически выступающие силы природы»</vt:lpstr>
      <vt:lpstr>Автор пьесы, А.Островский, принял оперу восторженно. «Музыка к моей «Снегурочке» удивительная, я ничего не мог никогда себе представить более к ней подходящего и так живо выражающего всю поэзию русского языческого культа и этой сперва снежно-холодной, а потом неудержимо страстной героини сказки».</vt:lpstr>
      <vt:lpstr>Слайд 5</vt:lpstr>
      <vt:lpstr>Действие происходит в сказочной стране царя Берендея </vt:lpstr>
      <vt:lpstr>Снегурочка, дочь Мороза и Весны, стремится из глухого леса к людям – нравятся ей их песни</vt:lpstr>
      <vt:lpstr>Ария Снегурочки «С подружками по ягоду ходить»</vt:lpstr>
      <vt:lpstr>Чудесный венок, подаренный Снегурочке Весной, рождает в её сердце прекрасное человеческое чувство – любовь. Но… под лучами Ярилы-Солнца тает Снегурочка, волшебное дитя природы.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Катенок</dc:creator>
  <cp:lastModifiedBy>Школа</cp:lastModifiedBy>
  <cp:revision>16</cp:revision>
  <dcterms:created xsi:type="dcterms:W3CDTF">2012-06-09T17:09:31Z</dcterms:created>
  <dcterms:modified xsi:type="dcterms:W3CDTF">2017-01-17T08:29:54Z</dcterms:modified>
</cp:coreProperties>
</file>