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1" r:id="rId1"/>
  </p:sldMasterIdLst>
  <p:notesMasterIdLst>
    <p:notesMasterId r:id="rId25"/>
  </p:notesMasterIdLst>
  <p:sldIdLst>
    <p:sldId id="256" r:id="rId2"/>
    <p:sldId id="257" r:id="rId3"/>
    <p:sldId id="268" r:id="rId4"/>
    <p:sldId id="258" r:id="rId5"/>
    <p:sldId id="267" r:id="rId6"/>
    <p:sldId id="259" r:id="rId7"/>
    <p:sldId id="269" r:id="rId8"/>
    <p:sldId id="270" r:id="rId9"/>
    <p:sldId id="262" r:id="rId10"/>
    <p:sldId id="271" r:id="rId11"/>
    <p:sldId id="272" r:id="rId12"/>
    <p:sldId id="260" r:id="rId13"/>
    <p:sldId id="273" r:id="rId14"/>
    <p:sldId id="261" r:id="rId15"/>
    <p:sldId id="274" r:id="rId16"/>
    <p:sldId id="264" r:id="rId17"/>
    <p:sldId id="275" r:id="rId18"/>
    <p:sldId id="263" r:id="rId19"/>
    <p:sldId id="276" r:id="rId20"/>
    <p:sldId id="266" r:id="rId21"/>
    <p:sldId id="277" r:id="rId22"/>
    <p:sldId id="265" r:id="rId23"/>
    <p:sldId id="278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16F7FB3D-A9C5-4E38-8163-0DD75BA771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2B1386A-1CF5-43C1-BA7E-E08B9DCE5E32}" type="slidenum">
              <a:rPr lang="ru-RU"/>
              <a:pPr/>
              <a:t>1</a:t>
            </a:fld>
            <a:endParaRPr lang="ru-RU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E212791-5D83-462F-8856-A6E25A3624DF}" type="slidenum">
              <a:rPr lang="ru-RU"/>
              <a:pPr/>
              <a:t>10</a:t>
            </a:fld>
            <a:endParaRPr lang="ru-RU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489FC3A-505D-4A72-88C1-8D127EC6A835}" type="slidenum">
              <a:rPr lang="ru-RU"/>
              <a:pPr/>
              <a:t>11</a:t>
            </a:fld>
            <a:endParaRPr lang="ru-RU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867A0D8-486A-46F1-BD8B-07D2C45DC2C1}" type="slidenum">
              <a:rPr lang="ru-RU"/>
              <a:pPr/>
              <a:t>12</a:t>
            </a:fld>
            <a:endParaRPr lang="ru-RU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D71DC55-7D40-441F-A2E6-F9EE84753137}" type="slidenum">
              <a:rPr lang="ru-RU"/>
              <a:pPr/>
              <a:t>13</a:t>
            </a:fld>
            <a:endParaRPr lang="ru-RU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1E9CF76-2455-4452-A99A-C5645903DC1B}" type="slidenum">
              <a:rPr lang="ru-RU"/>
              <a:pPr/>
              <a:t>14</a:t>
            </a:fld>
            <a:endParaRPr lang="ru-RU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447D642-AD96-45DE-B157-A88D4FE25965}" type="slidenum">
              <a:rPr lang="ru-RU"/>
              <a:pPr/>
              <a:t>15</a:t>
            </a:fld>
            <a:endParaRPr lang="ru-RU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5EC7319-9227-4BAD-AD0B-1E8A0F42CB6C}" type="slidenum">
              <a:rPr lang="ru-RU"/>
              <a:pPr/>
              <a:t>16</a:t>
            </a:fld>
            <a:endParaRPr lang="ru-RU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110F46C-1AAC-4E52-A3C9-3C7897919F98}" type="slidenum">
              <a:rPr lang="ru-RU"/>
              <a:pPr/>
              <a:t>17</a:t>
            </a:fld>
            <a:endParaRPr lang="ru-RU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B27E767-66BF-420A-BEC3-50A263E726FD}" type="slidenum">
              <a:rPr lang="ru-RU"/>
              <a:pPr/>
              <a:t>18</a:t>
            </a:fld>
            <a:endParaRPr lang="ru-RU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176F379-26ED-4CAC-9228-AC0D4A6D0A39}" type="slidenum">
              <a:rPr lang="ru-RU"/>
              <a:pPr/>
              <a:t>19</a:t>
            </a:fld>
            <a:endParaRPr lang="ru-RU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B91C378-A133-4A02-A4DA-46EF36BCA203}" type="slidenum">
              <a:rPr lang="ru-RU"/>
              <a:pPr/>
              <a:t>2</a:t>
            </a:fld>
            <a:endParaRPr lang="ru-RU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D21257E-7EE9-419D-969D-5968D7F50A45}" type="slidenum">
              <a:rPr lang="ru-RU"/>
              <a:pPr/>
              <a:t>20</a:t>
            </a:fld>
            <a:endParaRPr lang="ru-RU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7CA492F-4D4F-47FD-8550-832C16932EDE}" type="slidenum">
              <a:rPr lang="ru-RU"/>
              <a:pPr/>
              <a:t>21</a:t>
            </a:fld>
            <a:endParaRPr lang="ru-RU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B8066C-14C8-42C1-B7DD-6A53E1CDD572}" type="slidenum">
              <a:rPr lang="ru-RU"/>
              <a:pPr/>
              <a:t>22</a:t>
            </a:fld>
            <a:endParaRPr lang="ru-RU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30AB5C9-74D3-4115-94A0-7C67FF983456}" type="slidenum">
              <a:rPr lang="ru-RU"/>
              <a:pPr/>
              <a:t>23</a:t>
            </a:fld>
            <a:endParaRPr lang="ru-RU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4DCFC3C-C72A-45A4-BE0B-9880D6847761}" type="slidenum">
              <a:rPr lang="ru-RU"/>
              <a:pPr/>
              <a:t>3</a:t>
            </a:fld>
            <a:endParaRPr lang="ru-RU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7D41C6C-8EF0-48D3-BDAD-3F873606F00A}" type="slidenum">
              <a:rPr lang="ru-RU"/>
              <a:pPr/>
              <a:t>4</a:t>
            </a:fld>
            <a:endParaRPr lang="ru-RU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6ECA99E-9B5B-418C-A630-B753D4D76793}" type="slidenum">
              <a:rPr lang="ru-RU"/>
              <a:pPr/>
              <a:t>5</a:t>
            </a:fld>
            <a:endParaRPr lang="ru-RU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AE697B5-2BE3-4741-87EA-D2DAFDF5728E}" type="slidenum">
              <a:rPr lang="ru-RU"/>
              <a:pPr/>
              <a:t>6</a:t>
            </a:fld>
            <a:endParaRPr lang="ru-RU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3442CAA-D9D2-49EE-B3F4-6A3813F1CACB}" type="slidenum">
              <a:rPr lang="ru-RU"/>
              <a:pPr/>
              <a:t>7</a:t>
            </a:fld>
            <a:endParaRPr lang="ru-RU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1E1DEBC-01D3-491D-9896-B14C7993953C}" type="slidenum">
              <a:rPr lang="ru-RU"/>
              <a:pPr/>
              <a:t>8</a:t>
            </a:fld>
            <a:endParaRPr lang="ru-RU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F997B96-0035-4F34-A2CF-AFAA13F4E60B}" type="slidenum">
              <a:rPr lang="ru-RU"/>
              <a:pPr/>
              <a:t>9</a:t>
            </a:fld>
            <a:endParaRPr lang="ru-RU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titlemaster_med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ltGray">
          <a:xfrm>
            <a:off x="0" y="0"/>
            <a:ext cx="9144000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8550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362200" y="3429000"/>
            <a:ext cx="6400800" cy="14478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</a:ln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08551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838200" y="1371600"/>
            <a:ext cx="7620000" cy="20574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</a:ln>
        </p:spPr>
        <p:txBody>
          <a:bodyPr/>
          <a:lstStyle>
            <a:lvl1pPr algn="ctr">
              <a:defRPr sz="5400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304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A92DF3E-A9E0-4686-A69E-AA820DCD3F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33ECF6-12D4-47C9-B6AB-C26C2D4662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239000" y="228600"/>
            <a:ext cx="1600200" cy="5867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438400" y="228600"/>
            <a:ext cx="46482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C17DB0-1563-4CC4-93CD-180925E30D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C08567-3066-4789-A1A9-75AC49716E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2AED3C-BB7C-4575-BFCF-578FD066E9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438400" y="1600200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715000" y="1600200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C897F6-61E1-4A25-ADA0-20F803F8CD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A00F5A-3DC6-4C6A-971A-71BDBE8611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95858E-6D62-4B80-BB6B-788CF5CB9C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1ED6EA-0BE4-443A-B513-280D844461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6D90DC-EDF1-4C3B-BFC4-44BFEDD117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B2FB25-DDE4-4083-A102-755437BF0E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2667000" cy="6858000"/>
            <a:chOff x="0" y="0"/>
            <a:chExt cx="1680" cy="4320"/>
          </a:xfrm>
        </p:grpSpPr>
        <p:sp>
          <p:nvSpPr>
            <p:cNvPr id="107523" name="Rectangle 3"/>
            <p:cNvSpPr>
              <a:spLocks noChangeArrowheads="1"/>
            </p:cNvSpPr>
            <p:nvPr/>
          </p:nvSpPr>
          <p:spPr bwMode="hidden">
            <a:xfrm>
              <a:off x="124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45490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/>
            </a:p>
          </p:txBody>
        </p:sp>
        <p:pic>
          <p:nvPicPr>
            <p:cNvPr id="1033" name="Picture 4" descr="slidemaster_med3"/>
            <p:cNvPicPr>
              <a:picLocks noChangeAspect="1" noChangeArrowheads="1"/>
            </p:cNvPicPr>
            <p:nvPr/>
          </p:nvPicPr>
          <p:blipFill>
            <a:blip r:embed="rId13" cstate="email"/>
            <a:srcRect/>
            <a:stretch>
              <a:fillRect/>
            </a:stretch>
          </p:blipFill>
          <p:spPr bwMode="ltGray">
            <a:xfrm>
              <a:off x="0" y="0"/>
              <a:ext cx="1348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7525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438400" y="228600"/>
            <a:ext cx="64008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7526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2438400" y="1600200"/>
            <a:ext cx="64008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7527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6248400"/>
            <a:ext cx="1901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7528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7529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>
              <a:defRPr/>
            </a:pPr>
            <a:fld id="{2EE6B33C-3B32-46C0-884E-FCC3B2EA33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1075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10752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0752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1075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075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1075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075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75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75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75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75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75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75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75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75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75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75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75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75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75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75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75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525" grpId="0"/>
      <p:bldP spid="107526" grpId="0" build="p">
        <p:tmplLst>
          <p:tmpl lvl="1">
            <p:tnLst>
              <p:par>
                <p:cTn presetID="53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75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752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752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7526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75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752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752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7526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75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752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752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7526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75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752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752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7526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75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752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752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752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 descr="1298550552 - копия (5) - копия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304800"/>
            <a:ext cx="7772400" cy="1470025"/>
          </a:xfrm>
        </p:spPr>
        <p:txBody>
          <a:bodyPr/>
          <a:lstStyle/>
          <a:p>
            <a:pPr eaLnBrk="1" hangingPunct="1">
              <a:defRPr/>
            </a:pPr>
            <a:r>
              <a:rPr lang="ru-RU" sz="4800" smtClean="0">
                <a:latin typeface="Microsoft JhengHei" pitchFamily="34" charset="-120"/>
                <a:ea typeface="Microsoft JhengHei" pitchFamily="34" charset="-120"/>
              </a:rPr>
              <a:t>Ⅹ</a:t>
            </a:r>
            <a:r>
              <a:rPr lang="ru-RU" sz="4800" smtClean="0"/>
              <a:t> причин посетить Китай</a:t>
            </a: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 descr="697081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990600"/>
            <a:ext cx="4953000" cy="4525963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000" smtClean="0"/>
              <a:t>    Хайнань славится своими прекрасными пляжами и чистыми водами. Большую площадь острова занимают леса, поэтому воздух на острове чистый и целебный. «Остров Кокосов» – это еще одно название Хайнаня. Солнце, песок, море и кокосовые пальмы, все это превращает остров в чудесный уголок для отдыха. В Китае и за рубежом,Хайнань называют Жемчужной или Раем. 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13316" name="Picture 4" descr="0a0a084402403390fa4c59ea3493c37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7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3" name="Picture 5" descr="1289982543_138473824_3--311010-231210--128998254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85800" y="533400"/>
            <a:ext cx="7772400" cy="582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4" name="Picture 6" descr="razdel51_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066800" y="895350"/>
            <a:ext cx="70104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7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78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78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7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 descr="1298550552 - копия (10)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latin typeface="Microsoft JhengHei" pitchFamily="34" charset="-120"/>
                <a:ea typeface="Microsoft JhengHei" pitchFamily="34" charset="-120"/>
              </a:rPr>
              <a:t>Ⅴ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mtClean="0"/>
              <a:t>Китай – это стопроцентно китайская кухня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8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5363" name="Picture 6" descr="kitajskaya-kuxnya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543050"/>
            <a:ext cx="7086600" cy="531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39940" name="Picture 4" descr="9639951c0151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038600" y="0"/>
            <a:ext cx="5105400" cy="382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1" name="Picture 5" descr="chinese_takeout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396038" y="2971800"/>
            <a:ext cx="2747962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3" name="Picture 7" descr="kitayskaya_kuchnya516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0"/>
            <a:ext cx="4191000" cy="288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9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9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9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 descr="1298550552 - копия (10) - копия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latin typeface="Microsoft JhengHei" pitchFamily="34" charset="-120"/>
                <a:ea typeface="Microsoft JhengHei" pitchFamily="34" charset="-120"/>
              </a:rPr>
              <a:t>Ⅵ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mtClean="0"/>
              <a:t>       Китай – это выгодный шопинг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41989" name="Picture 5" descr="50919868_stambul_shop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429000" y="3071813"/>
            <a:ext cx="5715000" cy="378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0" name="Picture 6" descr="x 601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19600" y="0"/>
            <a:ext cx="472440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4" descr="130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0"/>
            <a:ext cx="457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5562600"/>
            <a:ext cx="3276600" cy="129540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200" b="1" smtClean="0"/>
              <a:t>Центры торговли измеряются здесь не магазинами, а улицами. В крупных городах существует множество проспектов, усеянных торговыми центрами, рынками, лавочками, частными и государственными универмагами.</a:t>
            </a:r>
            <a:r>
              <a:rPr lang="ru-RU" sz="1200" b="1" smtClean="0">
                <a:solidFill>
                  <a:schemeClr val="tx2"/>
                </a:solidFill>
              </a:rPr>
              <a:t> 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9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9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1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1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4" descr="1298550552 - копия (13) - копия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latin typeface="Microsoft JhengHei" pitchFamily="34" charset="-120"/>
                <a:ea typeface="Microsoft JhengHei" pitchFamily="34" charset="-120"/>
              </a:rPr>
              <a:t>Ⅶ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95400" y="1447800"/>
            <a:ext cx="8229600" cy="4525963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mtClean="0"/>
              <a:t>  Китай – это целый миллиард совершенно разных китайцев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19460" name="Picture 4" descr="chi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7" name="Picture 5" descr="img_1077898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04800" y="152400"/>
            <a:ext cx="8458200" cy="637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8" name="Picture 6" descr="kultura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33400" y="457200"/>
            <a:ext cx="8001000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9" name="Picture 7" descr="1270628312_4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914400" y="685800"/>
            <a:ext cx="73152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0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0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4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4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4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4" descr="1298550552 - копия (12) - копия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latin typeface="Microsoft JhengHei" pitchFamily="34" charset="-120"/>
                <a:ea typeface="Microsoft JhengHei" pitchFamily="34" charset="-120"/>
              </a:rPr>
              <a:t>Ⅷ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mtClean="0"/>
              <a:t>        Китай-это Великая китайская стена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4" descr="3f13b2619543edace8f495c36c3a135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8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457200"/>
            <a:ext cx="8229600" cy="4525963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b="1" smtClean="0">
                <a:solidFill>
                  <a:schemeClr val="bg1"/>
                </a:solidFill>
              </a:rPr>
              <a:t>    Великая китайская стена</a:t>
            </a:r>
            <a:r>
              <a:rPr lang="ru-RU" smtClean="0">
                <a:solidFill>
                  <a:schemeClr val="bg1"/>
                </a:solidFill>
              </a:rPr>
              <a:t> крупнейший памятник архитектуры. Проходит по северному Китаю на протяжении 8851,8 км.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 descr="1298550552 - копия (2) - копия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600" smtClean="0">
                <a:latin typeface="Microsoft JhengHei" pitchFamily="34" charset="-120"/>
                <a:ea typeface="Microsoft JhengHei" pitchFamily="34" charset="-120"/>
              </a:rPr>
              <a:t>Ⅰ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mtClean="0"/>
              <a:t>Китай – это древнейшая цивилизация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4" descr="1298550552 - копия (5) - копия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latin typeface="Microsoft JhengHei" pitchFamily="34" charset="-120"/>
                <a:ea typeface="Microsoft JhengHei" pitchFamily="34" charset="-120"/>
              </a:rPr>
              <a:t>Ⅸ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mtClean="0"/>
              <a:t>Китай- это китайская медицины и философия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4" descr="2683886_f52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5151438"/>
            <a:ext cx="8229600" cy="1706562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000" dirty="0" smtClean="0"/>
              <a:t>   </a:t>
            </a:r>
            <a:r>
              <a:rPr lang="ru-RU" sz="2000" dirty="0" smtClean="0">
                <a:solidFill>
                  <a:schemeClr val="bg1"/>
                </a:solidFill>
              </a:rPr>
              <a:t>Восточная медицина и философия такие же древние науки, как и сам Китай. По данным исторических источников, уже две тысячи лет назад китайские лекари практиковали некоторые методы, которые успешно применяются и до сих пор</a:t>
            </a:r>
            <a:r>
              <a:rPr lang="ru-RU" dirty="0" smtClean="0">
                <a:solidFill>
                  <a:schemeClr val="bg1"/>
                </a:solidFill>
              </a:rPr>
              <a:t>. </a:t>
            </a:r>
          </a:p>
        </p:txBody>
      </p:sp>
      <p:pic>
        <p:nvPicPr>
          <p:cNvPr id="48133" name="Picture 5" descr="1311209135_pulse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85800" y="457200"/>
            <a:ext cx="4762500" cy="379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8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8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8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4" descr="1298550552 - копия (3) - копия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latin typeface="Microsoft JhengHei" pitchFamily="34" charset="-120"/>
                <a:ea typeface="Microsoft JhengHei" pitchFamily="34" charset="-120"/>
              </a:rPr>
              <a:t>Ⅹ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mtClean="0"/>
              <a:t>    Китай – это возможность совместить все это в одной поездке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4" descr="1298550552 - копия (9) - копия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mtClean="0"/>
              <a:t>Спасибо за внимание!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 descr="original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0"/>
            <a:ext cx="5791200" cy="213360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000" b="1" dirty="0" smtClean="0"/>
              <a:t>Китай является одной из самых старых и самых сложных цивилизаций мира. Китай имеет историю, насчитывающую 5000лет художественного, философского и политического развития.</a:t>
            </a:r>
            <a:r>
              <a:rPr lang="ru-RU" b="1" dirty="0" smtClean="0"/>
              <a:t> </a:t>
            </a:r>
          </a:p>
        </p:txBody>
      </p:sp>
      <p:pic>
        <p:nvPicPr>
          <p:cNvPr id="29701" name="Picture 5" descr="8c8f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286500" y="0"/>
            <a:ext cx="28575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2" name="Picture 6" descr="ancient-chinese-civilization-1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4489450"/>
            <a:ext cx="6324600" cy="236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 descr="1298550552 - копия (4) - копия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latin typeface="Microsoft JhengHei" pitchFamily="34" charset="-120"/>
                <a:ea typeface="Microsoft JhengHei" pitchFamily="34" charset="-120"/>
              </a:rPr>
              <a:t>Ⅱ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mtClean="0"/>
              <a:t>Китай – это разнообразие природных ландшафтов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tibet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228600"/>
            <a:ext cx="8229600" cy="4525963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800" smtClean="0"/>
              <a:t>От амурской тайги на востоке и пустыни Гоби на севере до тропических лесов на юге и гор Тибета на западе</a:t>
            </a:r>
          </a:p>
        </p:txBody>
      </p:sp>
      <p:pic>
        <p:nvPicPr>
          <p:cNvPr id="27653" name="Picture 5" descr="8bb94e7481a90a42615c82015cb49b41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286000" y="4521200"/>
            <a:ext cx="4572000" cy="233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4" name="Picture 6" descr="rain-forest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28600" y="1676400"/>
            <a:ext cx="43307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5" name="Picture 7" descr="kedr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572000" y="1676400"/>
            <a:ext cx="42672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7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 descr="1298550552 - копия (6) - копия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latin typeface="Microsoft JhengHei" pitchFamily="34" charset="-120"/>
                <a:ea typeface="Microsoft JhengHei" pitchFamily="34" charset="-120"/>
              </a:rPr>
              <a:t>Ⅲ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mtClean="0"/>
              <a:t>Китай — это футуристические небоскребы Гонконга и Шанхая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 descr="66002415_1288529743_SHanhay_2_noch_yu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400" smtClean="0">
                <a:solidFill>
                  <a:schemeClr val="bg1"/>
                </a:solidFill>
              </a:rPr>
              <a:t>Шанхай по числу небоскребов вырывается в лидеры. Здесь уже построены два здания высотой более 400 метров, а еще более гигантская башня (632 метра) будет готова к 2014 году.</a:t>
            </a:r>
            <a:r>
              <a:rPr lang="ru-RU" sz="2400" smtClean="0"/>
              <a:t> 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10244" name="Picture 4" descr="towns_381-1600x90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7" name="Picture 5" descr="shanghai_tower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04800" y="3200400"/>
            <a:ext cx="2916238" cy="3249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8" name="Picture 6" descr="7286458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372100" y="152400"/>
            <a:ext cx="3771900" cy="262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 descr="1298550552 - копия (11) - копия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latin typeface="Microsoft JhengHei" pitchFamily="34" charset="-120"/>
                <a:ea typeface="Microsoft JhengHei" pitchFamily="34" charset="-120"/>
              </a:rPr>
              <a:t>Ⅳ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mtClean="0"/>
              <a:t>    Китай – это отдых на тропическом острове Хайнань у Южно-Китайского моря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лан">
  <a:themeElements>
    <a:clrScheme name="План 8">
      <a:dk1>
        <a:srgbClr val="000000"/>
      </a:dk1>
      <a:lt1>
        <a:srgbClr val="FFFFFF"/>
      </a:lt1>
      <a:dk2>
        <a:srgbClr val="8C0039"/>
      </a:dk2>
      <a:lt2>
        <a:srgbClr val="660066"/>
      </a:lt2>
      <a:accent1>
        <a:srgbClr val="C58BF9"/>
      </a:accent1>
      <a:accent2>
        <a:srgbClr val="9966FF"/>
      </a:accent2>
      <a:accent3>
        <a:srgbClr val="FFFFFF"/>
      </a:accent3>
      <a:accent4>
        <a:srgbClr val="000000"/>
      </a:accent4>
      <a:accent5>
        <a:srgbClr val="DFC4FB"/>
      </a:accent5>
      <a:accent6>
        <a:srgbClr val="8A5CE7"/>
      </a:accent6>
      <a:hlink>
        <a:srgbClr val="E4005C"/>
      </a:hlink>
      <a:folHlink>
        <a:srgbClr val="C36C03"/>
      </a:folHlink>
    </a:clrScheme>
    <a:fontScheme name="План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лан 1">
        <a:dk1>
          <a:srgbClr val="777777"/>
        </a:dk1>
        <a:lt1>
          <a:srgbClr val="FFFFFF"/>
        </a:lt1>
        <a:dk2>
          <a:srgbClr val="333333"/>
        </a:dk2>
        <a:lt2>
          <a:srgbClr val="FFF4C3"/>
        </a:lt2>
        <a:accent1>
          <a:srgbClr val="C892FA"/>
        </a:accent1>
        <a:accent2>
          <a:srgbClr val="9966FF"/>
        </a:accent2>
        <a:accent3>
          <a:srgbClr val="ADADAD"/>
        </a:accent3>
        <a:accent4>
          <a:srgbClr val="DADADA"/>
        </a:accent4>
        <a:accent5>
          <a:srgbClr val="E0C7FC"/>
        </a:accent5>
        <a:accent6>
          <a:srgbClr val="8A5CE7"/>
        </a:accent6>
        <a:hlink>
          <a:srgbClr val="E4005C"/>
        </a:hlink>
        <a:folHlink>
          <a:srgbClr val="DC7A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2">
        <a:dk1>
          <a:srgbClr val="1C1C1C"/>
        </a:dk1>
        <a:lt1>
          <a:srgbClr val="FFFFFF"/>
        </a:lt1>
        <a:dk2>
          <a:srgbClr val="5F5F5F"/>
        </a:dk2>
        <a:lt2>
          <a:srgbClr val="FFFFCC"/>
        </a:lt2>
        <a:accent1>
          <a:srgbClr val="4A5B64"/>
        </a:accent1>
        <a:accent2>
          <a:srgbClr val="AF9387"/>
        </a:accent2>
        <a:accent3>
          <a:srgbClr val="B6B6B6"/>
        </a:accent3>
        <a:accent4>
          <a:srgbClr val="DADADA"/>
        </a:accent4>
        <a:accent5>
          <a:srgbClr val="B1B5B8"/>
        </a:accent5>
        <a:accent6>
          <a:srgbClr val="9E857A"/>
        </a:accent6>
        <a:hlink>
          <a:srgbClr val="F3C43F"/>
        </a:hlink>
        <a:folHlink>
          <a:srgbClr val="66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3">
        <a:dk1>
          <a:srgbClr val="4D4D4D"/>
        </a:dk1>
        <a:lt1>
          <a:srgbClr val="FFFFFF"/>
        </a:lt1>
        <a:dk2>
          <a:srgbClr val="666699"/>
        </a:dk2>
        <a:lt2>
          <a:srgbClr val="FFFFCC"/>
        </a:lt2>
        <a:accent1>
          <a:srgbClr val="8D8DB3"/>
        </a:accent1>
        <a:accent2>
          <a:srgbClr val="7A25D7"/>
        </a:accent2>
        <a:accent3>
          <a:srgbClr val="B8B8CA"/>
        </a:accent3>
        <a:accent4>
          <a:srgbClr val="DADADA"/>
        </a:accent4>
        <a:accent5>
          <a:srgbClr val="C5C5D6"/>
        </a:accent5>
        <a:accent6>
          <a:srgbClr val="6E20C3"/>
        </a:accent6>
        <a:hlink>
          <a:srgbClr val="66CCFF"/>
        </a:hlink>
        <a:folHlink>
          <a:srgbClr val="3333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4">
        <a:dk1>
          <a:srgbClr val="10187C"/>
        </a:dk1>
        <a:lt1>
          <a:srgbClr val="F8F8F8"/>
        </a:lt1>
        <a:dk2>
          <a:srgbClr val="538DC7"/>
        </a:dk2>
        <a:lt2>
          <a:srgbClr val="CCECFF"/>
        </a:lt2>
        <a:accent1>
          <a:srgbClr val="879EC7"/>
        </a:accent1>
        <a:accent2>
          <a:srgbClr val="461B8B"/>
        </a:accent2>
        <a:accent3>
          <a:srgbClr val="B3C5E0"/>
        </a:accent3>
        <a:accent4>
          <a:srgbClr val="D4D4D4"/>
        </a:accent4>
        <a:accent5>
          <a:srgbClr val="C3CCE0"/>
        </a:accent5>
        <a:accent6>
          <a:srgbClr val="3F177D"/>
        </a:accent6>
        <a:hlink>
          <a:srgbClr val="0000FF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5">
        <a:dk1>
          <a:srgbClr val="002F2E"/>
        </a:dk1>
        <a:lt1>
          <a:srgbClr val="FFFFFF"/>
        </a:lt1>
        <a:dk2>
          <a:srgbClr val="008080"/>
        </a:dk2>
        <a:lt2>
          <a:srgbClr val="FFFFCC"/>
        </a:lt2>
        <a:accent1>
          <a:srgbClr val="0E6A52"/>
        </a:accent1>
        <a:accent2>
          <a:srgbClr val="3553A7"/>
        </a:accent2>
        <a:accent3>
          <a:srgbClr val="AAC0C0"/>
        </a:accent3>
        <a:accent4>
          <a:srgbClr val="DADADA"/>
        </a:accent4>
        <a:accent5>
          <a:srgbClr val="AAB9B3"/>
        </a:accent5>
        <a:accent6>
          <a:srgbClr val="2F4A97"/>
        </a:accent6>
        <a:hlink>
          <a:srgbClr val="1ACE9F"/>
        </a:hlink>
        <a:folHlink>
          <a:srgbClr val="B5B5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6">
        <a:dk1>
          <a:srgbClr val="000000"/>
        </a:dk1>
        <a:lt1>
          <a:srgbClr val="E3FFFF"/>
        </a:lt1>
        <a:dk2>
          <a:srgbClr val="4400A8"/>
        </a:dk2>
        <a:lt2>
          <a:srgbClr val="005452"/>
        </a:lt2>
        <a:accent1>
          <a:srgbClr val="92CAC9"/>
        </a:accent1>
        <a:accent2>
          <a:srgbClr val="009999"/>
        </a:accent2>
        <a:accent3>
          <a:srgbClr val="EFFFFF"/>
        </a:accent3>
        <a:accent4>
          <a:srgbClr val="000000"/>
        </a:accent4>
        <a:accent5>
          <a:srgbClr val="C7E1E1"/>
        </a:accent5>
        <a:accent6>
          <a:srgbClr val="008A8A"/>
        </a:accent6>
        <a:hlink>
          <a:srgbClr val="187C16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 7">
        <a:dk1>
          <a:srgbClr val="000000"/>
        </a:dk1>
        <a:lt1>
          <a:srgbClr val="CCFF99"/>
        </a:lt1>
        <a:dk2>
          <a:srgbClr val="CC99FF"/>
        </a:dk2>
        <a:lt2>
          <a:srgbClr val="1B3600"/>
        </a:lt2>
        <a:accent1>
          <a:srgbClr val="009900"/>
        </a:accent1>
        <a:accent2>
          <a:srgbClr val="B7CA02"/>
        </a:accent2>
        <a:accent3>
          <a:srgbClr val="E2FFCA"/>
        </a:accent3>
        <a:accent4>
          <a:srgbClr val="000000"/>
        </a:accent4>
        <a:accent5>
          <a:srgbClr val="AACAAA"/>
        </a:accent5>
        <a:accent6>
          <a:srgbClr val="A6B702"/>
        </a:accent6>
        <a:hlink>
          <a:srgbClr val="FFCC0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 8">
        <a:dk1>
          <a:srgbClr val="000000"/>
        </a:dk1>
        <a:lt1>
          <a:srgbClr val="FFFFFF"/>
        </a:lt1>
        <a:dk2>
          <a:srgbClr val="8C0039"/>
        </a:dk2>
        <a:lt2>
          <a:srgbClr val="660066"/>
        </a:lt2>
        <a:accent1>
          <a:srgbClr val="C58BF9"/>
        </a:accent1>
        <a:accent2>
          <a:srgbClr val="9966FF"/>
        </a:accent2>
        <a:accent3>
          <a:srgbClr val="FFFFFF"/>
        </a:accent3>
        <a:accent4>
          <a:srgbClr val="000000"/>
        </a:accent4>
        <a:accent5>
          <a:srgbClr val="DFC4FB"/>
        </a:accent5>
        <a:accent6>
          <a:srgbClr val="8A5CE7"/>
        </a:accent6>
        <a:hlink>
          <a:srgbClr val="E4005C"/>
        </a:hlink>
        <a:folHlink>
          <a:srgbClr val="C36C0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Proposal</Template>
  <TotalTime>91</TotalTime>
  <Words>334</Words>
  <Application>Microsoft Office PowerPoint</Application>
  <PresentationFormat>Экран (4:3)</PresentationFormat>
  <Paragraphs>52</Paragraphs>
  <Slides>23</Slides>
  <Notes>23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План</vt:lpstr>
      <vt:lpstr>Ⅹ причин посетить Китай</vt:lpstr>
      <vt:lpstr>Ⅰ</vt:lpstr>
      <vt:lpstr>Слайд 3</vt:lpstr>
      <vt:lpstr>Ⅱ</vt:lpstr>
      <vt:lpstr>Слайд 5</vt:lpstr>
      <vt:lpstr>Ⅲ</vt:lpstr>
      <vt:lpstr>Слайд 7</vt:lpstr>
      <vt:lpstr>Слайд 8</vt:lpstr>
      <vt:lpstr>Ⅳ</vt:lpstr>
      <vt:lpstr>Слайд 10</vt:lpstr>
      <vt:lpstr>Слайд 11</vt:lpstr>
      <vt:lpstr>Ⅴ</vt:lpstr>
      <vt:lpstr>Слайд 13</vt:lpstr>
      <vt:lpstr>Ⅵ</vt:lpstr>
      <vt:lpstr>Слайд 15</vt:lpstr>
      <vt:lpstr>Ⅶ</vt:lpstr>
      <vt:lpstr>Слайд 17</vt:lpstr>
      <vt:lpstr>Ⅷ</vt:lpstr>
      <vt:lpstr>Слайд 19</vt:lpstr>
      <vt:lpstr>Ⅸ</vt:lpstr>
      <vt:lpstr>Слайд 21</vt:lpstr>
      <vt:lpstr>Ⅹ</vt:lpstr>
      <vt:lpstr>Слайд 23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Ольга</dc:creator>
  <cp:lastModifiedBy>1</cp:lastModifiedBy>
  <cp:revision>6</cp:revision>
  <cp:lastPrinted>1601-01-01T00:00:00Z</cp:lastPrinted>
  <dcterms:created xsi:type="dcterms:W3CDTF">2012-01-25T18:19:10Z</dcterms:created>
  <dcterms:modified xsi:type="dcterms:W3CDTF">2017-01-18T11:56:01Z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