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3" r:id="rId6"/>
    <p:sldId id="265" r:id="rId7"/>
    <p:sldId id="258" r:id="rId8"/>
    <p:sldId id="259" r:id="rId9"/>
    <p:sldId id="260" r:id="rId10"/>
    <p:sldId id="264" r:id="rId11"/>
    <p:sldId id="266" r:id="rId12"/>
    <p:sldId id="267" r:id="rId13"/>
    <p:sldId id="268" r:id="rId14"/>
    <p:sldId id="269" r:id="rId15"/>
    <p:sldId id="270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CBFE87D-E939-44F9-97C2-E03AD0040BD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3C2C822-BA65-44CB-8CBE-C65AA6578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E87D-E939-44F9-97C2-E03AD0040BD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C822-BA65-44CB-8CBE-C65AA6578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E87D-E939-44F9-97C2-E03AD0040BD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C822-BA65-44CB-8CBE-C65AA6578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E87D-E939-44F9-97C2-E03AD0040BD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C822-BA65-44CB-8CBE-C65AA6578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E87D-E939-44F9-97C2-E03AD0040BD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C822-BA65-44CB-8CBE-C65AA6578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E87D-E939-44F9-97C2-E03AD0040BD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C822-BA65-44CB-8CBE-C65AA6578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CBFE87D-E939-44F9-97C2-E03AD0040BD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3C2C822-BA65-44CB-8CBE-C65AA65781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CBFE87D-E939-44F9-97C2-E03AD0040BD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3C2C822-BA65-44CB-8CBE-C65AA6578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E87D-E939-44F9-97C2-E03AD0040BD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C822-BA65-44CB-8CBE-C65AA6578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E87D-E939-44F9-97C2-E03AD0040BD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C822-BA65-44CB-8CBE-C65AA6578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E87D-E939-44F9-97C2-E03AD0040BD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C822-BA65-44CB-8CBE-C65AA6578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CBFE87D-E939-44F9-97C2-E03AD0040BD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3C2C822-BA65-44CB-8CBE-C65AA6578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0"/>
            <a:ext cx="4400552" cy="6572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Борьба </a:t>
            </a:r>
            <a:r>
              <a:rPr lang="ru-RU" dirty="0" smtClean="0"/>
              <a:t>на поясах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5373216"/>
            <a:ext cx="4953000" cy="437588"/>
          </a:xfrm>
        </p:spPr>
        <p:txBody>
          <a:bodyPr>
            <a:noAutofit/>
          </a:bodyPr>
          <a:lstStyle/>
          <a:p>
            <a:r>
              <a:rPr lang="ru-RU" sz="1600" dirty="0" smtClean="0"/>
              <a:t>Выполнил: учитель физической культуры   </a:t>
            </a:r>
          </a:p>
          <a:p>
            <a:r>
              <a:rPr lang="ru-RU" sz="1600" dirty="0" smtClean="0"/>
              <a:t> МОУ </a:t>
            </a:r>
            <a:r>
              <a:rPr lang="ru-RU" sz="1600" dirty="0" err="1" smtClean="0"/>
              <a:t>Красногорская</a:t>
            </a:r>
            <a:r>
              <a:rPr lang="ru-RU" sz="1600" dirty="0" smtClean="0"/>
              <a:t> СШ </a:t>
            </a:r>
            <a:r>
              <a:rPr lang="ru-RU" sz="1600" dirty="0" err="1" smtClean="0"/>
              <a:t>Хайретдинов</a:t>
            </a:r>
            <a:r>
              <a:rPr lang="ru-RU" sz="1600" dirty="0" smtClean="0"/>
              <a:t> Р.М. </a:t>
            </a:r>
          </a:p>
        </p:txBody>
      </p:sp>
      <p:pic>
        <p:nvPicPr>
          <p:cNvPr id="4" name="Рисунок 3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836712"/>
            <a:ext cx="7591637" cy="43053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31840" y="6237312"/>
            <a:ext cx="24208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С.Красная Горка 2015г.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28794" y="0"/>
            <a:ext cx="3829048" cy="5857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Правило дзюдо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" y="857232"/>
            <a:ext cx="8115328" cy="528641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 algn="ctr" fontAlgn="base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Дзюдо хранит вековые традиции и остается наследником самурайского кодекса чести.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Дзюдо воспитывает не только физическую силу, но и ум, благородство. Дзюдо является искусством самосовершенствования. Борец, и опытный, и начинающий, должен быть мужественным, настойчивым, скромным и уважительным к другим людям.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Основатель борьбы,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Дзигоро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Кано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рассматривал свое искусство как средство формирования гармонично развитой личности. Он считал, что дзюдо – не столько защита без оружия, сколько философия повседневной жизни.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Кодекс чести дзюдоиста включает в себя такие качества, как: 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вежливость,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смелость,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искренность,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честность,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скромность,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самоконтроль,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верность в дружбе,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уважение к окружающим.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 поступлении в школу ученик дает клятву: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 не брошу учебы без уважительной причины.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 не опозорю дзюдо и свою школу.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Без разрешения учителя я никому не открою секретов, которым меня научили.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 ученик я буду следовать законам дзюдо и моей школы и буду соблюдать их, если </a:t>
            </a:r>
            <a:r>
              <a:rPr lang="ru-RU" dirty="0" smtClean="0"/>
              <a:t>стану учителем.</a:t>
            </a:r>
          </a:p>
          <a:p>
            <a:endParaRPr lang="ru-RU" dirty="0"/>
          </a:p>
        </p:txBody>
      </p:sp>
    </p:spTree>
  </p:cSld>
  <p:clrMapOvr>
    <a:masterClrMapping/>
  </p:clrMapOvr>
  <p:transition>
    <p:strip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000364" y="0"/>
            <a:ext cx="1971660" cy="800102"/>
          </a:xfrm>
        </p:spPr>
        <p:txBody>
          <a:bodyPr/>
          <a:lstStyle/>
          <a:p>
            <a:r>
              <a:rPr lang="ru-RU" dirty="0" smtClean="0"/>
              <a:t>Самбо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sambo_20100515_ax_0441_send_vfs_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142984"/>
            <a:ext cx="7529934" cy="501493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857356" y="0"/>
            <a:ext cx="4543428" cy="871540"/>
          </a:xfrm>
        </p:spPr>
        <p:txBody>
          <a:bodyPr/>
          <a:lstStyle/>
          <a:p>
            <a:r>
              <a:rPr lang="ru-RU" dirty="0" smtClean="0"/>
              <a:t>Что такое Самбо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8596" y="785794"/>
            <a:ext cx="8429684" cy="485778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base"/>
            <a:r>
              <a:rPr lang="ru-RU" sz="1400" dirty="0" smtClean="0"/>
              <a:t>Самбо — не только вид спортивного единоборства, это система воспитания, способствующая развитию морально-волевых качеств человека, патриотизма и гражданственности.</a:t>
            </a:r>
          </a:p>
          <a:p>
            <a:pPr fontAlgn="base"/>
            <a:r>
              <a:rPr lang="ru-RU" sz="1400" dirty="0" smtClean="0"/>
              <a:t>Самбо — это наука обороны, а не нападения. Самбо не только учит самозащите, но и дает богатый жизненный опыт, формирующий твердый мужской характер, стойкость и выносливость, которые необходимы в работе и общественной деятельности.</a:t>
            </a:r>
          </a:p>
          <a:p>
            <a:pPr fontAlgn="base"/>
            <a:r>
              <a:rPr lang="ru-RU" sz="1400" dirty="0" smtClean="0"/>
              <a:t>Самбо способствует выработке самодисциплины, формирует внутреннюю нравственную опору и сильную личную позицию в достижении жизненных целей. Самбо формирует социальную опору общества, людей, способных постоять за себя, за свою семью, за Родину.</a:t>
            </a:r>
          </a:p>
          <a:p>
            <a:pPr fontAlgn="base"/>
            <a:r>
              <a:rPr lang="ru-RU" sz="1400" dirty="0" smtClean="0"/>
              <a:t>Традиции самбо уходят корнями в культуру народов России, в народные виды борьбы.</a:t>
            </a:r>
          </a:p>
          <a:p>
            <a:pPr fontAlgn="base"/>
            <a:r>
              <a:rPr lang="ru-RU" sz="1400" i="1" dirty="0" smtClean="0"/>
              <a:t>Самбо включает лучшие практики национальных единоборств: кулачного боя, русской, грузинской, татарской, армянской, казахской, узбекской борьбы; финско-французской, вольно-американской, английской борьбы ланкаширского и </a:t>
            </a:r>
            <a:r>
              <a:rPr lang="ru-RU" sz="1400" i="1" dirty="0" err="1" smtClean="0"/>
              <a:t>кемберлендского</a:t>
            </a:r>
            <a:r>
              <a:rPr lang="ru-RU" sz="1400" i="1" dirty="0" smtClean="0"/>
              <a:t> стилей, швейцарской, японского дзюдо и </a:t>
            </a:r>
            <a:r>
              <a:rPr lang="ru-RU" sz="1400" i="1" dirty="0" err="1" smtClean="0"/>
              <a:t>сумо</a:t>
            </a:r>
            <a:r>
              <a:rPr lang="ru-RU" sz="1400" i="1" dirty="0" smtClean="0"/>
              <a:t> </a:t>
            </a:r>
            <a:r>
              <a:rPr lang="ru-RU" sz="1400" i="1" dirty="0" err="1" smtClean="0"/>
              <a:t>и</a:t>
            </a:r>
            <a:r>
              <a:rPr lang="ru-RU" sz="1400" i="1" dirty="0" smtClean="0"/>
              <a:t> других видов </a:t>
            </a:r>
            <a:r>
              <a:rPr lang="ru-RU" sz="1400" i="1" dirty="0" err="1" smtClean="0"/>
              <a:t>единоборств.</a:t>
            </a:r>
            <a:r>
              <a:rPr lang="ru-RU" sz="1400" dirty="0" err="1" smtClean="0"/>
              <a:t>Такая</a:t>
            </a:r>
            <a:r>
              <a:rPr lang="ru-RU" sz="1400" dirty="0" smtClean="0"/>
              <a:t> система, направленная на поиск всего передового и целесообразного, легла в основу философии самбо — философии постоянного развития, обновления, открытости ко всему лучшему. Вместе с приемами борьбы самбо впитало в себя и нравственные принципы народов, передавших самбо часть своей культуры. Эти ценности дали самбо силу пройти через суровые испытания временем, выстоять и закалиться в них. И сегодня дети, занимаясь самбо, не только учатся защищать себя, но и получают опыт достойного поведения, основанного на ценностях патриотизма и гражданственности.</a:t>
            </a:r>
          </a:p>
          <a:p>
            <a:pPr fontAlgn="base"/>
            <a:r>
              <a:rPr lang="ru-RU" sz="1400" dirty="0" smtClean="0"/>
              <a:t>История самбо тесно связана с историей страны, историей побед. Это живой символ преемственности поколений.</a:t>
            </a:r>
          </a:p>
          <a:p>
            <a:endParaRPr lang="ru-RU" sz="1400" dirty="0"/>
          </a:p>
        </p:txBody>
      </p:sp>
    </p:spTree>
  </p:cSld>
  <p:clrMapOvr>
    <a:masterClrMapping/>
  </p:clrMapOvr>
  <p:transition>
    <p:wheel spokes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28794" y="0"/>
            <a:ext cx="4186238" cy="871540"/>
          </a:xfrm>
        </p:spPr>
        <p:txBody>
          <a:bodyPr/>
          <a:lstStyle/>
          <a:p>
            <a:r>
              <a:rPr lang="ru-RU" dirty="0" smtClean="0"/>
              <a:t>Правила самбо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0034" y="1428736"/>
            <a:ext cx="7929618" cy="486674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just" fontAlgn="base"/>
            <a:r>
              <a:rPr lang="ru-RU" dirty="0" smtClean="0"/>
              <a:t>В самбо разрешается применять броски, удержания и болевые приёмы на руки и ноги. В самбо броски можно проводить с помощью рук, ног и туловища.</a:t>
            </a:r>
          </a:p>
          <a:p>
            <a:pPr algn="just" fontAlgn="base"/>
            <a:r>
              <a:rPr lang="ru-RU" dirty="0" smtClean="0"/>
              <a:t>В самбо баллы присуждаются за броски и удержания.</a:t>
            </a:r>
          </a:p>
          <a:p>
            <a:pPr algn="just" fontAlgn="base"/>
            <a:r>
              <a:rPr lang="ru-RU" dirty="0" smtClean="0"/>
              <a:t>Бросок — это приём, с помощью которого самбист выводит соперника из равновесия и бросает на ковёр на какую-либо часть туловища или колени.</a:t>
            </a:r>
          </a:p>
          <a:p>
            <a:pPr algn="just" fontAlgn="base"/>
            <a:r>
              <a:rPr lang="ru-RU" dirty="0" smtClean="0"/>
              <a:t>При удержании самбист, прижимаясь к сопернику любой частью туловища, удерживает его в этом положении в течение 20 секунд.</a:t>
            </a:r>
          </a:p>
          <a:p>
            <a:pPr algn="just" fontAlgn="base"/>
            <a:r>
              <a:rPr lang="ru-RU" dirty="0" smtClean="0"/>
              <a:t>Самбист может победить досрочно, если выполнит бросок соперника на спину, оставаясь в стойке, проведет болевой прием, наберет на 12 баллов больше соперника.</a:t>
            </a:r>
          </a:p>
          <a:p>
            <a:pPr algn="just" fontAlgn="base"/>
            <a:r>
              <a:rPr lang="ru-RU" dirty="0" smtClean="0"/>
              <a:t>Начисление баллов:</a:t>
            </a:r>
          </a:p>
          <a:p>
            <a:pPr lvl="1" algn="just" fontAlgn="base"/>
            <a:r>
              <a:rPr lang="ru-RU" b="1" dirty="0" smtClean="0"/>
              <a:t>4 балла</a:t>
            </a:r>
            <a:r>
              <a:rPr lang="ru-RU" dirty="0" smtClean="0"/>
              <a:t> присуждается: </a:t>
            </a:r>
          </a:p>
          <a:p>
            <a:pPr lvl="2" algn="just" fontAlgn="base"/>
            <a:r>
              <a:rPr lang="ru-RU" dirty="0" smtClean="0"/>
              <a:t>за бросок соперника на спину с падением атакующего; </a:t>
            </a:r>
          </a:p>
          <a:p>
            <a:pPr lvl="2" algn="just" fontAlgn="base"/>
            <a:r>
              <a:rPr lang="ru-RU" dirty="0" smtClean="0"/>
              <a:t>за бросок соперника на бок без падения атакующего; </a:t>
            </a:r>
          </a:p>
          <a:p>
            <a:pPr lvl="2" algn="just" fontAlgn="base"/>
            <a:r>
              <a:rPr lang="ru-RU" dirty="0" smtClean="0"/>
              <a:t>за удержание в течение 20 секунд. </a:t>
            </a:r>
          </a:p>
          <a:p>
            <a:pPr lvl="2" algn="just" fontAlgn="base"/>
            <a:r>
              <a:rPr lang="ru-RU" b="1" dirty="0" smtClean="0"/>
              <a:t>2 балла</a:t>
            </a:r>
            <a:r>
              <a:rPr lang="ru-RU" dirty="0" smtClean="0"/>
              <a:t> присуждаются: </a:t>
            </a:r>
          </a:p>
          <a:p>
            <a:pPr lvl="2" algn="just" fontAlgn="base"/>
            <a:r>
              <a:rPr lang="ru-RU" dirty="0" smtClean="0"/>
              <a:t>за бросок соперника на бок с падением атакующего; </a:t>
            </a:r>
          </a:p>
          <a:p>
            <a:pPr lvl="2" algn="just" fontAlgn="base"/>
            <a:r>
              <a:rPr lang="ru-RU" dirty="0" smtClean="0"/>
              <a:t>за бросок на грудь, плечо, живот, таз без падения атакующего; </a:t>
            </a:r>
          </a:p>
          <a:p>
            <a:pPr lvl="2" algn="just" fontAlgn="base"/>
            <a:r>
              <a:rPr lang="ru-RU" dirty="0" smtClean="0"/>
              <a:t>за удержание в течение 10 секунд. </a:t>
            </a:r>
          </a:p>
          <a:p>
            <a:pPr lvl="2" algn="just" fontAlgn="base"/>
            <a:r>
              <a:rPr lang="ru-RU" b="1" dirty="0" smtClean="0"/>
              <a:t>1 балл</a:t>
            </a:r>
            <a:r>
              <a:rPr lang="ru-RU" dirty="0" smtClean="0"/>
              <a:t> присуждается: </a:t>
            </a:r>
          </a:p>
          <a:p>
            <a:pPr lvl="2" algn="just" fontAlgn="base"/>
            <a:r>
              <a:rPr lang="ru-RU" dirty="0" smtClean="0"/>
              <a:t>за бросок соперника на грудь, плечо, живот, таз с падением атакующего.</a:t>
            </a:r>
          </a:p>
          <a:p>
            <a:pPr algn="just" fontAlgn="base"/>
            <a:r>
              <a:rPr lang="ru-RU" dirty="0" smtClean="0"/>
              <a:t>Болевым приёмом является техническое действие в борьбе лёжа, вынуждающее соперника </a:t>
            </a:r>
            <a:r>
              <a:rPr lang="ru-RU" dirty="0" err="1" smtClean="0"/>
              <a:t>сдаться.В</a:t>
            </a:r>
            <a:r>
              <a:rPr lang="ru-RU" dirty="0" smtClean="0"/>
              <a:t> самбо разрешается проводить рычаги, узлы, ущемления суставов и мышц на руках и ногах соперника. Время схватки 3-5 минут чистого времени.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14546" y="0"/>
            <a:ext cx="4043362" cy="7286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Вольная борьба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vol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857232"/>
            <a:ext cx="7894990" cy="5743605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357290" y="0"/>
            <a:ext cx="5400684" cy="800102"/>
          </a:xfrm>
        </p:spPr>
        <p:txBody>
          <a:bodyPr>
            <a:normAutofit/>
          </a:bodyPr>
          <a:lstStyle/>
          <a:p>
            <a:r>
              <a:rPr lang="ru-RU" dirty="0" smtClean="0"/>
              <a:t>Вольная борьба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85786" y="1071546"/>
            <a:ext cx="6615130" cy="493818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base"/>
            <a:r>
              <a:rPr lang="ru-RU" sz="1200" dirty="0" smtClean="0"/>
              <a:t>На международной спортивной арене вольная борьба появилась позже греко-римской (французской) борьбы. Родиной вольной борьбы считается Англия. Позже ее завезли в Америку.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В Советском Союзе вольная борьба стала развиваться значительно позже классической. Советские борцы не были знакомы с этим видом борьбы. Исключение составляли только борцы из Азербайджана, Армении и Грузии, где национальные виды борьбы имели много общего с техникой международной вольной борьбы. Первый чемпионат страны был проведен в 1945г. Многие борцы- классики перешли в вольную борьбу, особенно из тех весовых категорий, в которых существовала большая конкуренция. Всесоюзный комитет по делам физической культуры и спорта провел специальный учебный сбор для тренеров, где они впервые изучили сложную технику нового вида борьбы. Развивать вольную борьбу в СССР начали потому, что это был олимпийский вид. За первыми международными выступлениями советских борцов с особым вниманием следил И. В. Сталин - он сам был поклонником борьбы, а победы в тяжелых весовых категориях считал важнейшими и определяющими.</a:t>
            </a:r>
          </a:p>
          <a:p>
            <a:pPr fontAlgn="base"/>
            <a:r>
              <a:rPr lang="ru-RU" sz="1200" dirty="0" smtClean="0"/>
              <a:t>Сборная команда СССР по вольной борьбе дебютировала на олимпийских играх в 1952 году. 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В 1996г. Россия впервые выступила на Олимпийских играх самостоятельной командой.</a:t>
            </a:r>
          </a:p>
          <a:p>
            <a:pPr fontAlgn="base"/>
            <a:r>
              <a:rPr lang="ru-RU" sz="1200" dirty="0" smtClean="0"/>
              <a:t>Самый титулованный борец вольного стиля Александр Медведь - трехкратный олимпийский чемпион, семикратный чемпион мира. </a:t>
            </a:r>
            <a:r>
              <a:rPr lang="ru-RU" sz="1200" dirty="0" err="1" smtClean="0"/>
              <a:t>Двухкратными</a:t>
            </a:r>
            <a:r>
              <a:rPr lang="ru-RU" sz="1200" dirty="0" smtClean="0"/>
              <a:t> олимпийскими чемпионами и шестикратными чемпионами мира являются Сергей Белоглазов и </a:t>
            </a:r>
            <a:r>
              <a:rPr lang="ru-RU" sz="1200" dirty="0" err="1" smtClean="0"/>
              <a:t>Арсен</a:t>
            </a:r>
            <a:r>
              <a:rPr lang="ru-RU" sz="1200" dirty="0" smtClean="0"/>
              <a:t> </a:t>
            </a:r>
            <a:r>
              <a:rPr lang="ru-RU" sz="1200" dirty="0" err="1" smtClean="0"/>
              <a:t>Фадзаев</a:t>
            </a:r>
            <a:r>
              <a:rPr lang="ru-RU" sz="1200" dirty="0" smtClean="0"/>
              <a:t>, Два олимпийских «золота» имеют также Иван Ярыгин, Леван </a:t>
            </a:r>
            <a:r>
              <a:rPr lang="ru-RU" sz="1200" dirty="0" err="1" smtClean="0"/>
              <a:t>Тедиашвили</a:t>
            </a:r>
            <a:r>
              <a:rPr lang="ru-RU" sz="1200" dirty="0" smtClean="0"/>
              <a:t>, </a:t>
            </a:r>
            <a:r>
              <a:rPr lang="ru-RU" sz="1200" dirty="0" err="1" smtClean="0"/>
              <a:t>Орслан</a:t>
            </a:r>
            <a:r>
              <a:rPr lang="ru-RU" sz="1200" dirty="0" smtClean="0"/>
              <a:t> Андиев, </a:t>
            </a:r>
            <a:r>
              <a:rPr lang="ru-RU" sz="1200" dirty="0" err="1" smtClean="0"/>
              <a:t>Бувайсар</a:t>
            </a:r>
            <a:r>
              <a:rPr lang="ru-RU" sz="1200" dirty="0" smtClean="0"/>
              <a:t> </a:t>
            </a:r>
            <a:r>
              <a:rPr lang="ru-RU" sz="1200" dirty="0" err="1" smtClean="0"/>
              <a:t>Сайтиев</a:t>
            </a:r>
            <a:r>
              <a:rPr lang="ru-RU" sz="1200" dirty="0" smtClean="0"/>
              <a:t>, </a:t>
            </a:r>
            <a:r>
              <a:rPr lang="ru-RU" sz="1200" dirty="0" err="1" smtClean="0"/>
              <a:t>Махарбек</a:t>
            </a:r>
            <a:r>
              <a:rPr lang="ru-RU" sz="1200" dirty="0" smtClean="0"/>
              <a:t> </a:t>
            </a:r>
            <a:r>
              <a:rPr lang="ru-RU" sz="1200" dirty="0" err="1" smtClean="0"/>
              <a:t>Хадарцев</a:t>
            </a:r>
            <a:r>
              <a:rPr lang="ru-RU" sz="1200" dirty="0" smtClean="0"/>
              <a:t> (в Атланте на Играх 1996 г </a:t>
            </a:r>
            <a:r>
              <a:rPr lang="ru-RU" sz="1200" dirty="0" err="1" smtClean="0"/>
              <a:t>Махарбек</a:t>
            </a:r>
            <a:r>
              <a:rPr lang="ru-RU" sz="1200" dirty="0" smtClean="0"/>
              <a:t> завоевал еще и серебряную олимпийскую медаль).</a:t>
            </a:r>
          </a:p>
          <a:p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</p:spTree>
  </p:cSld>
  <p:clrMapOvr>
    <a:masterClrMapping/>
  </p:clrMapOvr>
  <p:transition>
    <p:wheel spokes="2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0"/>
            <a:ext cx="6215106" cy="871540"/>
          </a:xfrm>
        </p:spPr>
        <p:txBody>
          <a:bodyPr/>
          <a:lstStyle/>
          <a:p>
            <a:r>
              <a:rPr lang="ru-RU" dirty="0" smtClean="0"/>
              <a:t>Греко- римская борьба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загруженное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214422"/>
            <a:ext cx="7750818" cy="515781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000364" y="0"/>
            <a:ext cx="2214578" cy="75566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14348" y="928670"/>
            <a:ext cx="7358114" cy="47863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fontAlgn="base"/>
            <a:r>
              <a:rPr lang="ru-RU" dirty="0" smtClean="0"/>
              <a:t>Официальной датой возникновения греко-римской борьбы в России принято считать 1895 год и связана с именами деятелей любительского спорта В.Ф.Краевским и </a:t>
            </a:r>
            <a:r>
              <a:rPr lang="ru-RU" dirty="0" err="1" smtClean="0"/>
              <a:t>В.А.Пытлясинским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smtClean="0"/>
              <a:t>Первый чемпионат России по греко-римской борьбе был проведен в Петербурге в 1897 году. В нем участвовало восемь борцов. Семь - из Петербурга, один - из Риги. Первым чемпионом России стал Александр </a:t>
            </a:r>
            <a:r>
              <a:rPr lang="ru-RU" dirty="0" err="1" smtClean="0"/>
              <a:t>Шмелинг</a:t>
            </a:r>
            <a:r>
              <a:rPr lang="ru-RU" dirty="0" smtClean="0"/>
              <a:t> (г.Петербург). В следующем 1898 году было разыграно второе первенство страны среди любителей. По звание чемпиона России присуждено не было, так как схватка между </a:t>
            </a:r>
            <a:r>
              <a:rPr lang="ru-RU" dirty="0" err="1" smtClean="0"/>
              <a:t>А.Шмелингом</a:t>
            </a:r>
            <a:r>
              <a:rPr lang="ru-RU" dirty="0" smtClean="0"/>
              <a:t> и </a:t>
            </a:r>
            <a:r>
              <a:rPr lang="ru-RU" dirty="0" err="1" smtClean="0"/>
              <a:t>Г.Гаккеншмидтом</a:t>
            </a:r>
            <a:r>
              <a:rPr lang="ru-RU" dirty="0" smtClean="0"/>
              <a:t> закончилась вничью.</a:t>
            </a:r>
          </a:p>
          <a:p>
            <a:pPr fontAlgn="base"/>
            <a:r>
              <a:rPr lang="ru-RU" dirty="0" smtClean="0"/>
              <a:t>Третий любительский чемпионат России состоялся в 1899 году. В финале снова встретились </a:t>
            </a:r>
            <a:r>
              <a:rPr lang="ru-RU" dirty="0" err="1" smtClean="0"/>
              <a:t>Шмелинг</a:t>
            </a:r>
            <a:r>
              <a:rPr lang="ru-RU" dirty="0" smtClean="0"/>
              <a:t> и </a:t>
            </a:r>
            <a:r>
              <a:rPr lang="ru-RU" dirty="0" err="1" smtClean="0"/>
              <a:t>Гаккеншмидт</a:t>
            </a:r>
            <a:r>
              <a:rPr lang="ru-RU" dirty="0" smtClean="0"/>
              <a:t>. В первой схватке между ними определялся победитель предыдущего первенства. На 26-й минуте чистой победы добился </a:t>
            </a:r>
            <a:r>
              <a:rPr lang="ru-RU" dirty="0" err="1" smtClean="0"/>
              <a:t>Гаккеншмидт</a:t>
            </a:r>
            <a:r>
              <a:rPr lang="ru-RU" dirty="0" smtClean="0"/>
              <a:t>. Спустя несколько дней, борцы встретились вновь. Положив вторично на лопатки </a:t>
            </a:r>
            <a:r>
              <a:rPr lang="ru-RU" dirty="0" err="1" smtClean="0"/>
              <a:t>Шмелинга</a:t>
            </a:r>
            <a:r>
              <a:rPr lang="ru-RU" dirty="0" smtClean="0"/>
              <a:t>, на 46-й минуте </a:t>
            </a:r>
            <a:r>
              <a:rPr lang="ru-RU" dirty="0" err="1" smtClean="0"/>
              <a:t>Гаккеншмидт</a:t>
            </a:r>
            <a:r>
              <a:rPr lang="ru-RU" dirty="0" smtClean="0"/>
              <a:t> стал чемпионом России и в 1899 году. В этих 3-х любительских чемпионатах борьба проводилась по круговой системе без разделения участников на весовые категории. В дальнейшем до Октябрьской Революции 1917 года было проведено еще четыре чемпионата России в 4-х и 5-ти весовых категориях в 1913 и 1914 годах в Риге. В 1915 году - в Петрограде и Москве.</a:t>
            </a:r>
          </a:p>
          <a:p>
            <a:pPr fontAlgn="base"/>
            <a:r>
              <a:rPr lang="ru-RU" dirty="0" smtClean="0"/>
              <a:t>В 1898 г. в Вене (Австрия) состоялся первый чемпионат Европы по греко-римской борьбе среди любителей. Участвовало 11 спортсменов из 3-х стран: Австрии, Германии и России. Соревнования проходили без разделения на весовые категории. Первым чемпионом Европы стал борец из России Георг </a:t>
            </a:r>
            <a:r>
              <a:rPr lang="ru-RU" dirty="0" err="1" smtClean="0"/>
              <a:t>Гаккеншмидт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57224" y="0"/>
            <a:ext cx="7215238" cy="7286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такое борьба на поясах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2844" y="857232"/>
            <a:ext cx="4953000" cy="528641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Борьба на поясах – один из самых древних видов спорта. Историки утверждают, что борьбе на поясах не меньше трех тысяч лет! Это убедительно доказывают древние рукописи, документы и различные исторические памятники искусства. Специалисты находили наскальные рисунки с изображением борьбы на поясах в самых различных уголках Земли — в Центральной Америке, Африке, Европе, Азии. Возле Багдада в 1938 году была найдена бронзовая статуэтка двух борцов на поясах, которой примерно шесть тысяч лет.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Рисунок 5" descr="Fig. 5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1285860"/>
            <a:ext cx="3303669" cy="420226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786050" y="142852"/>
            <a:ext cx="2386002" cy="46991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" y="642918"/>
            <a:ext cx="7615262" cy="5857916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55000" lnSpcReduction="20000"/>
          </a:bodyPr>
          <a:lstStyle/>
          <a:p>
            <a:pPr fontAlgn="base"/>
            <a:r>
              <a:rPr lang="ru-RU" b="1" dirty="0" smtClean="0"/>
              <a:t>Положение в борьбе:</a:t>
            </a:r>
          </a:p>
          <a:p>
            <a:pPr fontAlgn="base"/>
            <a:r>
              <a:rPr lang="ru-RU" b="1" dirty="0" smtClean="0"/>
              <a:t>СТОЯ (в стойке) – положение борцов, при котором они касаются ковра только ступнями ног (стоят на ногах).</a:t>
            </a:r>
          </a:p>
          <a:p>
            <a:pPr fontAlgn="base"/>
            <a:r>
              <a:rPr lang="ru-RU" b="1" dirty="0" smtClean="0"/>
              <a:t>ЛЕЖА – положение борцов, при котором один из борцов касается ковра какой-либо частью своего тела кроме ступней ног. В этом случае схватка НЕМЕДЛЕННО прекращается.</a:t>
            </a:r>
          </a:p>
          <a:p>
            <a:pPr fontAlgn="base"/>
            <a:r>
              <a:rPr lang="ru-RU" b="1" dirty="0" smtClean="0"/>
              <a:t>При падении борец может оказаться:</a:t>
            </a:r>
          </a:p>
          <a:p>
            <a:pPr fontAlgn="base"/>
            <a:r>
              <a:rPr lang="ru-RU" b="1" dirty="0" smtClean="0"/>
              <a:t>«на спине» – положение, при котором борец касается ковра обеими лопатками или перекатывается по спине, касаясь лопатками ковра;</a:t>
            </a:r>
          </a:p>
          <a:p>
            <a:pPr fontAlgn="base"/>
            <a:r>
              <a:rPr lang="ru-RU" b="1" dirty="0" smtClean="0"/>
              <a:t>«на мосту» – положение, при котором борец находится спиной к ковру и касается его только ступнями ног и головой;</a:t>
            </a:r>
          </a:p>
          <a:p>
            <a:pPr fontAlgn="base"/>
            <a:r>
              <a:rPr lang="ru-RU" b="1" dirty="0" smtClean="0"/>
              <a:t>«на боку» – положение, при котором борец касается ковра одной лопаткой, а его спина на уровне лопаток образует по отношению к ковру угол менее 90 градусов. Положение «полумост», при котором борец находится спиной к ковру и касается его ступнями ног, головой и плечом, приравнивается к положению «на боку»;</a:t>
            </a:r>
          </a:p>
          <a:p>
            <a:pPr fontAlgn="base"/>
            <a:r>
              <a:rPr lang="ru-RU" b="1" dirty="0" smtClean="0"/>
              <a:t>«на груди, животе» – положение, при котором борец касается ковра грудью или животом, а его спина на уровне лопаток образует по отношению к ковру угол более 90 градусов;</a:t>
            </a:r>
          </a:p>
          <a:p>
            <a:pPr fontAlgn="base"/>
            <a:r>
              <a:rPr lang="ru-RU" b="1" dirty="0" smtClean="0"/>
              <a:t>«на ягодицах» – положение, при котором борец касается ковра одной или обеими ягодицами, задней поверхностью бедра, поясницей;</a:t>
            </a:r>
          </a:p>
          <a:p>
            <a:pPr fontAlgn="base"/>
            <a:r>
              <a:rPr lang="ru-RU" b="1" dirty="0" smtClean="0"/>
              <a:t>«на плече» – положение, при котором борец касается ковра плечом, прижатым к туловищу (плечевым суставом).</a:t>
            </a:r>
          </a:p>
          <a:p>
            <a:pPr fontAlgn="base"/>
            <a:r>
              <a:rPr lang="ru-RU" b="1" dirty="0" smtClean="0"/>
              <a:t>«Бросок» – прием, проведенный борцом из положения стоя с отрывом, в результате которого его соперник теряет равновесие и падает на ковер какой-либо частью тела.</a:t>
            </a:r>
          </a:p>
          <a:p>
            <a:pPr fontAlgn="base"/>
            <a:r>
              <a:rPr lang="ru-RU" b="1" dirty="0" smtClean="0"/>
              <a:t>«Сваливание» – прием, проведенный без отрыва соперника от ковра.</a:t>
            </a:r>
          </a:p>
          <a:p>
            <a:pPr fontAlgn="base"/>
            <a:r>
              <a:rPr lang="ru-RU" b="1" dirty="0" smtClean="0"/>
              <a:t>«Скручивание» – прием, проведенный с отрывом или без отрыва, с положения стоя, в результате которого соперник падает на ковер какой-либо частью тела.</a:t>
            </a:r>
          </a:p>
          <a:p>
            <a:pPr fontAlgn="base"/>
            <a:r>
              <a:rPr lang="ru-RU" b="1" dirty="0" smtClean="0"/>
              <a:t>«Накрывание» – контрприем, в результате которого атакующий борец оказывается внизу.</a:t>
            </a:r>
          </a:p>
          <a:p>
            <a:pPr fontAlgn="base"/>
            <a:r>
              <a:rPr lang="ru-RU" b="1" dirty="0" smtClean="0"/>
              <a:t>«Вне ковра» – положение, при котором один или оба борца выходят за пределы рабочей площади ковра одной или двумя ступнями ног.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0"/>
            <a:ext cx="8458200" cy="12557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Место проведения соревнований по борьбе на поясах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" y="1357298"/>
            <a:ext cx="7686700" cy="5214974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fontAlgn="base"/>
            <a:r>
              <a:rPr lang="ru-RU" b="1" dirty="0" smtClean="0"/>
              <a:t>Место проведения соревнований по борьбе на поясах</a:t>
            </a:r>
          </a:p>
          <a:p>
            <a:pPr fontAlgn="base"/>
            <a:r>
              <a:rPr lang="ru-RU" dirty="0" smtClean="0"/>
              <a:t>Место соревнований представляет собой ровную горизонтальную поверхность, на которую укладывается специальный ковер толщиной не менее 5 см. На ковре размечаются рабочая зона и защитная зона.</a:t>
            </a:r>
          </a:p>
          <a:p>
            <a:pPr fontAlgn="base"/>
            <a:r>
              <a:rPr lang="ru-RU" dirty="0" smtClean="0"/>
              <a:t>Рабочая зона представляет собой круг диаметром от 6 до 9 метров и располагается по центру. В официальных соревнованиях диаметр круга только 9 метров. Полоса, разделяющая рабочую и защитную зоны, называется «зоной пассивности» и является частью рабочей зоны. Она контрастного, обычно красного цвета. Ее ширина равна одному метру.</a:t>
            </a:r>
          </a:p>
          <a:p>
            <a:pPr fontAlgn="base"/>
            <a:r>
              <a:rPr lang="ru-RU" dirty="0" smtClean="0"/>
              <a:t>Площадь за «зоной пассивности» называется «защитной зоной» и ее ширина должна быть 1,5-2,0 метра.</a:t>
            </a:r>
          </a:p>
          <a:p>
            <a:pPr fontAlgn="base"/>
            <a:r>
              <a:rPr lang="ru-RU" dirty="0" smtClean="0"/>
              <a:t>Левый от стола руководителя ковра угол обозначается зеленым цветом, а правый – синим цветом. Примечание: В случае, когда борцы входят в «зону пассивности», арбитр произносит громко слово «ЗОНА». По этой команде борцы должны переместиться в середину ковра, не прерывая схватку.</a:t>
            </a:r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14480" y="0"/>
            <a:ext cx="4614866" cy="7286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Костюм участника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" y="1071546"/>
            <a:ext cx="7686700" cy="5143536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fontAlgn="base"/>
            <a:r>
              <a:rPr lang="ru-RU" dirty="0" smtClean="0"/>
              <a:t>Костюм участника соревнований по борьбе на поясах состоит из брюк белого цвета, спортивных рубашек зеленого и синего цветов и красного пояса длинной 110-115 см для подростков и юношей, и 150-180 см для взрослых спортсменов. Ширина пояса 4-7 см.</a:t>
            </a:r>
          </a:p>
          <a:p>
            <a:pPr fontAlgn="base"/>
            <a:r>
              <a:rPr lang="ru-RU" dirty="0" smtClean="0"/>
              <a:t>На ноги участники должны одевать спортивную обувь («</a:t>
            </a:r>
            <a:r>
              <a:rPr lang="ru-RU" dirty="0" err="1" smtClean="0"/>
              <a:t>борцовки</a:t>
            </a:r>
            <a:r>
              <a:rPr lang="ru-RU" dirty="0" smtClean="0"/>
              <a:t>» или тапочки) с мягкой, но не скользящей подошвой. Шнурки, концы которых металлические или жесткие, должны быть обрезаны. Иметь носовой платок, которым борец может воспользоваться при незначительной травме. Платок должен находиться у секунданта на все время схватки. При несоблюдении данных требований участник к схваткам не допускается.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643042" y="0"/>
            <a:ext cx="4829180" cy="7286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Борцы нашего села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14480" y="1000108"/>
            <a:ext cx="4643470" cy="507209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 </a:t>
            </a:r>
            <a:r>
              <a:rPr lang="ru-RU" dirty="0" err="1" smtClean="0">
                <a:solidFill>
                  <a:schemeClr val="bg1"/>
                </a:solidFill>
              </a:rPr>
              <a:t>Хусяинов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Харис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2 Мусин </a:t>
            </a:r>
            <a:r>
              <a:rPr lang="ru-RU" dirty="0" err="1" smtClean="0">
                <a:solidFill>
                  <a:schemeClr val="bg1"/>
                </a:solidFill>
              </a:rPr>
              <a:t>Тагир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3 </a:t>
            </a:r>
            <a:r>
              <a:rPr lang="ru-RU" dirty="0" err="1" smtClean="0">
                <a:solidFill>
                  <a:schemeClr val="bg1"/>
                </a:solidFill>
              </a:rPr>
              <a:t>Сабитов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Ирфан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4 </a:t>
            </a:r>
            <a:r>
              <a:rPr lang="ru-RU" dirty="0" err="1" smtClean="0">
                <a:solidFill>
                  <a:schemeClr val="bg1"/>
                </a:solidFill>
              </a:rPr>
              <a:t>Сабитов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Рафаль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5 </a:t>
            </a:r>
            <a:r>
              <a:rPr lang="ru-RU" dirty="0" err="1" smtClean="0">
                <a:solidFill>
                  <a:schemeClr val="bg1"/>
                </a:solidFill>
              </a:rPr>
              <a:t>Сабитов</a:t>
            </a:r>
            <a:r>
              <a:rPr lang="ru-RU" dirty="0" smtClean="0">
                <a:solidFill>
                  <a:schemeClr val="bg1"/>
                </a:solidFill>
              </a:rPr>
              <a:t> Надир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6 </a:t>
            </a:r>
            <a:r>
              <a:rPr lang="ru-RU" dirty="0" err="1" smtClean="0">
                <a:solidFill>
                  <a:schemeClr val="bg1"/>
                </a:solidFill>
              </a:rPr>
              <a:t>Сабитов</a:t>
            </a:r>
            <a:r>
              <a:rPr lang="ru-RU" dirty="0" smtClean="0">
                <a:solidFill>
                  <a:schemeClr val="bg1"/>
                </a:solidFill>
              </a:rPr>
              <a:t>  </a:t>
            </a:r>
            <a:r>
              <a:rPr lang="ru-RU" dirty="0" err="1" smtClean="0">
                <a:solidFill>
                  <a:schemeClr val="bg1"/>
                </a:solidFill>
              </a:rPr>
              <a:t>Рустям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7 </a:t>
            </a:r>
            <a:r>
              <a:rPr lang="ru-RU" dirty="0" err="1" smtClean="0">
                <a:solidFill>
                  <a:schemeClr val="bg1"/>
                </a:solidFill>
              </a:rPr>
              <a:t>Хайретдинов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Рустям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8 </a:t>
            </a:r>
            <a:r>
              <a:rPr lang="ru-RU" dirty="0" err="1" smtClean="0">
                <a:solidFill>
                  <a:schemeClr val="bg1"/>
                </a:solidFill>
              </a:rPr>
              <a:t>Нуриманов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Рамиль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9 </a:t>
            </a:r>
            <a:r>
              <a:rPr lang="ru-RU" dirty="0" err="1" smtClean="0">
                <a:solidFill>
                  <a:schemeClr val="bg1"/>
                </a:solidFill>
              </a:rPr>
              <a:t>Атауллин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Рафаэл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10 </a:t>
            </a:r>
            <a:r>
              <a:rPr lang="ru-RU" dirty="0" err="1" smtClean="0">
                <a:solidFill>
                  <a:schemeClr val="bg1"/>
                </a:solidFill>
              </a:rPr>
              <a:t>Сабитов</a:t>
            </a:r>
            <a:r>
              <a:rPr lang="ru-RU" dirty="0" smtClean="0">
                <a:solidFill>
                  <a:schemeClr val="bg1"/>
                </a:solidFill>
              </a:rPr>
              <a:t> Ринат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11 </a:t>
            </a:r>
            <a:r>
              <a:rPr lang="ru-RU" dirty="0" err="1" smtClean="0">
                <a:solidFill>
                  <a:schemeClr val="bg1"/>
                </a:solidFill>
              </a:rPr>
              <a:t>Усманов</a:t>
            </a:r>
            <a:r>
              <a:rPr lang="ru-RU" dirty="0" smtClean="0">
                <a:solidFill>
                  <a:schemeClr val="bg1"/>
                </a:solidFill>
              </a:rPr>
              <a:t> Марат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12 </a:t>
            </a:r>
            <a:r>
              <a:rPr lang="ru-RU" dirty="0" err="1" smtClean="0">
                <a:solidFill>
                  <a:schemeClr val="bg1"/>
                </a:solidFill>
              </a:rPr>
              <a:t>Усманов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Айрат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28794" y="0"/>
            <a:ext cx="3829048" cy="942978"/>
          </a:xfrm>
        </p:spPr>
        <p:txBody>
          <a:bodyPr/>
          <a:lstStyle/>
          <a:p>
            <a:r>
              <a:rPr lang="ru-RU" dirty="0" smtClean="0"/>
              <a:t>Виды борьбы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2844" y="1000108"/>
            <a:ext cx="3971924" cy="2286016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1. </a:t>
            </a:r>
            <a:r>
              <a:rPr lang="ru-RU" dirty="0" smtClean="0">
                <a:solidFill>
                  <a:schemeClr val="bg1"/>
                </a:solidFill>
              </a:rPr>
              <a:t>борьба на поясах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2. </a:t>
            </a:r>
            <a:r>
              <a:rPr lang="ru-RU" dirty="0" smtClean="0">
                <a:solidFill>
                  <a:schemeClr val="bg1"/>
                </a:solidFill>
              </a:rPr>
              <a:t>дзюдо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3. </a:t>
            </a:r>
            <a:r>
              <a:rPr lang="ru-RU" dirty="0" smtClean="0">
                <a:solidFill>
                  <a:schemeClr val="bg1"/>
                </a:solidFill>
              </a:rPr>
              <a:t>самбо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4. </a:t>
            </a:r>
            <a:r>
              <a:rPr lang="ru-RU" dirty="0" smtClean="0">
                <a:solidFill>
                  <a:schemeClr val="bg1"/>
                </a:solidFill>
              </a:rPr>
              <a:t>вольная борьба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5. </a:t>
            </a:r>
            <a:r>
              <a:rPr lang="ru-RU" dirty="0" err="1" smtClean="0">
                <a:solidFill>
                  <a:schemeClr val="bg1"/>
                </a:solidFill>
              </a:rPr>
              <a:t>греко</a:t>
            </a:r>
            <a:r>
              <a:rPr lang="ru-RU" dirty="0" smtClean="0">
                <a:solidFill>
                  <a:schemeClr val="bg1"/>
                </a:solidFill>
              </a:rPr>
              <a:t>- </a:t>
            </a:r>
            <a:r>
              <a:rPr lang="ru-RU" dirty="0" smtClean="0">
                <a:solidFill>
                  <a:schemeClr val="bg1"/>
                </a:solidFill>
              </a:rPr>
              <a:t>римская борьба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загруженное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857628"/>
            <a:ext cx="4000528" cy="2662170"/>
          </a:xfrm>
          <a:prstGeom prst="rect">
            <a:avLst/>
          </a:prstGeom>
        </p:spPr>
      </p:pic>
      <p:pic>
        <p:nvPicPr>
          <p:cNvPr id="9" name="Рисунок 8" descr="images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1071546"/>
            <a:ext cx="4350061" cy="2466981"/>
          </a:xfrm>
          <a:prstGeom prst="rect">
            <a:avLst/>
          </a:prstGeom>
        </p:spPr>
      </p:pic>
      <p:pic>
        <p:nvPicPr>
          <p:cNvPr id="10" name="Рисунок 9" descr="images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3504" y="3714752"/>
            <a:ext cx="2500330" cy="293517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488" y="0"/>
            <a:ext cx="1971660" cy="6572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Дзюдо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загруженное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142984"/>
            <a:ext cx="7465263" cy="4976842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14546" y="0"/>
            <a:ext cx="3257544" cy="871540"/>
          </a:xfrm>
        </p:spPr>
        <p:txBody>
          <a:bodyPr/>
          <a:lstStyle/>
          <a:p>
            <a:r>
              <a:rPr lang="ru-RU" dirty="0" smtClean="0"/>
              <a:t>Дзюдо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857232"/>
            <a:ext cx="7143800" cy="392909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Дзюдо</a:t>
            </a: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 (в переводе с японского "</a:t>
            </a: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мягкий путь</a:t>
            </a: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") — </a:t>
            </a: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японское боевое искусство</a:t>
            </a: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, соединяющее в себе </a:t>
            </a: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самооборону</a:t>
            </a: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 без оружия, </a:t>
            </a: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философию</a:t>
            </a: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, вид </a:t>
            </a: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спортивного</a:t>
            </a: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 единоборства.</a:t>
            </a:r>
          </a:p>
          <a:p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Дзюдо возникло в </a:t>
            </a: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1882 году в Японии</a:t>
            </a: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, благодаря японскому мастеру боевых искусств </a:t>
            </a:r>
            <a:r>
              <a:rPr lang="ru-RU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Дзигоро</a:t>
            </a: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Кано</a:t>
            </a: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. В основе дзюдо лежит </a:t>
            </a:r>
            <a:r>
              <a:rPr lang="ru-RU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дзюдзютцу</a:t>
            </a: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, представляющее из себя </a:t>
            </a: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различные стили</a:t>
            </a: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 единоборств, распространённых на Японских островах.</a:t>
            </a:r>
          </a:p>
          <a:p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Дзюдо, по японской классификации, относится к </a:t>
            </a: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современным боевым искусствам</a:t>
            </a: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 (т.е. нетрадиционным), и при этом </a:t>
            </a: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сильно выделяется</a:t>
            </a: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 среди множества своих собратьев. Во-первых, это единственное боевое искусство Востока, принятое в семью </a:t>
            </a: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олимпийских видов спорта</a:t>
            </a: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. Во-вторых, техника дзюдо, в отличие от того же карате, не ударная, а </a:t>
            </a: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борцовская</a:t>
            </a: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 — броски, болевые приёмы, удушения и удержания. Основатель дзюдо </a:t>
            </a:r>
            <a:r>
              <a:rPr lang="ru-RU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Дзигоро</a:t>
            </a: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Кано</a:t>
            </a: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изначально сделал акцент на </a:t>
            </a: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исключение всех </a:t>
            </a:r>
            <a:r>
              <a:rPr lang="ru-RU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травмоопасных</a:t>
            </a: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 техник, чтобы создать </a:t>
            </a: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общедоступное искусство</a:t>
            </a: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 борьбы, максимально адаптированное к </a:t>
            </a: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проведению соревнований.</a:t>
            </a:r>
            <a:endParaRPr lang="ru-RU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загруженное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3306" y="4071943"/>
            <a:ext cx="4179088" cy="2786058"/>
          </a:xfrm>
          <a:prstGeom prst="rect">
            <a:avLst/>
          </a:prstGeom>
        </p:spPr>
      </p:pic>
    </p:spTree>
  </p:cSld>
  <p:clrMapOvr>
    <a:masterClrMapping/>
  </p:clrMapOvr>
  <p:transition>
    <p:checker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78</TotalTime>
  <Words>1427</Words>
  <Application>Microsoft Office PowerPoint</Application>
  <PresentationFormat>Экран (4:3)</PresentationFormat>
  <Paragraphs>113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Городская</vt:lpstr>
      <vt:lpstr>Борьба на поясах</vt:lpstr>
      <vt:lpstr>Что такое борьба на поясах</vt:lpstr>
      <vt:lpstr>Правила</vt:lpstr>
      <vt:lpstr>Место проведения соревнований по борьбе на поясах</vt:lpstr>
      <vt:lpstr>Костюм участника</vt:lpstr>
      <vt:lpstr>Борцы нашего села</vt:lpstr>
      <vt:lpstr>Виды борьбы </vt:lpstr>
      <vt:lpstr>Дзюдо</vt:lpstr>
      <vt:lpstr>Дзюдо </vt:lpstr>
      <vt:lpstr>Правило дзюдо</vt:lpstr>
      <vt:lpstr>Самбо</vt:lpstr>
      <vt:lpstr>Что такое Самбо</vt:lpstr>
      <vt:lpstr>Правила самбо</vt:lpstr>
      <vt:lpstr>Вольная борьба</vt:lpstr>
      <vt:lpstr>Вольная борьба </vt:lpstr>
      <vt:lpstr>Греко- римская борьба</vt:lpstr>
      <vt:lpstr>История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Борьба на поясах</dc:title>
  <dc:creator>User</dc:creator>
  <cp:lastModifiedBy>админ</cp:lastModifiedBy>
  <cp:revision>9</cp:revision>
  <dcterms:created xsi:type="dcterms:W3CDTF">2014-10-30T14:53:14Z</dcterms:created>
  <dcterms:modified xsi:type="dcterms:W3CDTF">2017-01-03T17:32:38Z</dcterms:modified>
</cp:coreProperties>
</file>