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3" r:id="rId3"/>
    <p:sldId id="257" r:id="rId4"/>
    <p:sldId id="258" r:id="rId5"/>
    <p:sldId id="269" r:id="rId6"/>
    <p:sldId id="259" r:id="rId7"/>
    <p:sldId id="261" r:id="rId8"/>
    <p:sldId id="270" r:id="rId9"/>
    <p:sldId id="262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71680"/>
            <a:ext cx="8280920" cy="36301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Comic Sans MS" pitchFamily="66" charset="0"/>
              </a:rPr>
              <a:t>Жизнь без гипертонии</a:t>
            </a:r>
            <a:r>
              <a:rPr lang="en-US" sz="66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66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66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66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66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44824"/>
            <a:ext cx="8568952" cy="439248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sz="1800" b="1" dirty="0" smtClean="0">
              <a:solidFill>
                <a:srgbClr val="F07F09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  <a:p>
            <a:pPr lvl="0">
              <a:buClr>
                <a:srgbClr val="F07F09"/>
              </a:buClr>
            </a:pPr>
            <a:r>
              <a:rPr lang="ru-RU" sz="1800" b="1" dirty="0" smtClean="0">
                <a:solidFill>
                  <a:srgbClr val="F07F09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Подготовили для проведения декадника студенты </a:t>
            </a:r>
          </a:p>
          <a:p>
            <a:pPr lvl="0">
              <a:buClr>
                <a:srgbClr val="F07F09"/>
              </a:buClr>
            </a:pPr>
            <a:r>
              <a:rPr lang="ru-RU" b="1" dirty="0" smtClean="0">
                <a:solidFill>
                  <a:srgbClr val="E3DED1">
                    <a:shade val="25000"/>
                  </a:srgbClr>
                </a:solidFill>
              </a:rPr>
              <a:t>группы</a:t>
            </a:r>
            <a:r>
              <a:rPr lang="ru-RU" dirty="0" smtClean="0">
                <a:solidFill>
                  <a:srgbClr val="E3DED1">
                    <a:shade val="25000"/>
                  </a:srgbClr>
                </a:solidFill>
              </a:rPr>
              <a:t>: </a:t>
            </a:r>
            <a:r>
              <a:rPr lang="ru-RU" dirty="0">
                <a:solidFill>
                  <a:srgbClr val="E3DED1">
                    <a:shade val="25000"/>
                  </a:srgbClr>
                </a:solidFill>
              </a:rPr>
              <a:t>С - 304 (1)</a:t>
            </a:r>
          </a:p>
          <a:p>
            <a:r>
              <a:rPr lang="ru-RU" sz="1800" b="1" dirty="0" smtClean="0">
                <a:solidFill>
                  <a:srgbClr val="F07F09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(по </a:t>
            </a:r>
            <a:r>
              <a:rPr lang="ru-RU" sz="1600" b="1" dirty="0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Рекомендациям ЕОАГ/ЕОК по диагностике</a:t>
            </a:r>
            <a:br>
              <a:rPr lang="ru-RU" sz="1600" b="1" dirty="0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1600" b="1" dirty="0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и лечению артериальной гипертензии 2013) </a:t>
            </a:r>
          </a:p>
          <a:p>
            <a:endParaRPr lang="ru-RU" sz="1600" b="1" dirty="0" smtClean="0">
              <a:solidFill>
                <a:srgbClr val="F07F09">
                  <a:tint val="88000"/>
                  <a:satMod val="150000"/>
                </a:srgb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ea typeface="+mj-ea"/>
              <a:cs typeface="+mj-cs"/>
            </a:endParaRPr>
          </a:p>
          <a:p>
            <a:r>
              <a:rPr lang="ru-RU" sz="1600" b="1" dirty="0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Руководитель: преподаватель – Рязанцева В.Н.</a:t>
            </a:r>
          </a:p>
          <a:p>
            <a:pPr algn="ctr"/>
            <a:endParaRPr lang="ru-RU" sz="1600" b="1" dirty="0" smtClean="0">
              <a:solidFill>
                <a:srgbClr val="F07F09">
                  <a:tint val="88000"/>
                  <a:satMod val="150000"/>
                </a:srgb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ea typeface="+mj-ea"/>
              <a:cs typeface="+mj-cs"/>
            </a:endParaRPr>
          </a:p>
          <a:p>
            <a:pPr algn="ctr"/>
            <a:r>
              <a:rPr lang="ru-RU" sz="1600" b="1" dirty="0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2014 г </a:t>
            </a:r>
            <a:endParaRPr lang="ru-RU" dirty="0"/>
          </a:p>
        </p:txBody>
      </p:sp>
      <p:pic>
        <p:nvPicPr>
          <p:cNvPr id="4" name="Рисунок 3" descr="9716tonome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571480"/>
            <a:ext cx="1800200" cy="11647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6161808" cy="50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500042"/>
            <a:ext cx="420540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071546"/>
            <a:ext cx="5531292" cy="59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А Д   120/80       </a:t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 </a:t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THE BEST</a:t>
            </a: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!!!!!!!!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  <a:latin typeface="Comic Sans MS" pitchFamily="66" charset="0"/>
              </a:rPr>
              <a:t>Спасибо за внимание!!!</a:t>
            </a:r>
            <a:endParaRPr lang="ru-RU" sz="36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andua-7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4857760"/>
            <a:ext cx="1928794" cy="1118790"/>
          </a:xfrm>
          <a:prstGeom prst="rect">
            <a:avLst/>
          </a:prstGeom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4786322"/>
            <a:ext cx="1019175" cy="1428750"/>
          </a:xfrm>
          <a:prstGeom prst="rect">
            <a:avLst/>
          </a:prstGeom>
        </p:spPr>
      </p:pic>
      <p:pic>
        <p:nvPicPr>
          <p:cNvPr id="6" name="Рисунок 5" descr="13527828186f1bcb26d602f19a32325aa130e0a1d43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1071546"/>
            <a:ext cx="1547810" cy="2321715"/>
          </a:xfrm>
          <a:prstGeom prst="rect">
            <a:avLst/>
          </a:prstGeom>
        </p:spPr>
      </p:pic>
      <p:pic>
        <p:nvPicPr>
          <p:cNvPr id="7" name="Рисунок 6" descr="13527828186f1bcb26d602f19a32325aa130e0a1d43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1052736"/>
            <a:ext cx="1547810" cy="232171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82296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  <a:t/>
            </a:r>
            <a:b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</a:br>
            <a: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  <a:t/>
            </a:r>
            <a:b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</a:br>
            <a: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  <a:t/>
            </a:r>
            <a:b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</a:br>
            <a: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  <a:t/>
            </a:r>
            <a:b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</a:br>
            <a: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  <a:t/>
            </a:r>
            <a:b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</a:br>
            <a: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  <a:t/>
            </a:r>
            <a:br>
              <a:rPr lang="en-US" sz="2400" dirty="0" smtClean="0">
                <a:solidFill>
                  <a:srgbClr val="FF66CC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Основная цель лечения больных с артериальной гипертензией – максимальное снижение риска развития сердечно сосудистых заболеваний и смерти от них.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28596" y="1357298"/>
            <a:ext cx="8215370" cy="3929090"/>
          </a:xfrm>
        </p:spPr>
        <p:txBody>
          <a:bodyPr/>
          <a:lstStyle/>
          <a:p>
            <a:pPr algn="l"/>
            <a:endParaRPr lang="en-US" b="1" i="1" dirty="0" smtClean="0">
              <a:solidFill>
                <a:srgbClr val="FF66CC"/>
              </a:solidFill>
              <a:latin typeface="Comic Sans MS" pitchFamily="66" charset="0"/>
            </a:endParaRPr>
          </a:p>
          <a:p>
            <a:pPr algn="l"/>
            <a:endParaRPr lang="en-US" b="1" i="1" dirty="0" smtClean="0">
              <a:solidFill>
                <a:srgbClr val="FF66CC"/>
              </a:solidFill>
              <a:latin typeface="Comic Sans MS" pitchFamily="66" charset="0"/>
            </a:endParaRPr>
          </a:p>
          <a:p>
            <a:pPr algn="l"/>
            <a:endParaRPr lang="en-US" b="1" i="1" dirty="0" smtClean="0">
              <a:solidFill>
                <a:srgbClr val="FF66CC"/>
              </a:solidFill>
              <a:latin typeface="Comic Sans MS" pitchFamily="66" charset="0"/>
            </a:endParaRPr>
          </a:p>
          <a:p>
            <a:pPr algn="l"/>
            <a:r>
              <a:rPr lang="ru-RU" b="1" i="1" dirty="0" smtClean="0">
                <a:solidFill>
                  <a:schemeClr val="accent1"/>
                </a:solidFill>
                <a:latin typeface="Comic Sans MS" pitchFamily="66" charset="0"/>
              </a:rPr>
              <a:t>Для достижения этой цели требуется:</a:t>
            </a:r>
          </a:p>
          <a:p>
            <a:pPr algn="l"/>
            <a:endParaRPr lang="ru-RU" b="1" i="1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algn="l">
              <a:buFontTx/>
              <a:buChar char="-"/>
            </a:pPr>
            <a:r>
              <a:rPr lang="ru-RU" dirty="0" smtClean="0">
                <a:solidFill>
                  <a:schemeClr val="accent1"/>
                </a:solidFill>
                <a:latin typeface="Comic Sans MS" pitchFamily="66" charset="0"/>
              </a:rPr>
              <a:t>      Снизить АД до целевого уровня</a:t>
            </a:r>
          </a:p>
          <a:p>
            <a:pPr algn="l">
              <a:buFontTx/>
              <a:buChar char="-"/>
            </a:pPr>
            <a:endParaRPr lang="ru-RU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marL="514350" indent="-514350" algn="l">
              <a:buFontTx/>
              <a:buChar char="-"/>
            </a:pPr>
            <a:r>
              <a:rPr lang="ru-RU" dirty="0" smtClean="0">
                <a:solidFill>
                  <a:schemeClr val="accent1"/>
                </a:solidFill>
                <a:latin typeface="Comic Sans MS" pitchFamily="66" charset="0"/>
              </a:rPr>
              <a:t>Корректировать все модифицирующие факторы риска (курение, гипергликемия, ожирение…)</a:t>
            </a:r>
          </a:p>
          <a:p>
            <a:pPr marL="514350" indent="-514350" algn="l">
              <a:buFontTx/>
              <a:buChar char="-"/>
            </a:pPr>
            <a:endParaRPr lang="ru-RU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marL="514350" indent="-514350" algn="l"/>
            <a:r>
              <a:rPr lang="ru-RU" dirty="0" smtClean="0">
                <a:solidFill>
                  <a:schemeClr val="accent1"/>
                </a:solidFill>
                <a:latin typeface="Comic Sans MS" pitchFamily="66" charset="0"/>
              </a:rPr>
              <a:t>-      Лечение ассоциированных и сопутствующих заболеваний (ИБС, сахарный диабет…)</a:t>
            </a:r>
          </a:p>
          <a:p>
            <a:pPr marL="514350" indent="-514350" algn="l">
              <a:buFontTx/>
              <a:buChar char="-"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2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82318" y="2357430"/>
            <a:ext cx="1156797" cy="1029790"/>
          </a:xfrm>
          <a:prstGeom prst="rect">
            <a:avLst/>
          </a:prstGeom>
        </p:spPr>
      </p:pic>
      <p:pic>
        <p:nvPicPr>
          <p:cNvPr id="5" name="Рисунок 4" descr="BOYLE_OLMAY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4929198"/>
            <a:ext cx="890000" cy="1214422"/>
          </a:xfrm>
          <a:prstGeom prst="rect">
            <a:avLst/>
          </a:prstGeom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80" y="5357826"/>
            <a:ext cx="1523042" cy="928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142852"/>
            <a:ext cx="82296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Классификация уровней АД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4075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50_izmer_davlenich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65490" y="5072074"/>
            <a:ext cx="1685299" cy="11195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229600" cy="776165"/>
          </a:xfrm>
        </p:spPr>
        <p:txBody>
          <a:bodyPr>
            <a:normAutofit/>
          </a:bodyPr>
          <a:lstStyle/>
          <a:p>
            <a:pPr algn="ctr"/>
            <a:r>
              <a:rPr lang="ru-RU" sz="3200" smtClean="0">
                <a:solidFill>
                  <a:srgbClr val="FF0000"/>
                </a:solidFill>
                <a:latin typeface="Comic Sans MS" pitchFamily="66" charset="0"/>
              </a:rPr>
              <a:t>Факторы риска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56792"/>
            <a:ext cx="5072098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articles010beb94c2759fa5884f6168ece8751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548680"/>
            <a:ext cx="1580009" cy="1074406"/>
          </a:xfrm>
          <a:prstGeom prst="rect">
            <a:avLst/>
          </a:prstGeom>
        </p:spPr>
      </p:pic>
      <p:pic>
        <p:nvPicPr>
          <p:cNvPr id="6" name="Рисунок 5" descr="1239248744_davlenie229803(300x238)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5354228"/>
            <a:ext cx="1360971" cy="1075167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 cstate="print"/>
          <a:srcRect t="17992" r="-2275"/>
          <a:stretch>
            <a:fillRect/>
          </a:stretch>
        </p:blipFill>
        <p:spPr bwMode="auto">
          <a:xfrm>
            <a:off x="0" y="1556792"/>
            <a:ext cx="9324527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338637" cy="670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857232"/>
            <a:ext cx="1390650" cy="1428750"/>
          </a:xfrm>
          <a:prstGeom prst="rect">
            <a:avLst/>
          </a:prstGeom>
        </p:spPr>
      </p:pic>
      <p:pic>
        <p:nvPicPr>
          <p:cNvPr id="6" name="Рисунок 5" descr="109844904_20101001081157_trombocitbi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32524" y="5214950"/>
            <a:ext cx="1211476" cy="13144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582702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yahooeu_ru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81828" y="2500306"/>
            <a:ext cx="1714489" cy="12858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7"/>
            <a:ext cx="8327896" cy="1080121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Абсолютные и относительные показания к назначению различных групп </a:t>
            </a:r>
            <a:r>
              <a:rPr lang="ru-RU" sz="2400" dirty="0" err="1">
                <a:solidFill>
                  <a:srgbClr val="FF0000"/>
                </a:solidFill>
                <a:latin typeface="Comic Sans MS" pitchFamily="66" charset="0"/>
              </a:rPr>
              <a:t>антигипертензивных</a:t>
            </a:r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 препаратов</a:t>
            </a:r>
            <a:br>
              <a:rPr lang="ru-RU" sz="2400" dirty="0">
                <a:solidFill>
                  <a:srgbClr val="FF0000"/>
                </a:solidFill>
                <a:latin typeface="Comic Sans MS" pitchFamily="66" charset="0"/>
              </a:rPr>
            </a:br>
            <a:endParaRPr lang="ru-RU" sz="2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58" y="1916832"/>
            <a:ext cx="887673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93736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1470025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Абсолютные и относительные противопоказания к назначению различных групп </a:t>
            </a:r>
            <a:r>
              <a:rPr lang="ru-RU" sz="1800" dirty="0" err="1" smtClean="0">
                <a:solidFill>
                  <a:srgbClr val="FF0000"/>
                </a:solidFill>
                <a:latin typeface="Comic Sans MS" pitchFamily="66" charset="0"/>
              </a:rPr>
              <a:t>антигипертензивных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 препаратов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1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5"/>
            <a:ext cx="9144000" cy="370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rcRect t="5179"/>
          <a:stretch>
            <a:fillRect/>
          </a:stretch>
        </p:blipFill>
        <p:spPr bwMode="auto">
          <a:xfrm>
            <a:off x="0" y="1196752"/>
            <a:ext cx="9143999" cy="554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373</TotalTime>
  <Words>90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Comic Sans MS</vt:lpstr>
      <vt:lpstr>Verdana</vt:lpstr>
      <vt:lpstr>Wingdings 2</vt:lpstr>
      <vt:lpstr>Аспект</vt:lpstr>
      <vt:lpstr>Жизнь без гипертонии  </vt:lpstr>
      <vt:lpstr>      Основная цель лечения больных с артериальной гипертензией – максимальное снижение риска развития сердечно сосудистых заболеваний и смерти от них.   </vt:lpstr>
      <vt:lpstr>Классификация уровней АД </vt:lpstr>
      <vt:lpstr>Факторы риска</vt:lpstr>
      <vt:lpstr>Презентация PowerPoint</vt:lpstr>
      <vt:lpstr>Презентация PowerPoint</vt:lpstr>
      <vt:lpstr>Презентация PowerPoint</vt:lpstr>
      <vt:lpstr>Абсолютные и относительные показания к назначению различных групп антигипертензивных препаратов </vt:lpstr>
      <vt:lpstr>Абсолютные и относительные противопоказания к назначению различных групп антигипертензивных препаратов </vt:lpstr>
      <vt:lpstr>Презентация PowerPoint</vt:lpstr>
      <vt:lpstr>А Д   120/80          THE BEST!!!!!!!!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без гипертонии</dc:title>
  <cp:lastModifiedBy>1221</cp:lastModifiedBy>
  <cp:revision>34</cp:revision>
  <dcterms:modified xsi:type="dcterms:W3CDTF">2017-01-18T15:39:21Z</dcterms:modified>
</cp:coreProperties>
</file>