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vml" ContentType="application/vnd.openxmlformats-officedocument.vmlDrawing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7" r:id="rId15"/>
    <p:sldId id="278" r:id="rId16"/>
    <p:sldId id="272" r:id="rId17"/>
    <p:sldId id="273" r:id="rId18"/>
    <p:sldId id="269" r:id="rId19"/>
    <p:sldId id="270" r:id="rId20"/>
    <p:sldId id="271" r:id="rId21"/>
    <p:sldId id="274" r:id="rId22"/>
    <p:sldId id="275" r:id="rId23"/>
    <p:sldId id="276" r:id="rId24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660"/>
  </p:normalViewPr>
  <p:slideViewPr>
    <p:cSldViewPr>
      <p:cViewPr>
        <p:scale>
          <a:sx n="80" d="100"/>
          <a:sy n="80" d="100"/>
        </p:scale>
        <p:origin x="-10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0B760E-9F98-46AA-BC10-1B90ADC2C101}" type="doc">
      <dgm:prSet loTypeId="urn:microsoft.com/office/officeart/2005/8/layout/default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EDC71C87-F65D-4105-B5DA-747AD843FF6F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Закон «Об образовании» №273 – ФЗ от 29.12.2012г</a:t>
          </a:r>
          <a:endParaRPr lang="ru-RU" sz="2000" b="1" dirty="0">
            <a:solidFill>
              <a:schemeClr val="tx1"/>
            </a:solidFill>
          </a:endParaRPr>
        </a:p>
      </dgm:t>
    </dgm:pt>
    <dgm:pt modelId="{0A09AD35-5737-4C7B-8A9F-9A3EDA790047}" type="parTrans" cxnId="{C71996E9-EA54-48C8-B024-4F68DE9231CB}">
      <dgm:prSet/>
      <dgm:spPr/>
      <dgm:t>
        <a:bodyPr/>
        <a:lstStyle/>
        <a:p>
          <a:endParaRPr lang="ru-RU"/>
        </a:p>
      </dgm:t>
    </dgm:pt>
    <dgm:pt modelId="{D15B6630-A383-4686-986C-9C6E4DB6FE07}" type="sibTrans" cxnId="{C71996E9-EA54-48C8-B024-4F68DE9231CB}">
      <dgm:prSet/>
      <dgm:spPr/>
      <dgm:t>
        <a:bodyPr/>
        <a:lstStyle/>
        <a:p>
          <a:endParaRPr lang="ru-RU"/>
        </a:p>
      </dgm:t>
    </dgm:pt>
    <dgm:pt modelId="{EFDA6411-ED19-4693-98F8-CFFE287DDEAF}">
      <dgm:prSet phldrT="[Текст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ФГОС дошкольного образования №1155 от 17.10.2013г</a:t>
          </a:r>
          <a:endParaRPr lang="ru-RU" sz="2000" b="1" dirty="0">
            <a:solidFill>
              <a:schemeClr val="tx1"/>
            </a:solidFill>
          </a:endParaRPr>
        </a:p>
      </dgm:t>
    </dgm:pt>
    <dgm:pt modelId="{D5F96239-D882-48A3-A0A6-F4791D9A6B7D}" type="parTrans" cxnId="{68AAD5D4-726A-4134-9E4B-590A563595CB}">
      <dgm:prSet/>
      <dgm:spPr/>
      <dgm:t>
        <a:bodyPr/>
        <a:lstStyle/>
        <a:p>
          <a:endParaRPr lang="ru-RU"/>
        </a:p>
      </dgm:t>
    </dgm:pt>
    <dgm:pt modelId="{8E2F7D3A-6E30-442A-8F94-E64A47AEAB38}" type="sibTrans" cxnId="{68AAD5D4-726A-4134-9E4B-590A563595CB}">
      <dgm:prSet/>
      <dgm:spPr/>
      <dgm:t>
        <a:bodyPr/>
        <a:lstStyle/>
        <a:p>
          <a:endParaRPr lang="ru-RU"/>
        </a:p>
      </dgm:t>
    </dgm:pt>
    <dgm:pt modelId="{F0C4E3F0-7B64-45A0-8027-A8C93D73126C}">
      <dgm:prSet/>
      <dgm:spPr/>
      <dgm:t>
        <a:bodyPr/>
        <a:lstStyle/>
        <a:p>
          <a:r>
            <a:rPr lang="ru-RU" b="1" dirty="0" err="1" smtClean="0">
              <a:solidFill>
                <a:srgbClr val="002060"/>
              </a:solidFill>
            </a:rPr>
            <a:t>СанПиН</a:t>
          </a:r>
          <a:r>
            <a:rPr lang="ru-RU" b="1" dirty="0" smtClean="0">
              <a:solidFill>
                <a:srgbClr val="002060"/>
              </a:solidFill>
            </a:rPr>
            <a:t> 2.4.1.3049-13  «Санитарно </a:t>
          </a:r>
          <a:r>
            <a:rPr lang="ru-RU" b="1" dirty="0" err="1" smtClean="0">
              <a:solidFill>
                <a:srgbClr val="002060"/>
              </a:solidFill>
            </a:rPr>
            <a:t>эпидеомологические</a:t>
          </a:r>
          <a:r>
            <a:rPr lang="ru-RU" b="1" dirty="0" smtClean="0">
              <a:solidFill>
                <a:srgbClr val="002060"/>
              </a:solidFill>
            </a:rPr>
            <a:t> требования к устройству, содержанию и организации режима работы дошкольных образовательных организаций от 15.05.2013 года»</a:t>
          </a:r>
          <a:endParaRPr lang="ru-RU" b="1" dirty="0">
            <a:solidFill>
              <a:srgbClr val="002060"/>
            </a:solidFill>
          </a:endParaRPr>
        </a:p>
      </dgm:t>
    </dgm:pt>
    <dgm:pt modelId="{E899E4E1-46EF-4790-9612-F55A47ECBE72}" type="parTrans" cxnId="{1D0FDD2C-0B5A-41AA-B9FF-372CC0B839AB}">
      <dgm:prSet/>
      <dgm:spPr/>
      <dgm:t>
        <a:bodyPr/>
        <a:lstStyle/>
        <a:p>
          <a:endParaRPr lang="ru-RU"/>
        </a:p>
      </dgm:t>
    </dgm:pt>
    <dgm:pt modelId="{D3A09FFD-0552-4147-A733-0BA320047FFE}" type="sibTrans" cxnId="{1D0FDD2C-0B5A-41AA-B9FF-372CC0B839AB}">
      <dgm:prSet/>
      <dgm:spPr/>
      <dgm:t>
        <a:bodyPr/>
        <a:lstStyle/>
        <a:p>
          <a:endParaRPr lang="ru-RU"/>
        </a:p>
      </dgm:t>
    </dgm:pt>
    <dgm:pt modelId="{10A4F486-F364-4DB2-8917-61111A56FAE0}">
      <dgm:prSet custT="1"/>
      <dgm:spPr/>
      <dgm:t>
        <a:bodyPr/>
        <a:lstStyle/>
        <a:p>
          <a:pPr algn="ctr"/>
          <a:endParaRPr lang="ru-RU" sz="1600" b="1" dirty="0" smtClean="0">
            <a:solidFill>
              <a:schemeClr val="tx1"/>
            </a:solidFill>
          </a:endParaRPr>
        </a:p>
        <a:p>
          <a:pPr algn="ctr"/>
          <a:r>
            <a:rPr lang="ru-RU" sz="1600" b="1" dirty="0" smtClean="0">
              <a:solidFill>
                <a:schemeClr val="tx1"/>
              </a:solidFill>
            </a:rPr>
            <a:t>Положение ФГОС 2.6</a:t>
          </a:r>
        </a:p>
        <a:p>
          <a:pPr algn="l"/>
          <a:r>
            <a:rPr lang="ru-RU" sz="1600" b="1" dirty="0" smtClean="0">
              <a:solidFill>
                <a:schemeClr val="tx1"/>
              </a:solidFill>
            </a:rPr>
            <a:t>«…</a:t>
          </a:r>
          <a:r>
            <a:rPr lang="ru-RU" sz="1600" dirty="0" smtClean="0">
              <a:solidFill>
                <a:schemeClr val="tx1"/>
              </a:solidFill>
            </a:rPr>
            <a:t>Речевое развитие включает: </a:t>
          </a:r>
        </a:p>
        <a:p>
          <a:pPr algn="l"/>
          <a:r>
            <a:rPr lang="ru-RU" sz="1600" dirty="0" smtClean="0">
              <a:solidFill>
                <a:schemeClr val="tx1"/>
              </a:solidFill>
            </a:rPr>
            <a:t>- владение речью как средством общения и культуры; </a:t>
          </a:r>
        </a:p>
        <a:p>
          <a:pPr algn="l"/>
          <a:r>
            <a:rPr lang="ru-RU" sz="1600" dirty="0" smtClean="0">
              <a:solidFill>
                <a:schemeClr val="tx1"/>
              </a:solidFill>
            </a:rPr>
            <a:t>- обогащение активного словаря;</a:t>
          </a:r>
        </a:p>
        <a:p>
          <a:pPr algn="l"/>
          <a:r>
            <a:rPr lang="ru-RU" sz="1600" b="1" dirty="0" smtClean="0">
              <a:solidFill>
                <a:schemeClr val="tx1"/>
              </a:solidFill>
            </a:rPr>
            <a:t>- развитие связной, грамматически правильной диалогической и монологической речи; </a:t>
          </a:r>
        </a:p>
        <a:p>
          <a:pPr algn="l"/>
          <a:r>
            <a:rPr lang="ru-RU" sz="1600" dirty="0" smtClean="0">
              <a:solidFill>
                <a:schemeClr val="tx1"/>
              </a:solidFill>
            </a:rPr>
            <a:t>- развитие речевого творчества; …»</a:t>
          </a:r>
        </a:p>
        <a:p>
          <a:pPr algn="l"/>
          <a:endParaRPr lang="ru-RU" sz="1400" b="1" dirty="0">
            <a:solidFill>
              <a:schemeClr val="tx1"/>
            </a:solidFill>
          </a:endParaRPr>
        </a:p>
      </dgm:t>
    </dgm:pt>
    <dgm:pt modelId="{E69119E6-0A61-4EA7-BD8F-5551955663DE}" type="parTrans" cxnId="{8B6FB36E-A7BB-4483-8886-DD28D0802F7E}">
      <dgm:prSet/>
      <dgm:spPr/>
      <dgm:t>
        <a:bodyPr/>
        <a:lstStyle/>
        <a:p>
          <a:endParaRPr lang="ru-RU"/>
        </a:p>
      </dgm:t>
    </dgm:pt>
    <dgm:pt modelId="{6993DB90-3BD7-409D-8B81-0BC47595CCA2}" type="sibTrans" cxnId="{8B6FB36E-A7BB-4483-8886-DD28D0802F7E}">
      <dgm:prSet/>
      <dgm:spPr/>
      <dgm:t>
        <a:bodyPr/>
        <a:lstStyle/>
        <a:p>
          <a:endParaRPr lang="ru-RU"/>
        </a:p>
      </dgm:t>
    </dgm:pt>
    <dgm:pt modelId="{F55AE02E-DCCE-41DD-B3D9-D7828FF0A51C}" type="pres">
      <dgm:prSet presAssocID="{0D0B760E-9F98-46AA-BC10-1B90ADC2C10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967943-A70F-4207-A8B5-02CD15F4E077}" type="pres">
      <dgm:prSet presAssocID="{EDC71C87-F65D-4105-B5DA-747AD843FF6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C57F10-4ADE-414F-98B3-875B9127E378}" type="pres">
      <dgm:prSet presAssocID="{D15B6630-A383-4686-986C-9C6E4DB6FE07}" presName="sibTrans" presStyleCnt="0"/>
      <dgm:spPr/>
    </dgm:pt>
    <dgm:pt modelId="{5A06449E-73E9-4292-9432-A6B29E6A9AF5}" type="pres">
      <dgm:prSet presAssocID="{EFDA6411-ED19-4693-98F8-CFFE287DDEA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52F922-7A91-41F5-BD5D-8510ADB561F7}" type="pres">
      <dgm:prSet presAssocID="{8E2F7D3A-6E30-442A-8F94-E64A47AEAB38}" presName="sibTrans" presStyleCnt="0"/>
      <dgm:spPr/>
    </dgm:pt>
    <dgm:pt modelId="{3A41796F-F0E6-47F4-85EE-A9F122AF407C}" type="pres">
      <dgm:prSet presAssocID="{F0C4E3F0-7B64-45A0-8027-A8C93D73126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0FAE17-952F-45C8-BCAE-B48EF9CEE4E6}" type="pres">
      <dgm:prSet presAssocID="{D3A09FFD-0552-4147-A733-0BA320047FFE}" presName="sibTrans" presStyleCnt="0"/>
      <dgm:spPr/>
    </dgm:pt>
    <dgm:pt modelId="{D22156B1-6E96-41B9-B2F8-CC34E744ACE7}" type="pres">
      <dgm:prSet presAssocID="{10A4F486-F364-4DB2-8917-61111A56FAE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8C3F14-8C0E-429D-BB66-7F5D0B2EECC5}" type="presOf" srcId="{0D0B760E-9F98-46AA-BC10-1B90ADC2C101}" destId="{F55AE02E-DCCE-41DD-B3D9-D7828FF0A51C}" srcOrd="0" destOrd="0" presId="urn:microsoft.com/office/officeart/2005/8/layout/default"/>
    <dgm:cxn modelId="{283A9589-A426-4A71-B43A-E506EFF94D3B}" type="presOf" srcId="{10A4F486-F364-4DB2-8917-61111A56FAE0}" destId="{D22156B1-6E96-41B9-B2F8-CC34E744ACE7}" srcOrd="0" destOrd="0" presId="urn:microsoft.com/office/officeart/2005/8/layout/default"/>
    <dgm:cxn modelId="{6CD94845-6F08-4DE5-BAC8-BBBB7F2F0877}" type="presOf" srcId="{EFDA6411-ED19-4693-98F8-CFFE287DDEAF}" destId="{5A06449E-73E9-4292-9432-A6B29E6A9AF5}" srcOrd="0" destOrd="0" presId="urn:microsoft.com/office/officeart/2005/8/layout/default"/>
    <dgm:cxn modelId="{C71996E9-EA54-48C8-B024-4F68DE9231CB}" srcId="{0D0B760E-9F98-46AA-BC10-1B90ADC2C101}" destId="{EDC71C87-F65D-4105-B5DA-747AD843FF6F}" srcOrd="0" destOrd="0" parTransId="{0A09AD35-5737-4C7B-8A9F-9A3EDA790047}" sibTransId="{D15B6630-A383-4686-986C-9C6E4DB6FE07}"/>
    <dgm:cxn modelId="{51AE0D20-1700-4178-92CE-583C469D6687}" type="presOf" srcId="{F0C4E3F0-7B64-45A0-8027-A8C93D73126C}" destId="{3A41796F-F0E6-47F4-85EE-A9F122AF407C}" srcOrd="0" destOrd="0" presId="urn:microsoft.com/office/officeart/2005/8/layout/default"/>
    <dgm:cxn modelId="{8A8A21A0-17D6-4C1E-954F-240559A3A4E5}" type="presOf" srcId="{EDC71C87-F65D-4105-B5DA-747AD843FF6F}" destId="{15967943-A70F-4207-A8B5-02CD15F4E077}" srcOrd="0" destOrd="0" presId="urn:microsoft.com/office/officeart/2005/8/layout/default"/>
    <dgm:cxn modelId="{68AAD5D4-726A-4134-9E4B-590A563595CB}" srcId="{0D0B760E-9F98-46AA-BC10-1B90ADC2C101}" destId="{EFDA6411-ED19-4693-98F8-CFFE287DDEAF}" srcOrd="1" destOrd="0" parTransId="{D5F96239-D882-48A3-A0A6-F4791D9A6B7D}" sibTransId="{8E2F7D3A-6E30-442A-8F94-E64A47AEAB38}"/>
    <dgm:cxn modelId="{1D0FDD2C-0B5A-41AA-B9FF-372CC0B839AB}" srcId="{0D0B760E-9F98-46AA-BC10-1B90ADC2C101}" destId="{F0C4E3F0-7B64-45A0-8027-A8C93D73126C}" srcOrd="2" destOrd="0" parTransId="{E899E4E1-46EF-4790-9612-F55A47ECBE72}" sibTransId="{D3A09FFD-0552-4147-A733-0BA320047FFE}"/>
    <dgm:cxn modelId="{8B6FB36E-A7BB-4483-8886-DD28D0802F7E}" srcId="{0D0B760E-9F98-46AA-BC10-1B90ADC2C101}" destId="{10A4F486-F364-4DB2-8917-61111A56FAE0}" srcOrd="3" destOrd="0" parTransId="{E69119E6-0A61-4EA7-BD8F-5551955663DE}" sibTransId="{6993DB90-3BD7-409D-8B81-0BC47595CCA2}"/>
    <dgm:cxn modelId="{FA632A3E-7BFE-4517-832C-E67FEFD6B006}" type="presParOf" srcId="{F55AE02E-DCCE-41DD-B3D9-D7828FF0A51C}" destId="{15967943-A70F-4207-A8B5-02CD15F4E077}" srcOrd="0" destOrd="0" presId="urn:microsoft.com/office/officeart/2005/8/layout/default"/>
    <dgm:cxn modelId="{FA3C25BE-F7E9-448E-8866-CCE87B4CA095}" type="presParOf" srcId="{F55AE02E-DCCE-41DD-B3D9-D7828FF0A51C}" destId="{43C57F10-4ADE-414F-98B3-875B9127E378}" srcOrd="1" destOrd="0" presId="urn:microsoft.com/office/officeart/2005/8/layout/default"/>
    <dgm:cxn modelId="{B8EA889A-C608-4476-87E4-10866C7BAC30}" type="presParOf" srcId="{F55AE02E-DCCE-41DD-B3D9-D7828FF0A51C}" destId="{5A06449E-73E9-4292-9432-A6B29E6A9AF5}" srcOrd="2" destOrd="0" presId="urn:microsoft.com/office/officeart/2005/8/layout/default"/>
    <dgm:cxn modelId="{BD0DDF9F-8845-4ACF-8DB0-6131A4207DF4}" type="presParOf" srcId="{F55AE02E-DCCE-41DD-B3D9-D7828FF0A51C}" destId="{0552F922-7A91-41F5-BD5D-8510ADB561F7}" srcOrd="3" destOrd="0" presId="urn:microsoft.com/office/officeart/2005/8/layout/default"/>
    <dgm:cxn modelId="{6C3EA2C8-0880-4D4E-A36A-99E4EF390982}" type="presParOf" srcId="{F55AE02E-DCCE-41DD-B3D9-D7828FF0A51C}" destId="{3A41796F-F0E6-47F4-85EE-A9F122AF407C}" srcOrd="4" destOrd="0" presId="urn:microsoft.com/office/officeart/2005/8/layout/default"/>
    <dgm:cxn modelId="{35D306BE-4DAB-4BD5-A1CF-2648477D69C6}" type="presParOf" srcId="{F55AE02E-DCCE-41DD-B3D9-D7828FF0A51C}" destId="{1D0FAE17-952F-45C8-BCAE-B48EF9CEE4E6}" srcOrd="5" destOrd="0" presId="urn:microsoft.com/office/officeart/2005/8/layout/default"/>
    <dgm:cxn modelId="{78369B3F-2EA9-4159-8FEB-3FD7D7A02C41}" type="presParOf" srcId="{F55AE02E-DCCE-41DD-B3D9-D7828FF0A51C}" destId="{D22156B1-6E96-41B9-B2F8-CC34E744ACE7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80E984-A29D-4D65-927F-0381B6B36019}" type="doc">
      <dgm:prSet loTypeId="urn:microsoft.com/office/officeart/2005/8/layout/vProcess5" loCatId="process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C2CC33F4-9188-4A03-A7D3-CCE13A748612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solidFill>
                <a:schemeClr val="tx1"/>
              </a:solidFill>
            </a:rPr>
            <a:t>Разработать содержание – практический материал по совершенствованию грамматической правильности речи у старших дошкольников (НОД, консультационный материал для родителей и </a:t>
          </a:r>
          <a:r>
            <a:rPr lang="ru-RU" sz="1800" b="1" dirty="0" err="1" smtClean="0">
              <a:solidFill>
                <a:schemeClr val="tx1"/>
              </a:solidFill>
            </a:rPr>
            <a:t>коллег,ПРС</a:t>
          </a:r>
          <a:r>
            <a:rPr lang="ru-RU" sz="1800" b="1" dirty="0" smtClean="0">
              <a:solidFill>
                <a:schemeClr val="tx1"/>
              </a:solidFill>
            </a:rPr>
            <a:t>)</a:t>
          </a:r>
        </a:p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dirty="0"/>
        </a:p>
      </dgm:t>
    </dgm:pt>
    <dgm:pt modelId="{418C84C1-15F6-4BF7-BF7B-C84E599A41ED}" type="parTrans" cxnId="{5AA38478-7861-450C-90C7-BA16ABE49BF8}">
      <dgm:prSet/>
      <dgm:spPr/>
      <dgm:t>
        <a:bodyPr/>
        <a:lstStyle/>
        <a:p>
          <a:endParaRPr lang="ru-RU"/>
        </a:p>
      </dgm:t>
    </dgm:pt>
    <dgm:pt modelId="{DFBE07D5-3921-4212-8945-E465B4A98315}" type="sibTrans" cxnId="{5AA38478-7861-450C-90C7-BA16ABE49BF8}">
      <dgm:prSet/>
      <dgm:spPr>
        <a:solidFill>
          <a:srgbClr val="002060">
            <a:alpha val="90000"/>
          </a:srgbClr>
        </a:solidFill>
      </dgm:spPr>
      <dgm:t>
        <a:bodyPr/>
        <a:lstStyle/>
        <a:p>
          <a:endParaRPr lang="ru-RU"/>
        </a:p>
      </dgm:t>
    </dgm:pt>
    <dgm:pt modelId="{5E8D4163-4480-4343-9FC3-E68C683917C9}">
      <dgm:prSet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Изучить психолого-педагогические аспекты формирования грамматической правильности речи у старших дошкольников</a:t>
          </a:r>
          <a:endParaRPr lang="ru-RU" sz="1800" b="1" dirty="0">
            <a:solidFill>
              <a:schemeClr val="tx1"/>
            </a:solidFill>
          </a:endParaRPr>
        </a:p>
      </dgm:t>
    </dgm:pt>
    <dgm:pt modelId="{1EEEC390-CBB6-44F2-A9EF-FD7AF290847A}" type="parTrans" cxnId="{AFFC91C9-578C-4F9B-B15E-DA94B456A48C}">
      <dgm:prSet/>
      <dgm:spPr/>
      <dgm:t>
        <a:bodyPr/>
        <a:lstStyle/>
        <a:p>
          <a:endParaRPr lang="ru-RU"/>
        </a:p>
      </dgm:t>
    </dgm:pt>
    <dgm:pt modelId="{1F039133-93F9-49DD-86AB-3523A4612240}" type="sibTrans" cxnId="{AFFC91C9-578C-4F9B-B15E-DA94B456A48C}">
      <dgm:prSet/>
      <dgm:spPr>
        <a:solidFill>
          <a:schemeClr val="accent2">
            <a:lumMod val="50000"/>
            <a:alpha val="90000"/>
          </a:schemeClr>
        </a:solidFill>
      </dgm:spPr>
      <dgm:t>
        <a:bodyPr/>
        <a:lstStyle/>
        <a:p>
          <a:endParaRPr lang="ru-RU"/>
        </a:p>
      </dgm:t>
    </dgm:pt>
    <dgm:pt modelId="{92C63670-F3A6-439A-814B-75D63F0FC3F7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Выявить уровень сформированности грамматической правильности речи у старших дошкольников</a:t>
          </a:r>
          <a:endParaRPr lang="ru-RU" sz="1800" b="1" dirty="0">
            <a:solidFill>
              <a:schemeClr val="tx1"/>
            </a:solidFill>
          </a:endParaRPr>
        </a:p>
      </dgm:t>
    </dgm:pt>
    <dgm:pt modelId="{77E13BD8-C31F-4A99-8D5A-BBE557FD706E}" type="parTrans" cxnId="{4DF142C5-F6D4-44F8-923D-586FBFF227FE}">
      <dgm:prSet/>
      <dgm:spPr/>
      <dgm:t>
        <a:bodyPr/>
        <a:lstStyle/>
        <a:p>
          <a:endParaRPr lang="ru-RU"/>
        </a:p>
      </dgm:t>
    </dgm:pt>
    <dgm:pt modelId="{E963E339-2386-4FD2-85AC-568D9108E72D}" type="sibTrans" cxnId="{4DF142C5-F6D4-44F8-923D-586FBFF227FE}">
      <dgm:prSet/>
      <dgm:spPr>
        <a:solidFill>
          <a:schemeClr val="accent3">
            <a:lumMod val="50000"/>
            <a:alpha val="90000"/>
          </a:schemeClr>
        </a:solidFill>
      </dgm:spPr>
      <dgm:t>
        <a:bodyPr/>
        <a:lstStyle/>
        <a:p>
          <a:endParaRPr lang="ru-RU"/>
        </a:p>
      </dgm:t>
    </dgm:pt>
    <dgm:pt modelId="{C3B759C4-0247-4E3F-A95E-AEED2DEC3972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Активизировать работу с родителями по формированию грамматической правильности речи у старших дошкольников в процессе совместных бесед</a:t>
          </a:r>
          <a:endParaRPr lang="ru-RU" sz="1800" b="1" dirty="0">
            <a:solidFill>
              <a:schemeClr val="tx1"/>
            </a:solidFill>
          </a:endParaRPr>
        </a:p>
      </dgm:t>
    </dgm:pt>
    <dgm:pt modelId="{CCA9BCA3-174F-432C-AEFD-F6A3C0F94B06}" type="parTrans" cxnId="{59BFB4A7-BB2D-4BD3-8F60-1CBC69407948}">
      <dgm:prSet/>
      <dgm:spPr/>
      <dgm:t>
        <a:bodyPr/>
        <a:lstStyle/>
        <a:p>
          <a:endParaRPr lang="ru-RU"/>
        </a:p>
      </dgm:t>
    </dgm:pt>
    <dgm:pt modelId="{2EA3BA84-B0B2-459F-BCC3-BC5C80CD0951}" type="sibTrans" cxnId="{59BFB4A7-BB2D-4BD3-8F60-1CBC69407948}">
      <dgm:prSet/>
      <dgm:spPr/>
      <dgm:t>
        <a:bodyPr/>
        <a:lstStyle/>
        <a:p>
          <a:endParaRPr lang="ru-RU"/>
        </a:p>
      </dgm:t>
    </dgm:pt>
    <dgm:pt modelId="{DD054835-811A-493F-B0BC-FA44989ECF22}" type="pres">
      <dgm:prSet presAssocID="{AA80E984-A29D-4D65-927F-0381B6B3601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45374D-F144-4137-855D-D7D6ED0104BF}" type="pres">
      <dgm:prSet presAssocID="{AA80E984-A29D-4D65-927F-0381B6B36019}" presName="dummyMaxCanvas" presStyleCnt="0">
        <dgm:presLayoutVars/>
      </dgm:prSet>
      <dgm:spPr/>
    </dgm:pt>
    <dgm:pt modelId="{CF173837-9CD5-47AC-A053-5F6C4A906B83}" type="pres">
      <dgm:prSet presAssocID="{AA80E984-A29D-4D65-927F-0381B6B36019}" presName="FourNodes_1" presStyleLbl="node1" presStyleIdx="0" presStyleCnt="4" custScaleY="1073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E7DBB2-1F95-4577-9170-EF5F500F752C}" type="pres">
      <dgm:prSet presAssocID="{AA80E984-A29D-4D65-927F-0381B6B36019}" presName="FourNodes_2" presStyleLbl="node1" presStyleIdx="1" presStyleCnt="4" custScaleY="1130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9DAA4F-C9FD-4EA8-B38C-9ADC8178EB15}" type="pres">
      <dgm:prSet presAssocID="{AA80E984-A29D-4D65-927F-0381B6B36019}" presName="FourNodes_3" presStyleLbl="node1" presStyleIdx="2" presStyleCnt="4" custScaleY="1261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005D76-A679-4FAC-BA45-D9C53ECC08AE}" type="pres">
      <dgm:prSet presAssocID="{AA80E984-A29D-4D65-927F-0381B6B36019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05AF74-C6A9-4EB1-A88B-BC3ECF2B09E2}" type="pres">
      <dgm:prSet presAssocID="{AA80E984-A29D-4D65-927F-0381B6B36019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648A49-B4E0-4FFD-A16B-CBC168D4AB16}" type="pres">
      <dgm:prSet presAssocID="{AA80E984-A29D-4D65-927F-0381B6B36019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632A07-64E7-446A-A6D9-DAD2E8C68476}" type="pres">
      <dgm:prSet presAssocID="{AA80E984-A29D-4D65-927F-0381B6B36019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4373A0-9234-4762-99C8-F24F5292651B}" type="pres">
      <dgm:prSet presAssocID="{AA80E984-A29D-4D65-927F-0381B6B36019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D223AC-6A02-41F2-B4B5-6D3E0593DE0A}" type="pres">
      <dgm:prSet presAssocID="{AA80E984-A29D-4D65-927F-0381B6B36019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834CD7-D653-41D7-BD48-BE30F87AECB0}" type="pres">
      <dgm:prSet presAssocID="{AA80E984-A29D-4D65-927F-0381B6B36019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24EF93-BB78-4C42-9427-28673B76B53F}" type="pres">
      <dgm:prSet presAssocID="{AA80E984-A29D-4D65-927F-0381B6B36019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7E9F426-88C9-4614-813C-B84F6E37743A}" type="presOf" srcId="{1F039133-93F9-49DD-86AB-3523A4612240}" destId="{6105AF74-C6A9-4EB1-A88B-BC3ECF2B09E2}" srcOrd="0" destOrd="0" presId="urn:microsoft.com/office/officeart/2005/8/layout/vProcess5"/>
    <dgm:cxn modelId="{20631369-5EC2-4A52-943F-D2084C619860}" type="presOf" srcId="{C2CC33F4-9188-4A03-A7D3-CCE13A748612}" destId="{3D834CD7-D653-41D7-BD48-BE30F87AECB0}" srcOrd="1" destOrd="0" presId="urn:microsoft.com/office/officeart/2005/8/layout/vProcess5"/>
    <dgm:cxn modelId="{AABDAB07-2483-426A-AA8C-4EB4D0951209}" type="presOf" srcId="{92C63670-F3A6-439A-814B-75D63F0FC3F7}" destId="{57E7DBB2-1F95-4577-9170-EF5F500F752C}" srcOrd="0" destOrd="0" presId="urn:microsoft.com/office/officeart/2005/8/layout/vProcess5"/>
    <dgm:cxn modelId="{AFFC91C9-578C-4F9B-B15E-DA94B456A48C}" srcId="{AA80E984-A29D-4D65-927F-0381B6B36019}" destId="{5E8D4163-4480-4343-9FC3-E68C683917C9}" srcOrd="0" destOrd="0" parTransId="{1EEEC390-CBB6-44F2-A9EF-FD7AF290847A}" sibTransId="{1F039133-93F9-49DD-86AB-3523A4612240}"/>
    <dgm:cxn modelId="{D4131BEC-14F7-4F43-BB6B-8A214F83A52A}" type="presOf" srcId="{C3B759C4-0247-4E3F-A95E-AEED2DEC3972}" destId="{F424EF93-BB78-4C42-9427-28673B76B53F}" srcOrd="1" destOrd="0" presId="urn:microsoft.com/office/officeart/2005/8/layout/vProcess5"/>
    <dgm:cxn modelId="{91AB86D3-1362-42E1-BA4A-B5C3184A78BF}" type="presOf" srcId="{5E8D4163-4480-4343-9FC3-E68C683917C9}" destId="{A74373A0-9234-4762-99C8-F24F5292651B}" srcOrd="1" destOrd="0" presId="urn:microsoft.com/office/officeart/2005/8/layout/vProcess5"/>
    <dgm:cxn modelId="{46A643F7-A183-40F7-A863-94641A24B93D}" type="presOf" srcId="{5E8D4163-4480-4343-9FC3-E68C683917C9}" destId="{CF173837-9CD5-47AC-A053-5F6C4A906B83}" srcOrd="0" destOrd="0" presId="urn:microsoft.com/office/officeart/2005/8/layout/vProcess5"/>
    <dgm:cxn modelId="{59BFB4A7-BB2D-4BD3-8F60-1CBC69407948}" srcId="{AA80E984-A29D-4D65-927F-0381B6B36019}" destId="{C3B759C4-0247-4E3F-A95E-AEED2DEC3972}" srcOrd="3" destOrd="0" parTransId="{CCA9BCA3-174F-432C-AEFD-F6A3C0F94B06}" sibTransId="{2EA3BA84-B0B2-459F-BCC3-BC5C80CD0951}"/>
    <dgm:cxn modelId="{CBFD5D1C-CFFE-46D6-A83F-52D3154BC884}" type="presOf" srcId="{92C63670-F3A6-439A-814B-75D63F0FC3F7}" destId="{16D223AC-6A02-41F2-B4B5-6D3E0593DE0A}" srcOrd="1" destOrd="0" presId="urn:microsoft.com/office/officeart/2005/8/layout/vProcess5"/>
    <dgm:cxn modelId="{4DF142C5-F6D4-44F8-923D-586FBFF227FE}" srcId="{AA80E984-A29D-4D65-927F-0381B6B36019}" destId="{92C63670-F3A6-439A-814B-75D63F0FC3F7}" srcOrd="1" destOrd="0" parTransId="{77E13BD8-C31F-4A99-8D5A-BBE557FD706E}" sibTransId="{E963E339-2386-4FD2-85AC-568D9108E72D}"/>
    <dgm:cxn modelId="{78A6A693-02EE-4CB0-AE48-9DDCBBA41615}" type="presOf" srcId="{DFBE07D5-3921-4212-8945-E465B4A98315}" destId="{8C632A07-64E7-446A-A6D9-DAD2E8C68476}" srcOrd="0" destOrd="0" presId="urn:microsoft.com/office/officeart/2005/8/layout/vProcess5"/>
    <dgm:cxn modelId="{EAB2BE52-BCE1-414F-8584-AED0DAF1064C}" type="presOf" srcId="{E963E339-2386-4FD2-85AC-568D9108E72D}" destId="{20648A49-B4E0-4FFD-A16B-CBC168D4AB16}" srcOrd="0" destOrd="0" presId="urn:microsoft.com/office/officeart/2005/8/layout/vProcess5"/>
    <dgm:cxn modelId="{5AA38478-7861-450C-90C7-BA16ABE49BF8}" srcId="{AA80E984-A29D-4D65-927F-0381B6B36019}" destId="{C2CC33F4-9188-4A03-A7D3-CCE13A748612}" srcOrd="2" destOrd="0" parTransId="{418C84C1-15F6-4BF7-BF7B-C84E599A41ED}" sibTransId="{DFBE07D5-3921-4212-8945-E465B4A98315}"/>
    <dgm:cxn modelId="{F6483773-2ADD-471C-9F80-D7CEA40FC8DB}" type="presOf" srcId="{AA80E984-A29D-4D65-927F-0381B6B36019}" destId="{DD054835-811A-493F-B0BC-FA44989ECF22}" srcOrd="0" destOrd="0" presId="urn:microsoft.com/office/officeart/2005/8/layout/vProcess5"/>
    <dgm:cxn modelId="{99450FD8-CC65-4F3F-B81F-10757C99C274}" type="presOf" srcId="{C2CC33F4-9188-4A03-A7D3-CCE13A748612}" destId="{739DAA4F-C9FD-4EA8-B38C-9ADC8178EB15}" srcOrd="0" destOrd="0" presId="urn:microsoft.com/office/officeart/2005/8/layout/vProcess5"/>
    <dgm:cxn modelId="{AD4ACCAD-A18E-47D3-92BE-494139275A57}" type="presOf" srcId="{C3B759C4-0247-4E3F-A95E-AEED2DEC3972}" destId="{93005D76-A679-4FAC-BA45-D9C53ECC08AE}" srcOrd="0" destOrd="0" presId="urn:microsoft.com/office/officeart/2005/8/layout/vProcess5"/>
    <dgm:cxn modelId="{FA24D22F-CD3D-4F9A-B4EA-AF6870F176E4}" type="presParOf" srcId="{DD054835-811A-493F-B0BC-FA44989ECF22}" destId="{7D45374D-F144-4137-855D-D7D6ED0104BF}" srcOrd="0" destOrd="0" presId="urn:microsoft.com/office/officeart/2005/8/layout/vProcess5"/>
    <dgm:cxn modelId="{A9705D41-1F45-4DAE-AB15-AD6E9BA8105F}" type="presParOf" srcId="{DD054835-811A-493F-B0BC-FA44989ECF22}" destId="{CF173837-9CD5-47AC-A053-5F6C4A906B83}" srcOrd="1" destOrd="0" presId="urn:microsoft.com/office/officeart/2005/8/layout/vProcess5"/>
    <dgm:cxn modelId="{20C761B8-6A76-4D9A-896E-1D2EF1004F67}" type="presParOf" srcId="{DD054835-811A-493F-B0BC-FA44989ECF22}" destId="{57E7DBB2-1F95-4577-9170-EF5F500F752C}" srcOrd="2" destOrd="0" presId="urn:microsoft.com/office/officeart/2005/8/layout/vProcess5"/>
    <dgm:cxn modelId="{70423094-94C1-4F1E-BD3A-A0D1B54A13B7}" type="presParOf" srcId="{DD054835-811A-493F-B0BC-FA44989ECF22}" destId="{739DAA4F-C9FD-4EA8-B38C-9ADC8178EB15}" srcOrd="3" destOrd="0" presId="urn:microsoft.com/office/officeart/2005/8/layout/vProcess5"/>
    <dgm:cxn modelId="{0AC24C3F-BDCF-48CD-8EC0-2B40CBCE6E81}" type="presParOf" srcId="{DD054835-811A-493F-B0BC-FA44989ECF22}" destId="{93005D76-A679-4FAC-BA45-D9C53ECC08AE}" srcOrd="4" destOrd="0" presId="urn:microsoft.com/office/officeart/2005/8/layout/vProcess5"/>
    <dgm:cxn modelId="{E413633E-FECE-4B63-AF28-20FEE278782F}" type="presParOf" srcId="{DD054835-811A-493F-B0BC-FA44989ECF22}" destId="{6105AF74-C6A9-4EB1-A88B-BC3ECF2B09E2}" srcOrd="5" destOrd="0" presId="urn:microsoft.com/office/officeart/2005/8/layout/vProcess5"/>
    <dgm:cxn modelId="{03A4C9BF-41BF-41A8-A02E-A47B2FE9FE0B}" type="presParOf" srcId="{DD054835-811A-493F-B0BC-FA44989ECF22}" destId="{20648A49-B4E0-4FFD-A16B-CBC168D4AB16}" srcOrd="6" destOrd="0" presId="urn:microsoft.com/office/officeart/2005/8/layout/vProcess5"/>
    <dgm:cxn modelId="{08BFDA5C-EF89-4209-A013-3D657D5E0350}" type="presParOf" srcId="{DD054835-811A-493F-B0BC-FA44989ECF22}" destId="{8C632A07-64E7-446A-A6D9-DAD2E8C68476}" srcOrd="7" destOrd="0" presId="urn:microsoft.com/office/officeart/2005/8/layout/vProcess5"/>
    <dgm:cxn modelId="{0BA8866B-32C0-4D86-935E-A0CEDB727626}" type="presParOf" srcId="{DD054835-811A-493F-B0BC-FA44989ECF22}" destId="{A74373A0-9234-4762-99C8-F24F5292651B}" srcOrd="8" destOrd="0" presId="urn:microsoft.com/office/officeart/2005/8/layout/vProcess5"/>
    <dgm:cxn modelId="{46F83EF6-84C7-4F59-A9A0-10D22652B8F9}" type="presParOf" srcId="{DD054835-811A-493F-B0BC-FA44989ECF22}" destId="{16D223AC-6A02-41F2-B4B5-6D3E0593DE0A}" srcOrd="9" destOrd="0" presId="urn:microsoft.com/office/officeart/2005/8/layout/vProcess5"/>
    <dgm:cxn modelId="{A7D11188-4664-421C-A26C-218ABEFA6AD1}" type="presParOf" srcId="{DD054835-811A-493F-B0BC-FA44989ECF22}" destId="{3D834CD7-D653-41D7-BD48-BE30F87AECB0}" srcOrd="10" destOrd="0" presId="urn:microsoft.com/office/officeart/2005/8/layout/vProcess5"/>
    <dgm:cxn modelId="{084CAC25-7266-4C13-B8A3-F9B85A4A2AA4}" type="presParOf" srcId="{DD054835-811A-493F-B0BC-FA44989ECF22}" destId="{F424EF93-BB78-4C42-9427-28673B76B53F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2C31E8-E207-4E6C-8742-736538061942}" type="doc">
      <dgm:prSet loTypeId="urn:microsoft.com/office/officeart/2005/8/layout/target3" loCatId="list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49CA204A-79DF-4098-AE6E-1721E0A369F1}">
      <dgm:prSet phldrT="[Текст]" phldr="1"/>
      <dgm:spPr/>
      <dgm:t>
        <a:bodyPr/>
        <a:lstStyle/>
        <a:p>
          <a:endParaRPr lang="ru-RU" dirty="0"/>
        </a:p>
      </dgm:t>
    </dgm:pt>
    <dgm:pt modelId="{0E2BE8C9-BB5B-42D0-A99F-F8C0D0D37831}" type="parTrans" cxnId="{E3ADE4EF-474C-4772-AEDE-EB6B942B3F26}">
      <dgm:prSet/>
      <dgm:spPr/>
      <dgm:t>
        <a:bodyPr/>
        <a:lstStyle/>
        <a:p>
          <a:endParaRPr lang="ru-RU"/>
        </a:p>
      </dgm:t>
    </dgm:pt>
    <dgm:pt modelId="{F826D4C7-75C0-40C0-8846-D514C1D759E6}" type="sibTrans" cxnId="{E3ADE4EF-474C-4772-AEDE-EB6B942B3F26}">
      <dgm:prSet/>
      <dgm:spPr/>
      <dgm:t>
        <a:bodyPr/>
        <a:lstStyle/>
        <a:p>
          <a:endParaRPr lang="ru-RU"/>
        </a:p>
      </dgm:t>
    </dgm:pt>
    <dgm:pt modelId="{E5CF1210-875F-4F6E-881C-1C31B1B33B55}">
      <dgm:prSet phldrT="[Текст]" phldr="1"/>
      <dgm:spPr/>
      <dgm:t>
        <a:bodyPr/>
        <a:lstStyle/>
        <a:p>
          <a:endParaRPr lang="ru-RU" dirty="0"/>
        </a:p>
      </dgm:t>
    </dgm:pt>
    <dgm:pt modelId="{DEC1D735-2B8C-4DA9-B48E-7349CAFF39F4}" type="parTrans" cxnId="{B185A7C4-F27B-459C-862C-BD856AAAFAFB}">
      <dgm:prSet/>
      <dgm:spPr/>
      <dgm:t>
        <a:bodyPr/>
        <a:lstStyle/>
        <a:p>
          <a:endParaRPr lang="ru-RU"/>
        </a:p>
      </dgm:t>
    </dgm:pt>
    <dgm:pt modelId="{56AC1537-FEA5-4367-BAF0-D1EB7087F98C}" type="sibTrans" cxnId="{B185A7C4-F27B-459C-862C-BD856AAAFAFB}">
      <dgm:prSet/>
      <dgm:spPr/>
      <dgm:t>
        <a:bodyPr/>
        <a:lstStyle/>
        <a:p>
          <a:endParaRPr lang="ru-RU"/>
        </a:p>
      </dgm:t>
    </dgm:pt>
    <dgm:pt modelId="{3644B72E-6BDE-4BB3-85F3-B83D2680595B}">
      <dgm:prSet custT="1"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/>
            <a:t>Повышение уровня сформированности: грамматической правильности речи (синтаксис, морфология, словообразование) у старших дошкольников</a:t>
          </a:r>
        </a:p>
        <a:p>
          <a:pPr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dirty="0"/>
        </a:p>
      </dgm:t>
    </dgm:pt>
    <dgm:pt modelId="{D8722863-1339-4CBD-AA67-06D7057ED82A}" type="parTrans" cxnId="{D39ED98C-4A85-41BE-ABEE-069B766F2D5E}">
      <dgm:prSet/>
      <dgm:spPr/>
      <dgm:t>
        <a:bodyPr/>
        <a:lstStyle/>
        <a:p>
          <a:endParaRPr lang="ru-RU"/>
        </a:p>
      </dgm:t>
    </dgm:pt>
    <dgm:pt modelId="{D0CA7029-D599-4AD3-9491-F91A9291B712}" type="sibTrans" cxnId="{D39ED98C-4A85-41BE-ABEE-069B766F2D5E}">
      <dgm:prSet/>
      <dgm:spPr/>
      <dgm:t>
        <a:bodyPr/>
        <a:lstStyle/>
        <a:p>
          <a:endParaRPr lang="ru-RU"/>
        </a:p>
      </dgm:t>
    </dgm:pt>
    <dgm:pt modelId="{29A96DBA-CAAC-4E69-B201-EA92DEDF79F8}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/>
            <a:t>Разработано содержание – практический материал по формированию грамматической правильности речи у старших дошкольников</a:t>
          </a:r>
        </a:p>
        <a:p>
          <a:pPr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dirty="0"/>
        </a:p>
      </dgm:t>
    </dgm:pt>
    <dgm:pt modelId="{B73C0AD3-6A55-4B5D-9F59-D0826C80CC61}" type="parTrans" cxnId="{65A1C080-C793-4FFB-9127-DB6FBAE85110}">
      <dgm:prSet/>
      <dgm:spPr/>
      <dgm:t>
        <a:bodyPr/>
        <a:lstStyle/>
        <a:p>
          <a:endParaRPr lang="ru-RU"/>
        </a:p>
      </dgm:t>
    </dgm:pt>
    <dgm:pt modelId="{FF5C1534-3097-4080-B7D9-2ADFB753A169}" type="sibTrans" cxnId="{65A1C080-C793-4FFB-9127-DB6FBAE85110}">
      <dgm:prSet/>
      <dgm:spPr/>
      <dgm:t>
        <a:bodyPr/>
        <a:lstStyle/>
        <a:p>
          <a:endParaRPr lang="ru-RU"/>
        </a:p>
      </dgm:t>
    </dgm:pt>
    <dgm:pt modelId="{EA9EDDA8-55A9-487F-B8EE-0F36CFE43BB1}">
      <dgm:prSet phldrT="[Текст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/>
            <a:t>Изучены психолого-педагогические аспекты формирования грамматической правильности речи у старших дошкольников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dirty="0"/>
        </a:p>
      </dgm:t>
    </dgm:pt>
    <dgm:pt modelId="{0C32DAEF-362F-4F99-A7CB-5D9FA11D0451}" type="sibTrans" cxnId="{61D9CB51-48BC-420E-9A32-D7F8B553879A}">
      <dgm:prSet/>
      <dgm:spPr/>
      <dgm:t>
        <a:bodyPr/>
        <a:lstStyle/>
        <a:p>
          <a:endParaRPr lang="ru-RU"/>
        </a:p>
      </dgm:t>
    </dgm:pt>
    <dgm:pt modelId="{D639DB8B-D4A8-4D49-98BD-51583A4F8376}" type="parTrans" cxnId="{61D9CB51-48BC-420E-9A32-D7F8B553879A}">
      <dgm:prSet/>
      <dgm:spPr/>
      <dgm:t>
        <a:bodyPr/>
        <a:lstStyle/>
        <a:p>
          <a:endParaRPr lang="ru-RU"/>
        </a:p>
      </dgm:t>
    </dgm:pt>
    <dgm:pt modelId="{18BD4C8B-14B4-4E20-AD5D-C6BEE5EEE21F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/>
            <a:t>Возросла заинтересованность и активность родителей по вопросу формирования грамматической правильности речи у детей</a:t>
          </a:r>
        </a:p>
        <a:p>
          <a:pPr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dirty="0"/>
        </a:p>
      </dgm:t>
    </dgm:pt>
    <dgm:pt modelId="{B387635F-19A9-4983-BE16-86FDC549A776}" type="parTrans" cxnId="{FE68D688-AD6B-4639-9F29-5D0421CE09CD}">
      <dgm:prSet/>
      <dgm:spPr/>
      <dgm:t>
        <a:bodyPr/>
        <a:lstStyle/>
        <a:p>
          <a:endParaRPr lang="ru-RU"/>
        </a:p>
      </dgm:t>
    </dgm:pt>
    <dgm:pt modelId="{1B7D5B2D-4481-41D9-AEFE-E7A58F497609}" type="sibTrans" cxnId="{FE68D688-AD6B-4639-9F29-5D0421CE09CD}">
      <dgm:prSet/>
      <dgm:spPr/>
      <dgm:t>
        <a:bodyPr/>
        <a:lstStyle/>
        <a:p>
          <a:endParaRPr lang="ru-RU"/>
        </a:p>
      </dgm:t>
    </dgm:pt>
    <dgm:pt modelId="{102BDF17-41AF-442E-8FD5-5F1743B68A63}" type="pres">
      <dgm:prSet presAssocID="{562C31E8-E207-4E6C-8742-73653806194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E46D3C-ACF2-4F42-AF7A-9930F2220D71}" type="pres">
      <dgm:prSet presAssocID="{EA9EDDA8-55A9-487F-B8EE-0F36CFE43BB1}" presName="circle1" presStyleLbl="node1" presStyleIdx="0" presStyleCnt="4"/>
      <dgm:spPr>
        <a:solidFill>
          <a:schemeClr val="accent4">
            <a:lumMod val="50000"/>
          </a:schemeClr>
        </a:solidFill>
      </dgm:spPr>
    </dgm:pt>
    <dgm:pt modelId="{17BF674C-BA36-455D-B613-28A1F77225CA}" type="pres">
      <dgm:prSet presAssocID="{EA9EDDA8-55A9-487F-B8EE-0F36CFE43BB1}" presName="space" presStyleCnt="0"/>
      <dgm:spPr/>
    </dgm:pt>
    <dgm:pt modelId="{0CE878BA-0D3E-4452-B02A-AC223AFEFFAA}" type="pres">
      <dgm:prSet presAssocID="{EA9EDDA8-55A9-487F-B8EE-0F36CFE43BB1}" presName="rect1" presStyleLbl="alignAcc1" presStyleIdx="0" presStyleCnt="4"/>
      <dgm:spPr/>
      <dgm:t>
        <a:bodyPr/>
        <a:lstStyle/>
        <a:p>
          <a:endParaRPr lang="ru-RU"/>
        </a:p>
      </dgm:t>
    </dgm:pt>
    <dgm:pt modelId="{4D728651-17C8-4AA8-A0FA-C5E8A722D6F7}" type="pres">
      <dgm:prSet presAssocID="{3644B72E-6BDE-4BB3-85F3-B83D2680595B}" presName="vertSpace2" presStyleLbl="node1" presStyleIdx="0" presStyleCnt="4"/>
      <dgm:spPr/>
    </dgm:pt>
    <dgm:pt modelId="{2C829CEC-5382-433A-8BA8-20714CCD682C}" type="pres">
      <dgm:prSet presAssocID="{3644B72E-6BDE-4BB3-85F3-B83D2680595B}" presName="circle2" presStyleLbl="node1" presStyleIdx="1" presStyleCnt="4"/>
      <dgm:spPr>
        <a:solidFill>
          <a:schemeClr val="accent4">
            <a:lumMod val="40000"/>
            <a:lumOff val="60000"/>
          </a:schemeClr>
        </a:solidFill>
      </dgm:spPr>
    </dgm:pt>
    <dgm:pt modelId="{26C43B90-7A73-4CF5-9E73-88A46D5A7FFB}" type="pres">
      <dgm:prSet presAssocID="{3644B72E-6BDE-4BB3-85F3-B83D2680595B}" presName="rect2" presStyleLbl="alignAcc1" presStyleIdx="1" presStyleCnt="4" custScaleY="115396"/>
      <dgm:spPr/>
      <dgm:t>
        <a:bodyPr/>
        <a:lstStyle/>
        <a:p>
          <a:endParaRPr lang="ru-RU"/>
        </a:p>
      </dgm:t>
    </dgm:pt>
    <dgm:pt modelId="{AA4C2817-D184-418D-9F2F-E90F36055830}" type="pres">
      <dgm:prSet presAssocID="{29A96DBA-CAAC-4E69-B201-EA92DEDF79F8}" presName="vertSpace3" presStyleLbl="node1" presStyleIdx="1" presStyleCnt="4"/>
      <dgm:spPr/>
    </dgm:pt>
    <dgm:pt modelId="{22D6ED60-019A-474A-8A08-C063612384FB}" type="pres">
      <dgm:prSet presAssocID="{29A96DBA-CAAC-4E69-B201-EA92DEDF79F8}" presName="circle3" presStyleLbl="node1" presStyleIdx="2" presStyleCnt="4"/>
      <dgm:spPr>
        <a:solidFill>
          <a:schemeClr val="accent2">
            <a:lumMod val="20000"/>
            <a:lumOff val="80000"/>
          </a:schemeClr>
        </a:solidFill>
      </dgm:spPr>
    </dgm:pt>
    <dgm:pt modelId="{F1CCB09E-2233-4819-A4D1-16CD5D18E646}" type="pres">
      <dgm:prSet presAssocID="{29A96DBA-CAAC-4E69-B201-EA92DEDF79F8}" presName="rect3" presStyleLbl="alignAcc1" presStyleIdx="2" presStyleCnt="4"/>
      <dgm:spPr/>
      <dgm:t>
        <a:bodyPr/>
        <a:lstStyle/>
        <a:p>
          <a:endParaRPr lang="ru-RU"/>
        </a:p>
      </dgm:t>
    </dgm:pt>
    <dgm:pt modelId="{A9D22EC2-C008-47F2-A794-EB9B855D0F4D}" type="pres">
      <dgm:prSet presAssocID="{18BD4C8B-14B4-4E20-AD5D-C6BEE5EEE21F}" presName="vertSpace4" presStyleLbl="node1" presStyleIdx="2" presStyleCnt="4"/>
      <dgm:spPr/>
    </dgm:pt>
    <dgm:pt modelId="{EB67EF96-7CA0-4701-92B9-B8AB12AD594A}" type="pres">
      <dgm:prSet presAssocID="{18BD4C8B-14B4-4E20-AD5D-C6BEE5EEE21F}" presName="circle4" presStyleLbl="node1" presStyleIdx="3" presStyleCnt="4"/>
      <dgm:spPr>
        <a:solidFill>
          <a:schemeClr val="accent3"/>
        </a:solidFill>
      </dgm:spPr>
    </dgm:pt>
    <dgm:pt modelId="{C04643A4-4DD9-47C8-AAB8-14C990872209}" type="pres">
      <dgm:prSet presAssocID="{18BD4C8B-14B4-4E20-AD5D-C6BEE5EEE21F}" presName="rect4" presStyleLbl="alignAcc1" presStyleIdx="3" presStyleCnt="4"/>
      <dgm:spPr/>
      <dgm:t>
        <a:bodyPr/>
        <a:lstStyle/>
        <a:p>
          <a:endParaRPr lang="ru-RU"/>
        </a:p>
      </dgm:t>
    </dgm:pt>
    <dgm:pt modelId="{6654D49B-2893-4E15-956C-5B9EF8A280EB}" type="pres">
      <dgm:prSet presAssocID="{EA9EDDA8-55A9-487F-B8EE-0F36CFE43BB1}" presName="rect1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FF8D6E-213C-4C29-AE21-4365E3CB695A}" type="pres">
      <dgm:prSet presAssocID="{EA9EDDA8-55A9-487F-B8EE-0F36CFE43BB1}" presName="rect1ChTx" presStyleLbl="alignAcc1" presStyleIdx="3" presStyleCnt="4" custScaleX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8E7C96-6666-4713-863D-08F7491EEDE4}" type="pres">
      <dgm:prSet presAssocID="{3644B72E-6BDE-4BB3-85F3-B83D2680595B}" presName="rect2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EA07C7-F25A-422F-8394-08681325AA19}" type="pres">
      <dgm:prSet presAssocID="{3644B72E-6BDE-4BB3-85F3-B83D2680595B}" presName="rect2ChTx" presStyleLbl="alignAcc1" presStyleIdx="3" presStyleCnt="4">
        <dgm:presLayoutVars>
          <dgm:bulletEnabled val="1"/>
        </dgm:presLayoutVars>
      </dgm:prSet>
      <dgm:spPr/>
    </dgm:pt>
    <dgm:pt modelId="{5CBD67EE-E4E2-4806-BDAC-A2C537E0E8DB}" type="pres">
      <dgm:prSet presAssocID="{29A96DBA-CAAC-4E69-B201-EA92DEDF79F8}" presName="rect3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45D13B-F982-4396-A12C-051C02BE9FFE}" type="pres">
      <dgm:prSet presAssocID="{29A96DBA-CAAC-4E69-B201-EA92DEDF79F8}" presName="rect3ChTx" presStyleLbl="alignAcc1" presStyleIdx="3" presStyleCnt="4">
        <dgm:presLayoutVars>
          <dgm:bulletEnabled val="1"/>
        </dgm:presLayoutVars>
      </dgm:prSet>
      <dgm:spPr/>
    </dgm:pt>
    <dgm:pt modelId="{1E64362D-99AB-440E-803E-913F2FA9CB73}" type="pres">
      <dgm:prSet presAssocID="{18BD4C8B-14B4-4E20-AD5D-C6BEE5EEE21F}" presName="rect4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736A55-C961-45B0-8721-64E3E1F36C60}" type="pres">
      <dgm:prSet presAssocID="{18BD4C8B-14B4-4E20-AD5D-C6BEE5EEE21F}" presName="rect4ChTx" presStyleLbl="alignAcc1" presStyleIdx="3" presStyleCnt="4">
        <dgm:presLayoutVars>
          <dgm:bulletEnabled val="1"/>
        </dgm:presLayoutVars>
      </dgm:prSet>
      <dgm:spPr/>
    </dgm:pt>
  </dgm:ptLst>
  <dgm:cxnLst>
    <dgm:cxn modelId="{4246857F-53DF-4389-B11D-6B3573EDB5D1}" type="presOf" srcId="{3644B72E-6BDE-4BB3-85F3-B83D2680595B}" destId="{7D8E7C96-6666-4713-863D-08F7491EEDE4}" srcOrd="1" destOrd="0" presId="urn:microsoft.com/office/officeart/2005/8/layout/target3"/>
    <dgm:cxn modelId="{65A1C080-C793-4FFB-9127-DB6FBAE85110}" srcId="{562C31E8-E207-4E6C-8742-736538061942}" destId="{29A96DBA-CAAC-4E69-B201-EA92DEDF79F8}" srcOrd="2" destOrd="0" parTransId="{B73C0AD3-6A55-4B5D-9F59-D0826C80CC61}" sibTransId="{FF5C1534-3097-4080-B7D9-2ADFB753A169}"/>
    <dgm:cxn modelId="{D39ED98C-4A85-41BE-ABEE-069B766F2D5E}" srcId="{562C31E8-E207-4E6C-8742-736538061942}" destId="{3644B72E-6BDE-4BB3-85F3-B83D2680595B}" srcOrd="1" destOrd="0" parTransId="{D8722863-1339-4CBD-AA67-06D7057ED82A}" sibTransId="{D0CA7029-D599-4AD3-9491-F91A9291B712}"/>
    <dgm:cxn modelId="{D4B46B09-7A41-4D86-8A50-86C69D8E95BE}" type="presOf" srcId="{18BD4C8B-14B4-4E20-AD5D-C6BEE5EEE21F}" destId="{C04643A4-4DD9-47C8-AAB8-14C990872209}" srcOrd="0" destOrd="0" presId="urn:microsoft.com/office/officeart/2005/8/layout/target3"/>
    <dgm:cxn modelId="{FA1E09D5-BA73-4115-A711-F3C6E8040E0A}" type="presOf" srcId="{562C31E8-E207-4E6C-8742-736538061942}" destId="{102BDF17-41AF-442E-8FD5-5F1743B68A63}" srcOrd="0" destOrd="0" presId="urn:microsoft.com/office/officeart/2005/8/layout/target3"/>
    <dgm:cxn modelId="{E2D9D4F6-C0E6-46B5-B477-5017601A3E51}" type="presOf" srcId="{18BD4C8B-14B4-4E20-AD5D-C6BEE5EEE21F}" destId="{1E64362D-99AB-440E-803E-913F2FA9CB73}" srcOrd="1" destOrd="0" presId="urn:microsoft.com/office/officeart/2005/8/layout/target3"/>
    <dgm:cxn modelId="{1EBCE5A8-03FF-4D31-AF1A-CE423A620E36}" type="presOf" srcId="{EA9EDDA8-55A9-487F-B8EE-0F36CFE43BB1}" destId="{6654D49B-2893-4E15-956C-5B9EF8A280EB}" srcOrd="1" destOrd="0" presId="urn:microsoft.com/office/officeart/2005/8/layout/target3"/>
    <dgm:cxn modelId="{FE68D688-AD6B-4639-9F29-5D0421CE09CD}" srcId="{562C31E8-E207-4E6C-8742-736538061942}" destId="{18BD4C8B-14B4-4E20-AD5D-C6BEE5EEE21F}" srcOrd="3" destOrd="0" parTransId="{B387635F-19A9-4983-BE16-86FDC549A776}" sibTransId="{1B7D5B2D-4481-41D9-AEFE-E7A58F497609}"/>
    <dgm:cxn modelId="{B1B16BB6-CA53-4B2A-A7C8-547C39F57237}" type="presOf" srcId="{29A96DBA-CAAC-4E69-B201-EA92DEDF79F8}" destId="{5CBD67EE-E4E2-4806-BDAC-A2C537E0E8DB}" srcOrd="1" destOrd="0" presId="urn:microsoft.com/office/officeart/2005/8/layout/target3"/>
    <dgm:cxn modelId="{4A12829E-57CC-4945-B850-D213491F1EE2}" type="presOf" srcId="{29A96DBA-CAAC-4E69-B201-EA92DEDF79F8}" destId="{F1CCB09E-2233-4819-A4D1-16CD5D18E646}" srcOrd="0" destOrd="0" presId="urn:microsoft.com/office/officeart/2005/8/layout/target3"/>
    <dgm:cxn modelId="{625A2A8F-F8CB-4B14-BC92-2BD111F1EF0C}" type="presOf" srcId="{EA9EDDA8-55A9-487F-B8EE-0F36CFE43BB1}" destId="{0CE878BA-0D3E-4452-B02A-AC223AFEFFAA}" srcOrd="0" destOrd="0" presId="urn:microsoft.com/office/officeart/2005/8/layout/target3"/>
    <dgm:cxn modelId="{61D9CB51-48BC-420E-9A32-D7F8B553879A}" srcId="{562C31E8-E207-4E6C-8742-736538061942}" destId="{EA9EDDA8-55A9-487F-B8EE-0F36CFE43BB1}" srcOrd="0" destOrd="0" parTransId="{D639DB8B-D4A8-4D49-98BD-51583A4F8376}" sibTransId="{0C32DAEF-362F-4F99-A7CB-5D9FA11D0451}"/>
    <dgm:cxn modelId="{3A7C9186-71EA-425F-A8B8-326B203070D2}" type="presOf" srcId="{E5CF1210-875F-4F6E-881C-1C31B1B33B55}" destId="{D9FF8D6E-213C-4C29-AE21-4365E3CB695A}" srcOrd="0" destOrd="1" presId="urn:microsoft.com/office/officeart/2005/8/layout/target3"/>
    <dgm:cxn modelId="{5B052F1C-CB9C-4319-9BEF-5A3855A6994B}" type="presOf" srcId="{3644B72E-6BDE-4BB3-85F3-B83D2680595B}" destId="{26C43B90-7A73-4CF5-9E73-88A46D5A7FFB}" srcOrd="0" destOrd="0" presId="urn:microsoft.com/office/officeart/2005/8/layout/target3"/>
    <dgm:cxn modelId="{70F2B6E4-118D-48FE-9C98-97A4FCDA9A4A}" type="presOf" srcId="{49CA204A-79DF-4098-AE6E-1721E0A369F1}" destId="{D9FF8D6E-213C-4C29-AE21-4365E3CB695A}" srcOrd="0" destOrd="0" presId="urn:microsoft.com/office/officeart/2005/8/layout/target3"/>
    <dgm:cxn modelId="{B185A7C4-F27B-459C-862C-BD856AAAFAFB}" srcId="{EA9EDDA8-55A9-487F-B8EE-0F36CFE43BB1}" destId="{E5CF1210-875F-4F6E-881C-1C31B1B33B55}" srcOrd="1" destOrd="0" parTransId="{DEC1D735-2B8C-4DA9-B48E-7349CAFF39F4}" sibTransId="{56AC1537-FEA5-4367-BAF0-D1EB7087F98C}"/>
    <dgm:cxn modelId="{E3ADE4EF-474C-4772-AEDE-EB6B942B3F26}" srcId="{EA9EDDA8-55A9-487F-B8EE-0F36CFE43BB1}" destId="{49CA204A-79DF-4098-AE6E-1721E0A369F1}" srcOrd="0" destOrd="0" parTransId="{0E2BE8C9-BB5B-42D0-A99F-F8C0D0D37831}" sibTransId="{F826D4C7-75C0-40C0-8846-D514C1D759E6}"/>
    <dgm:cxn modelId="{5ADD07BB-852A-49D3-8F3D-96BA7F01BDCB}" type="presParOf" srcId="{102BDF17-41AF-442E-8FD5-5F1743B68A63}" destId="{6CE46D3C-ACF2-4F42-AF7A-9930F2220D71}" srcOrd="0" destOrd="0" presId="urn:microsoft.com/office/officeart/2005/8/layout/target3"/>
    <dgm:cxn modelId="{7EF34BA6-0FAA-4A41-AC1D-E1C7759CBC06}" type="presParOf" srcId="{102BDF17-41AF-442E-8FD5-5F1743B68A63}" destId="{17BF674C-BA36-455D-B613-28A1F77225CA}" srcOrd="1" destOrd="0" presId="urn:microsoft.com/office/officeart/2005/8/layout/target3"/>
    <dgm:cxn modelId="{BD5775B5-8289-44EA-943E-BB40C27E2A91}" type="presParOf" srcId="{102BDF17-41AF-442E-8FD5-5F1743B68A63}" destId="{0CE878BA-0D3E-4452-B02A-AC223AFEFFAA}" srcOrd="2" destOrd="0" presId="urn:microsoft.com/office/officeart/2005/8/layout/target3"/>
    <dgm:cxn modelId="{E69378BB-6917-458D-9673-0C4416346902}" type="presParOf" srcId="{102BDF17-41AF-442E-8FD5-5F1743B68A63}" destId="{4D728651-17C8-4AA8-A0FA-C5E8A722D6F7}" srcOrd="3" destOrd="0" presId="urn:microsoft.com/office/officeart/2005/8/layout/target3"/>
    <dgm:cxn modelId="{8E8FA3C1-3F95-493C-8471-4BDB6BBB6148}" type="presParOf" srcId="{102BDF17-41AF-442E-8FD5-5F1743B68A63}" destId="{2C829CEC-5382-433A-8BA8-20714CCD682C}" srcOrd="4" destOrd="0" presId="urn:microsoft.com/office/officeart/2005/8/layout/target3"/>
    <dgm:cxn modelId="{A0FBDB1E-CF10-4018-A04E-7337626590DE}" type="presParOf" srcId="{102BDF17-41AF-442E-8FD5-5F1743B68A63}" destId="{26C43B90-7A73-4CF5-9E73-88A46D5A7FFB}" srcOrd="5" destOrd="0" presId="urn:microsoft.com/office/officeart/2005/8/layout/target3"/>
    <dgm:cxn modelId="{B10732FA-9F31-45BE-BC8D-AEC213843AEF}" type="presParOf" srcId="{102BDF17-41AF-442E-8FD5-5F1743B68A63}" destId="{AA4C2817-D184-418D-9F2F-E90F36055830}" srcOrd="6" destOrd="0" presId="urn:microsoft.com/office/officeart/2005/8/layout/target3"/>
    <dgm:cxn modelId="{AD368A08-1D70-4D44-B3DB-27A51036797E}" type="presParOf" srcId="{102BDF17-41AF-442E-8FD5-5F1743B68A63}" destId="{22D6ED60-019A-474A-8A08-C063612384FB}" srcOrd="7" destOrd="0" presId="urn:microsoft.com/office/officeart/2005/8/layout/target3"/>
    <dgm:cxn modelId="{3E14AF2D-2E85-4486-ABF2-A69D259637C4}" type="presParOf" srcId="{102BDF17-41AF-442E-8FD5-5F1743B68A63}" destId="{F1CCB09E-2233-4819-A4D1-16CD5D18E646}" srcOrd="8" destOrd="0" presId="urn:microsoft.com/office/officeart/2005/8/layout/target3"/>
    <dgm:cxn modelId="{7CFCA9D5-F9C1-48FC-8EB9-223DB1A8EB89}" type="presParOf" srcId="{102BDF17-41AF-442E-8FD5-5F1743B68A63}" destId="{A9D22EC2-C008-47F2-A794-EB9B855D0F4D}" srcOrd="9" destOrd="0" presId="urn:microsoft.com/office/officeart/2005/8/layout/target3"/>
    <dgm:cxn modelId="{F2796638-D79E-4FE9-8681-AC338FB25DE7}" type="presParOf" srcId="{102BDF17-41AF-442E-8FD5-5F1743B68A63}" destId="{EB67EF96-7CA0-4701-92B9-B8AB12AD594A}" srcOrd="10" destOrd="0" presId="urn:microsoft.com/office/officeart/2005/8/layout/target3"/>
    <dgm:cxn modelId="{F8A6000B-095D-473C-8BDF-F9EBB590A9BE}" type="presParOf" srcId="{102BDF17-41AF-442E-8FD5-5F1743B68A63}" destId="{C04643A4-4DD9-47C8-AAB8-14C990872209}" srcOrd="11" destOrd="0" presId="urn:microsoft.com/office/officeart/2005/8/layout/target3"/>
    <dgm:cxn modelId="{78917810-55C5-4AB3-A40F-C56B3BEE598E}" type="presParOf" srcId="{102BDF17-41AF-442E-8FD5-5F1743B68A63}" destId="{6654D49B-2893-4E15-956C-5B9EF8A280EB}" srcOrd="12" destOrd="0" presId="urn:microsoft.com/office/officeart/2005/8/layout/target3"/>
    <dgm:cxn modelId="{2892A42D-E31B-4BEC-AF67-28F3187DC3A1}" type="presParOf" srcId="{102BDF17-41AF-442E-8FD5-5F1743B68A63}" destId="{D9FF8D6E-213C-4C29-AE21-4365E3CB695A}" srcOrd="13" destOrd="0" presId="urn:microsoft.com/office/officeart/2005/8/layout/target3"/>
    <dgm:cxn modelId="{F88ABD83-81AD-4D0E-978F-E4AE3E276150}" type="presParOf" srcId="{102BDF17-41AF-442E-8FD5-5F1743B68A63}" destId="{7D8E7C96-6666-4713-863D-08F7491EEDE4}" srcOrd="14" destOrd="0" presId="urn:microsoft.com/office/officeart/2005/8/layout/target3"/>
    <dgm:cxn modelId="{8C0CEE02-781F-4B2F-94E0-E53B620B8238}" type="presParOf" srcId="{102BDF17-41AF-442E-8FD5-5F1743B68A63}" destId="{08EA07C7-F25A-422F-8394-08681325AA19}" srcOrd="15" destOrd="0" presId="urn:microsoft.com/office/officeart/2005/8/layout/target3"/>
    <dgm:cxn modelId="{01156ABC-F53C-490C-8804-D89B19BB5985}" type="presParOf" srcId="{102BDF17-41AF-442E-8FD5-5F1743B68A63}" destId="{5CBD67EE-E4E2-4806-BDAC-A2C537E0E8DB}" srcOrd="16" destOrd="0" presId="urn:microsoft.com/office/officeart/2005/8/layout/target3"/>
    <dgm:cxn modelId="{469E3D73-3970-41CC-A798-163BC50810D3}" type="presParOf" srcId="{102BDF17-41AF-442E-8FD5-5F1743B68A63}" destId="{6245D13B-F982-4396-A12C-051C02BE9FFE}" srcOrd="17" destOrd="0" presId="urn:microsoft.com/office/officeart/2005/8/layout/target3"/>
    <dgm:cxn modelId="{AD964CAF-A461-46AE-B7D3-C048D1BE2C51}" type="presParOf" srcId="{102BDF17-41AF-442E-8FD5-5F1743B68A63}" destId="{1E64362D-99AB-440E-803E-913F2FA9CB73}" srcOrd="18" destOrd="0" presId="urn:microsoft.com/office/officeart/2005/8/layout/target3"/>
    <dgm:cxn modelId="{CF4A6AE5-EA98-4364-BC75-696E0763FE83}" type="presParOf" srcId="{102BDF17-41AF-442E-8FD5-5F1743B68A63}" destId="{78736A55-C961-45B0-8721-64E3E1F36C60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C16C92C-5253-46A9-835A-662007529D25}" type="doc">
      <dgm:prSet loTypeId="urn:microsoft.com/office/officeart/2005/8/layout/list1" loCatId="list" qsTypeId="urn:microsoft.com/office/officeart/2005/8/quickstyle/simple1#4" qsCatId="simple" csTypeId="urn:microsoft.com/office/officeart/2005/8/colors/accent1_2#4" csCatId="accent1" phldr="1"/>
      <dgm:spPr/>
      <dgm:t>
        <a:bodyPr/>
        <a:lstStyle/>
        <a:p>
          <a:endParaRPr lang="ru-RU"/>
        </a:p>
      </dgm:t>
    </dgm:pt>
    <dgm:pt modelId="{22D83D61-9B4F-4E1E-BCF4-E456407E1A68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rgbClr val="002060"/>
              </a:solidFill>
            </a:rPr>
            <a:t>Были созданы условия для формирования   грамматической правильности речи у детей старшего дошкольного возраста</a:t>
          </a:r>
          <a:endParaRPr lang="ru-RU" sz="2000" b="1" dirty="0">
            <a:solidFill>
              <a:srgbClr val="002060"/>
            </a:solidFill>
          </a:endParaRPr>
        </a:p>
      </dgm:t>
    </dgm:pt>
    <dgm:pt modelId="{F7F2B2D4-2C9B-4DD3-9A0E-1966207B9335}" type="parTrans" cxnId="{441116B4-A64F-4E3D-9C9A-A31DD4D33F55}">
      <dgm:prSet/>
      <dgm:spPr/>
      <dgm:t>
        <a:bodyPr/>
        <a:lstStyle/>
        <a:p>
          <a:endParaRPr lang="ru-RU"/>
        </a:p>
      </dgm:t>
    </dgm:pt>
    <dgm:pt modelId="{F10A358A-8115-4F10-B908-9B9437550C7E}" type="sibTrans" cxnId="{441116B4-A64F-4E3D-9C9A-A31DD4D33F55}">
      <dgm:prSet/>
      <dgm:spPr/>
      <dgm:t>
        <a:bodyPr/>
        <a:lstStyle/>
        <a:p>
          <a:endParaRPr lang="ru-RU"/>
        </a:p>
      </dgm:t>
    </dgm:pt>
    <dgm:pt modelId="{AC8365F4-639A-4627-BA73-DC08D24A7793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Обеспечили содержание работы по формированию грамматической правильности речи у старших дошкольников (разработаны конспекты НОД, проекты, мероприятия)</a:t>
          </a:r>
          <a:endParaRPr lang="ru-RU" sz="2000" b="1" dirty="0">
            <a:solidFill>
              <a:schemeClr val="tx1"/>
            </a:solidFill>
          </a:endParaRPr>
        </a:p>
      </dgm:t>
    </dgm:pt>
    <dgm:pt modelId="{7CAA58E6-3FC6-4C4C-8934-B75AB8B59D9C}" type="parTrans" cxnId="{4C1F7FD3-FB37-44EC-BC85-C0681360CD10}">
      <dgm:prSet/>
      <dgm:spPr/>
      <dgm:t>
        <a:bodyPr/>
        <a:lstStyle/>
        <a:p>
          <a:endParaRPr lang="ru-RU"/>
        </a:p>
      </dgm:t>
    </dgm:pt>
    <dgm:pt modelId="{33268084-084F-42E6-A318-D58D98A12F79}" type="sibTrans" cxnId="{4C1F7FD3-FB37-44EC-BC85-C0681360CD10}">
      <dgm:prSet/>
      <dgm:spPr/>
      <dgm:t>
        <a:bodyPr/>
        <a:lstStyle/>
        <a:p>
          <a:endParaRPr lang="ru-RU"/>
        </a:p>
      </dgm:t>
    </dgm:pt>
    <dgm:pt modelId="{888E2230-5028-449C-887F-D24E3258FE85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rgbClr val="002060"/>
              </a:solidFill>
            </a:rPr>
            <a:t>Апробированы различные приемы активизации родителей дошкольников по вопросам формирования у детей грамматической правильности речи</a:t>
          </a:r>
          <a:endParaRPr lang="ru-RU" sz="2000" b="1" dirty="0">
            <a:solidFill>
              <a:srgbClr val="002060"/>
            </a:solidFill>
          </a:endParaRPr>
        </a:p>
      </dgm:t>
    </dgm:pt>
    <dgm:pt modelId="{778536AD-7E70-45AD-A369-5DB9B24D0D40}" type="parTrans" cxnId="{1994824E-DFC3-4229-85D6-710466FEF119}">
      <dgm:prSet/>
      <dgm:spPr/>
      <dgm:t>
        <a:bodyPr/>
        <a:lstStyle/>
        <a:p>
          <a:endParaRPr lang="ru-RU"/>
        </a:p>
      </dgm:t>
    </dgm:pt>
    <dgm:pt modelId="{8FEF2712-50E3-4093-A0A9-854FCB21BD9F}" type="sibTrans" cxnId="{1994824E-DFC3-4229-85D6-710466FEF119}">
      <dgm:prSet/>
      <dgm:spPr/>
      <dgm:t>
        <a:bodyPr/>
        <a:lstStyle/>
        <a:p>
          <a:endParaRPr lang="ru-RU"/>
        </a:p>
      </dgm:t>
    </dgm:pt>
    <dgm:pt modelId="{A34BFBE9-E039-4DFB-A65E-B976D1051327}" type="pres">
      <dgm:prSet presAssocID="{9C16C92C-5253-46A9-835A-662007529D2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5F0101-5669-4543-8EFD-8B4D2D118BA3}" type="pres">
      <dgm:prSet presAssocID="{22D83D61-9B4F-4E1E-BCF4-E456407E1A68}" presName="parentLin" presStyleCnt="0"/>
      <dgm:spPr/>
    </dgm:pt>
    <dgm:pt modelId="{3ED9C046-9924-4E60-9FAA-730C2CF8BFA4}" type="pres">
      <dgm:prSet presAssocID="{22D83D61-9B4F-4E1E-BCF4-E456407E1A6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E756A6E-71EB-45F5-88AD-92A5D567A0BB}" type="pres">
      <dgm:prSet presAssocID="{22D83D61-9B4F-4E1E-BCF4-E456407E1A6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C11CA5-9D8B-4BE9-8285-CC7DE8FC786B}" type="pres">
      <dgm:prSet presAssocID="{22D83D61-9B4F-4E1E-BCF4-E456407E1A68}" presName="negativeSpace" presStyleCnt="0"/>
      <dgm:spPr/>
    </dgm:pt>
    <dgm:pt modelId="{0E05601B-0129-40B7-BC2A-C696E2772A0B}" type="pres">
      <dgm:prSet presAssocID="{22D83D61-9B4F-4E1E-BCF4-E456407E1A68}" presName="childText" presStyleLbl="conFgAcc1" presStyleIdx="0" presStyleCnt="3">
        <dgm:presLayoutVars>
          <dgm:bulletEnabled val="1"/>
        </dgm:presLayoutVars>
      </dgm:prSet>
      <dgm:spPr>
        <a:solidFill>
          <a:schemeClr val="accent6">
            <a:lumMod val="50000"/>
            <a:alpha val="90000"/>
          </a:schemeClr>
        </a:solidFill>
      </dgm:spPr>
    </dgm:pt>
    <dgm:pt modelId="{75E0F0B3-2C38-4413-987A-E06B3992D75B}" type="pres">
      <dgm:prSet presAssocID="{F10A358A-8115-4F10-B908-9B9437550C7E}" presName="spaceBetweenRectangles" presStyleCnt="0"/>
      <dgm:spPr/>
    </dgm:pt>
    <dgm:pt modelId="{78985588-5937-408D-B91B-B66EA2812AF8}" type="pres">
      <dgm:prSet presAssocID="{AC8365F4-639A-4627-BA73-DC08D24A7793}" presName="parentLin" presStyleCnt="0"/>
      <dgm:spPr/>
    </dgm:pt>
    <dgm:pt modelId="{278BA236-58E7-4132-A811-B086C2EA8FDD}" type="pres">
      <dgm:prSet presAssocID="{AC8365F4-639A-4627-BA73-DC08D24A779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27EFBCC-3B89-48F9-A1FF-94B058DEA94B}" type="pres">
      <dgm:prSet presAssocID="{AC8365F4-639A-4627-BA73-DC08D24A779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F8E1C2-804D-4584-BEA1-92051D6EA577}" type="pres">
      <dgm:prSet presAssocID="{AC8365F4-639A-4627-BA73-DC08D24A7793}" presName="negativeSpace" presStyleCnt="0"/>
      <dgm:spPr/>
    </dgm:pt>
    <dgm:pt modelId="{09D6941A-AF8F-49DC-9A2F-2B4E27851C69}" type="pres">
      <dgm:prSet presAssocID="{AC8365F4-639A-4627-BA73-DC08D24A7793}" presName="childText" presStyleLbl="conFgAcc1" presStyleIdx="1" presStyleCnt="3">
        <dgm:presLayoutVars>
          <dgm:bulletEnabled val="1"/>
        </dgm:presLayoutVars>
      </dgm:prSet>
      <dgm:spPr>
        <a:solidFill>
          <a:schemeClr val="accent5">
            <a:lumMod val="50000"/>
            <a:alpha val="90000"/>
          </a:schemeClr>
        </a:solidFill>
      </dgm:spPr>
    </dgm:pt>
    <dgm:pt modelId="{59492D2A-1B9D-48DD-B0A2-876AB3A01701}" type="pres">
      <dgm:prSet presAssocID="{33268084-084F-42E6-A318-D58D98A12F79}" presName="spaceBetweenRectangles" presStyleCnt="0"/>
      <dgm:spPr/>
    </dgm:pt>
    <dgm:pt modelId="{AA997AB2-4687-45B1-AFA7-1B5E2E1B9F3F}" type="pres">
      <dgm:prSet presAssocID="{888E2230-5028-449C-887F-D24E3258FE85}" presName="parentLin" presStyleCnt="0"/>
      <dgm:spPr/>
    </dgm:pt>
    <dgm:pt modelId="{E0409BBE-F103-4B7C-8A28-79B5B4380BD4}" type="pres">
      <dgm:prSet presAssocID="{888E2230-5028-449C-887F-D24E3258FE85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E5DFC919-E117-4812-BB98-200AB0D25C5F}" type="pres">
      <dgm:prSet presAssocID="{888E2230-5028-449C-887F-D24E3258FE8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3082C5-AD9F-44E9-9522-D5DCB0DF4F9D}" type="pres">
      <dgm:prSet presAssocID="{888E2230-5028-449C-887F-D24E3258FE85}" presName="negativeSpace" presStyleCnt="0"/>
      <dgm:spPr/>
    </dgm:pt>
    <dgm:pt modelId="{A3F8D332-1A51-482C-BAD3-C0CF7042BA23}" type="pres">
      <dgm:prSet presAssocID="{888E2230-5028-449C-887F-D24E3258FE85}" presName="childText" presStyleLbl="conFgAcc1" presStyleIdx="2" presStyleCnt="3">
        <dgm:presLayoutVars>
          <dgm:bulletEnabled val="1"/>
        </dgm:presLayoutVars>
      </dgm:prSet>
      <dgm:spPr>
        <a:solidFill>
          <a:schemeClr val="accent2">
            <a:lumMod val="50000"/>
            <a:alpha val="90000"/>
          </a:schemeClr>
        </a:solidFill>
      </dgm:spPr>
    </dgm:pt>
  </dgm:ptLst>
  <dgm:cxnLst>
    <dgm:cxn modelId="{A5D1772D-C039-41DF-8197-3C6CE69ADE1A}" type="presOf" srcId="{22D83D61-9B4F-4E1E-BCF4-E456407E1A68}" destId="{3ED9C046-9924-4E60-9FAA-730C2CF8BFA4}" srcOrd="0" destOrd="0" presId="urn:microsoft.com/office/officeart/2005/8/layout/list1"/>
    <dgm:cxn modelId="{1994824E-DFC3-4229-85D6-710466FEF119}" srcId="{9C16C92C-5253-46A9-835A-662007529D25}" destId="{888E2230-5028-449C-887F-D24E3258FE85}" srcOrd="2" destOrd="0" parTransId="{778536AD-7E70-45AD-A369-5DB9B24D0D40}" sibTransId="{8FEF2712-50E3-4093-A0A9-854FCB21BD9F}"/>
    <dgm:cxn modelId="{F5E5DFEF-8634-40C2-969E-EAF80B6DDD4F}" type="presOf" srcId="{9C16C92C-5253-46A9-835A-662007529D25}" destId="{A34BFBE9-E039-4DFB-A65E-B976D1051327}" srcOrd="0" destOrd="0" presId="urn:microsoft.com/office/officeart/2005/8/layout/list1"/>
    <dgm:cxn modelId="{4C1F7FD3-FB37-44EC-BC85-C0681360CD10}" srcId="{9C16C92C-5253-46A9-835A-662007529D25}" destId="{AC8365F4-639A-4627-BA73-DC08D24A7793}" srcOrd="1" destOrd="0" parTransId="{7CAA58E6-3FC6-4C4C-8934-B75AB8B59D9C}" sibTransId="{33268084-084F-42E6-A318-D58D98A12F79}"/>
    <dgm:cxn modelId="{C58F9EB3-4CAE-49E0-A580-E81568F3BC6B}" type="presOf" srcId="{888E2230-5028-449C-887F-D24E3258FE85}" destId="{E5DFC919-E117-4812-BB98-200AB0D25C5F}" srcOrd="1" destOrd="0" presId="urn:microsoft.com/office/officeart/2005/8/layout/list1"/>
    <dgm:cxn modelId="{A5889ECC-A106-4311-84AB-C7F8D5F08071}" type="presOf" srcId="{AC8365F4-639A-4627-BA73-DC08D24A7793}" destId="{327EFBCC-3B89-48F9-A1FF-94B058DEA94B}" srcOrd="1" destOrd="0" presId="urn:microsoft.com/office/officeart/2005/8/layout/list1"/>
    <dgm:cxn modelId="{5DD24ED1-C3D6-43B4-BE9E-3FDC8EF02AF9}" type="presOf" srcId="{888E2230-5028-449C-887F-D24E3258FE85}" destId="{E0409BBE-F103-4B7C-8A28-79B5B4380BD4}" srcOrd="0" destOrd="0" presId="urn:microsoft.com/office/officeart/2005/8/layout/list1"/>
    <dgm:cxn modelId="{441116B4-A64F-4E3D-9C9A-A31DD4D33F55}" srcId="{9C16C92C-5253-46A9-835A-662007529D25}" destId="{22D83D61-9B4F-4E1E-BCF4-E456407E1A68}" srcOrd="0" destOrd="0" parTransId="{F7F2B2D4-2C9B-4DD3-9A0E-1966207B9335}" sibTransId="{F10A358A-8115-4F10-B908-9B9437550C7E}"/>
    <dgm:cxn modelId="{FE985532-EAEF-4C4C-BA3C-6CFF4E3273CC}" type="presOf" srcId="{22D83D61-9B4F-4E1E-BCF4-E456407E1A68}" destId="{1E756A6E-71EB-45F5-88AD-92A5D567A0BB}" srcOrd="1" destOrd="0" presId="urn:microsoft.com/office/officeart/2005/8/layout/list1"/>
    <dgm:cxn modelId="{EF953CE6-DBB9-4A28-B5CA-5131ABB7B75F}" type="presOf" srcId="{AC8365F4-639A-4627-BA73-DC08D24A7793}" destId="{278BA236-58E7-4132-A811-B086C2EA8FDD}" srcOrd="0" destOrd="0" presId="urn:microsoft.com/office/officeart/2005/8/layout/list1"/>
    <dgm:cxn modelId="{944F5AAA-8580-4D27-9C6E-9518BE4B45BD}" type="presParOf" srcId="{A34BFBE9-E039-4DFB-A65E-B976D1051327}" destId="{615F0101-5669-4543-8EFD-8B4D2D118BA3}" srcOrd="0" destOrd="0" presId="urn:microsoft.com/office/officeart/2005/8/layout/list1"/>
    <dgm:cxn modelId="{115C93F3-5791-4FBC-B4E3-606F50CDEDF1}" type="presParOf" srcId="{615F0101-5669-4543-8EFD-8B4D2D118BA3}" destId="{3ED9C046-9924-4E60-9FAA-730C2CF8BFA4}" srcOrd="0" destOrd="0" presId="urn:microsoft.com/office/officeart/2005/8/layout/list1"/>
    <dgm:cxn modelId="{439543EB-EE74-48B2-833E-5F0264D4F61E}" type="presParOf" srcId="{615F0101-5669-4543-8EFD-8B4D2D118BA3}" destId="{1E756A6E-71EB-45F5-88AD-92A5D567A0BB}" srcOrd="1" destOrd="0" presId="urn:microsoft.com/office/officeart/2005/8/layout/list1"/>
    <dgm:cxn modelId="{1764C875-DCB0-440E-84FF-4753E344807E}" type="presParOf" srcId="{A34BFBE9-E039-4DFB-A65E-B976D1051327}" destId="{FBC11CA5-9D8B-4BE9-8285-CC7DE8FC786B}" srcOrd="1" destOrd="0" presId="urn:microsoft.com/office/officeart/2005/8/layout/list1"/>
    <dgm:cxn modelId="{76A8E791-5299-4407-84DC-A2857039DED6}" type="presParOf" srcId="{A34BFBE9-E039-4DFB-A65E-B976D1051327}" destId="{0E05601B-0129-40B7-BC2A-C696E2772A0B}" srcOrd="2" destOrd="0" presId="urn:microsoft.com/office/officeart/2005/8/layout/list1"/>
    <dgm:cxn modelId="{256841AE-52E3-4F4B-80D5-78F8ADC7C452}" type="presParOf" srcId="{A34BFBE9-E039-4DFB-A65E-B976D1051327}" destId="{75E0F0B3-2C38-4413-987A-E06B3992D75B}" srcOrd="3" destOrd="0" presId="urn:microsoft.com/office/officeart/2005/8/layout/list1"/>
    <dgm:cxn modelId="{7036714B-C4D1-40C5-879B-714052FCED35}" type="presParOf" srcId="{A34BFBE9-E039-4DFB-A65E-B976D1051327}" destId="{78985588-5937-408D-B91B-B66EA2812AF8}" srcOrd="4" destOrd="0" presId="urn:microsoft.com/office/officeart/2005/8/layout/list1"/>
    <dgm:cxn modelId="{C619712B-824B-49A3-A225-60600FF6D1DE}" type="presParOf" srcId="{78985588-5937-408D-B91B-B66EA2812AF8}" destId="{278BA236-58E7-4132-A811-B086C2EA8FDD}" srcOrd="0" destOrd="0" presId="urn:microsoft.com/office/officeart/2005/8/layout/list1"/>
    <dgm:cxn modelId="{DA2FABAA-1741-4FC8-BA9D-B3144EDF808E}" type="presParOf" srcId="{78985588-5937-408D-B91B-B66EA2812AF8}" destId="{327EFBCC-3B89-48F9-A1FF-94B058DEA94B}" srcOrd="1" destOrd="0" presId="urn:microsoft.com/office/officeart/2005/8/layout/list1"/>
    <dgm:cxn modelId="{83ED5E14-8924-42E4-9588-09418BDA7271}" type="presParOf" srcId="{A34BFBE9-E039-4DFB-A65E-B976D1051327}" destId="{72F8E1C2-804D-4584-BEA1-92051D6EA577}" srcOrd="5" destOrd="0" presId="urn:microsoft.com/office/officeart/2005/8/layout/list1"/>
    <dgm:cxn modelId="{3D8CF91E-5C9F-42F4-9B1B-B1E965590DC2}" type="presParOf" srcId="{A34BFBE9-E039-4DFB-A65E-B976D1051327}" destId="{09D6941A-AF8F-49DC-9A2F-2B4E27851C69}" srcOrd="6" destOrd="0" presId="urn:microsoft.com/office/officeart/2005/8/layout/list1"/>
    <dgm:cxn modelId="{2AA6CB48-549A-41F3-A7B8-7DE6E9A85614}" type="presParOf" srcId="{A34BFBE9-E039-4DFB-A65E-B976D1051327}" destId="{59492D2A-1B9D-48DD-B0A2-876AB3A01701}" srcOrd="7" destOrd="0" presId="urn:microsoft.com/office/officeart/2005/8/layout/list1"/>
    <dgm:cxn modelId="{02148D7C-4D6A-4A5F-9364-299E234549E5}" type="presParOf" srcId="{A34BFBE9-E039-4DFB-A65E-B976D1051327}" destId="{AA997AB2-4687-45B1-AFA7-1B5E2E1B9F3F}" srcOrd="8" destOrd="0" presId="urn:microsoft.com/office/officeart/2005/8/layout/list1"/>
    <dgm:cxn modelId="{700D6D77-EF43-4B9E-A7DD-C42150F96FC9}" type="presParOf" srcId="{AA997AB2-4687-45B1-AFA7-1B5E2E1B9F3F}" destId="{E0409BBE-F103-4B7C-8A28-79B5B4380BD4}" srcOrd="0" destOrd="0" presId="urn:microsoft.com/office/officeart/2005/8/layout/list1"/>
    <dgm:cxn modelId="{0B4BA31D-BFCE-4064-B578-6DC2E1061395}" type="presParOf" srcId="{AA997AB2-4687-45B1-AFA7-1B5E2E1B9F3F}" destId="{E5DFC919-E117-4812-BB98-200AB0D25C5F}" srcOrd="1" destOrd="0" presId="urn:microsoft.com/office/officeart/2005/8/layout/list1"/>
    <dgm:cxn modelId="{63170BA1-BA72-4241-B4EB-7EEB2EAAD689}" type="presParOf" srcId="{A34BFBE9-E039-4DFB-A65E-B976D1051327}" destId="{E73082C5-AD9F-44E9-9522-D5DCB0DF4F9D}" srcOrd="9" destOrd="0" presId="urn:microsoft.com/office/officeart/2005/8/layout/list1"/>
    <dgm:cxn modelId="{7B4ECAF5-15D4-45EB-A933-499728C7D61D}" type="presParOf" srcId="{A34BFBE9-E039-4DFB-A65E-B976D1051327}" destId="{A3F8D332-1A51-482C-BAD3-C0CF7042BA2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9EDD8-6A85-443F-AE99-A27D566911CB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D02A0-0C2C-420A-9997-A84A6EB83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0D96B-1470-406B-855B-533D0D39F4DD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44EBB-AC4A-4CE3-A30E-761C9CFB6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04287-F751-4394-B4AF-6B3DF2432BB5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D1156-E903-4F51-867B-DED1549EA2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F8D63-E838-48DA-BE37-F96D320B3FBB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0DF32-1A0F-4DC0-A525-D2540643C2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13659-0965-4745-BF41-440D6E259E78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12DE3-0602-4178-B657-7ADA7CD80A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68629-14A0-49F2-8C28-9257F02D42E3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3EF00-3DCA-4058-A1A9-A566CC8DD9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2038A-1C64-4359-8080-52865538D322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153DC-E196-4C15-842D-2B62CB220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E4EBB-7D49-4D64-A272-B3DBFA664F5B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D83B2-3303-45F4-B0A6-11C95B2A18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2C34B-17B2-4952-ADBC-40A57DB39E43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1728D-0A61-4B4E-8B27-88EAD3E588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C199F-342E-4649-B632-14602CC2AD8B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AA23F-68BB-4345-AE3B-203AFC4159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6C430-39E2-47BB-8EA1-101547F1902D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90280-624C-447A-BCF2-F3CB462863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7FDE96-DB4F-42AF-AFC1-F57AD6407A0A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20D44-F719-485E-AB11-97E191349C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5" r:id="rId4"/>
    <p:sldLayoutId id="2147483699" r:id="rId5"/>
    <p:sldLayoutId id="2147483694" r:id="rId6"/>
    <p:sldLayoutId id="2147483700" r:id="rId7"/>
    <p:sldLayoutId id="2147483701" r:id="rId8"/>
    <p:sldLayoutId id="2147483702" r:id="rId9"/>
    <p:sldLayoutId id="2147483693" r:id="rId10"/>
    <p:sldLayoutId id="214748370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785926"/>
            <a:ext cx="8458200" cy="350046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«Формирование грамматически правильной  речи у детей старшего дошкольного возраста»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" y="0"/>
            <a:ext cx="8858250" cy="1714500"/>
          </a:xfrm>
        </p:spPr>
        <p:txBody>
          <a:bodyPr>
            <a:normAutofit fontScale="85000" lnSpcReduction="20000"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endParaRPr lang="ru-RU" sz="1800" b="1" dirty="0" smtClean="0"/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endParaRPr lang="ru-RU" sz="2000" dirty="0" smtClean="0"/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endParaRPr lang="ru-RU" sz="2000" dirty="0" smtClean="0"/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endParaRPr lang="ru-RU" sz="2000" dirty="0" smtClean="0"/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Методическая разработка раздела основной общеобразовательной программы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1136650" y="4000500"/>
            <a:ext cx="77930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latin typeface="Franklin Gothic Book" pitchFamily="34" charset="0"/>
              </a:rPr>
              <a:t>Подготовила</a:t>
            </a:r>
          </a:p>
          <a:p>
            <a:pPr algn="r"/>
            <a:r>
              <a:rPr lang="ru-RU" b="1">
                <a:latin typeface="Franklin Gothic Book" pitchFamily="34" charset="0"/>
              </a:rPr>
              <a:t>воспитатель второй квалификационной категории</a:t>
            </a:r>
          </a:p>
          <a:p>
            <a:pPr algn="r"/>
            <a:endParaRPr lang="ru-RU" b="1">
              <a:latin typeface="Franklin Gothic Book" pitchFamily="34" charset="0"/>
            </a:endParaRPr>
          </a:p>
          <a:p>
            <a:endParaRPr lang="ru-RU">
              <a:latin typeface="Franklin Gothic Book" pitchFamily="34" charset="0"/>
            </a:endParaRPr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3214688" y="6357938"/>
            <a:ext cx="3087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Franklin Gothic Book" pitchFamily="34" charset="0"/>
              </a:rPr>
              <a:t>г.Дзержинск 2014г</a:t>
            </a:r>
          </a:p>
        </p:txBody>
      </p:sp>
      <p:sp>
        <p:nvSpPr>
          <p:cNvPr id="13317" name="Прямоугольник 5"/>
          <p:cNvSpPr>
            <a:spLocks noChangeArrowheads="1"/>
          </p:cNvSpPr>
          <p:nvPr/>
        </p:nvSpPr>
        <p:spPr bwMode="auto">
          <a:xfrm>
            <a:off x="0" y="4643438"/>
            <a:ext cx="900112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latin typeface="Franklin Gothic Book" pitchFamily="34" charset="0"/>
              </a:rPr>
              <a:t>Муниципального бюджетного дошкольного образовательного учреждения</a:t>
            </a:r>
          </a:p>
          <a:p>
            <a:pPr algn="r"/>
            <a:r>
              <a:rPr lang="ru-RU" b="1">
                <a:latin typeface="Franklin Gothic Book" pitchFamily="34" charset="0"/>
              </a:rPr>
              <a:t>Центр развития ребёнка – детский сад №127</a:t>
            </a:r>
          </a:p>
          <a:p>
            <a:pPr algn="r"/>
            <a:r>
              <a:rPr lang="ru-RU" b="1">
                <a:latin typeface="Franklin Gothic Book" pitchFamily="34" charset="0"/>
              </a:rPr>
              <a:t>«Чайка»</a:t>
            </a:r>
          </a:p>
          <a:p>
            <a:pPr algn="r"/>
            <a:r>
              <a:rPr lang="ru-RU" b="1">
                <a:latin typeface="Franklin Gothic Book" pitchFamily="34" charset="0"/>
              </a:rPr>
              <a:t> Малинина Валентина Викторовна</a:t>
            </a:r>
          </a:p>
          <a:p>
            <a:pPr algn="r"/>
            <a:endParaRPr lang="ru-RU">
              <a:latin typeface="Franklin Gothic Book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42852"/>
            <a:ext cx="8686800" cy="214314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Этап 2 – формирующий (формы работы)</a:t>
            </a:r>
            <a:endParaRPr lang="ru-RU" sz="2800" dirty="0">
              <a:solidFill>
                <a:srgbClr val="00206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142875" y="500063"/>
          <a:ext cx="8858250" cy="6216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7555"/>
                <a:gridCol w="5500695"/>
              </a:tblGrid>
              <a:tr h="1800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НОД, беседы, проекты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Цель и направление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2457467">
                <a:tc>
                  <a:txBody>
                    <a:bodyPr/>
                    <a:lstStyle/>
                    <a:p>
                      <a:pPr lvl="0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Игры-инсценировки по мотивам сказок       «Лиса, заяц, петух»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«Муха-цокотуха»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«Гуси-лебеди»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структуры предложения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Цель – использование простых распространенных предложений, сложносочиненных и сложноподчиненных.</a:t>
                      </a:r>
                    </a:p>
                    <a:p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способов словообразования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Цель- учить образовывать близкие по смыслу однокоренные слова, подбирать синонимы к слову.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404267">
                <a:tc>
                  <a:txBody>
                    <a:bodyPr/>
                    <a:lstStyle/>
                    <a:p>
                      <a:pPr lvl="0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Чего не стало?»</a:t>
                      </a:r>
                    </a:p>
                    <a:p>
                      <a:pPr lvl="0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«Что изменилось?»</a:t>
                      </a:r>
                    </a:p>
                    <a:p>
                      <a:pPr lvl="0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«Вы хотите? – Мы хотим»</a:t>
                      </a:r>
                    </a:p>
                    <a:p>
                      <a:pPr lvl="0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«Есть – нет»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морфологической стороны речи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Цель – учить образовывать формы Р.п. мн.и ед.ч, совершенствовать правильность постановки ударения</a:t>
                      </a:r>
                      <a:endParaRPr lang="ru-RU" dirty="0"/>
                    </a:p>
                  </a:txBody>
                  <a:tcPr/>
                </a:tc>
              </a:tr>
              <a:tr h="1930867">
                <a:tc>
                  <a:txBody>
                    <a:bodyPr/>
                    <a:lstStyle/>
                    <a:p>
                      <a:pPr lvl="0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«Что ты будешь делать, если…»</a:t>
                      </a:r>
                    </a:p>
                    <a:p>
                      <a:pPr lvl="0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«Как я провел выходные»</a:t>
                      </a:r>
                    </a:p>
                    <a:p>
                      <a:pPr lvl="0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«Любимое место в г.Дзержинске»</a:t>
                      </a:r>
                    </a:p>
                    <a:p>
                      <a:pPr lvl="0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«История моего города»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структуры предложения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Цель - использование простых распространенных предложений, сложносочиненных и сложноподчиненных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547" name="Содержимое 3"/>
          <p:cNvSpPr>
            <a:spLocks noGrp="1"/>
          </p:cNvSpPr>
          <p:nvPr>
            <p:ph sz="half" idx="2"/>
          </p:nvPr>
        </p:nvSpPr>
        <p:spPr>
          <a:xfrm>
            <a:off x="8001000" y="1600200"/>
            <a:ext cx="990600" cy="4724400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57148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Этап 2 - формирующий</a:t>
            </a:r>
            <a:endParaRPr lang="ru-RU" sz="28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142875" y="500063"/>
          <a:ext cx="8858250" cy="6215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6218"/>
                <a:gridCol w="5312064"/>
              </a:tblGrid>
              <a:tr h="267726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Проект </a:t>
                      </a:r>
                    </a:p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«Зачем нам солнце»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структуры предложения</a:t>
                      </a:r>
                      <a:endParaRPr kumimoji="0" lang="ru-RU" sz="18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Цель - использование простых распространенных предложений, сложносочиненных и сложноподчиненных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морфологической стороны речи</a:t>
                      </a:r>
                      <a:endParaRPr kumimoji="0" lang="ru-RU" sz="18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Цель – совершенствовать процесс освоения грамматического изменения слов</a:t>
                      </a:r>
                    </a:p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537818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Проект «История моей</a:t>
                      </a:r>
                      <a:r>
                        <a:rPr lang="ru-RU" b="1" baseline="0" dirty="0" smtClean="0"/>
                        <a:t> семьи»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морфологической стороны речи</a:t>
                      </a:r>
                      <a:endParaRPr kumimoji="0" lang="ru-RU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Цель – закрепить навыки детей образовывать формы множественного числа  именительного и родительного падежей существительных, а также степеней сравнения прилагательных</a:t>
                      </a:r>
                    </a:p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способов словообразования</a:t>
                      </a:r>
                      <a:endParaRPr kumimoji="0" lang="ru-RU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Цель – учить самостоятельно образовывать новые слова.</a:t>
                      </a:r>
                    </a:p>
                    <a:p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3565" name="Содержимое 5" descr="_8. b vxkbv tzvyfv pjvxn, 5 airu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341438"/>
            <a:ext cx="2087562" cy="1565275"/>
          </a:xfrm>
        </p:spPr>
      </p:pic>
      <p:pic>
        <p:nvPicPr>
          <p:cNvPr id="23566" name="Рисунок 6" descr="13686042367122423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005263"/>
            <a:ext cx="3036888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42860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2 этап - формирующий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142875" y="571500"/>
            <a:ext cx="8848725" cy="60721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3 направления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714375" y="1143000"/>
            <a:ext cx="484188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20634075">
            <a:off x="2046288" y="1127125"/>
            <a:ext cx="484187" cy="1825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8781581">
            <a:off x="3263900" y="960438"/>
            <a:ext cx="484187" cy="1335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582" name="TextBox 6"/>
          <p:cNvSpPr txBox="1">
            <a:spLocks noChangeArrowheads="1"/>
          </p:cNvSpPr>
          <p:nvPr/>
        </p:nvSpPr>
        <p:spPr bwMode="auto">
          <a:xfrm>
            <a:off x="142875" y="2214563"/>
            <a:ext cx="30718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2060"/>
                </a:solidFill>
                <a:latin typeface="Franklin Gothic Book" pitchFamily="34" charset="0"/>
              </a:rPr>
              <a:t>формирование морфологической стороны речи</a:t>
            </a:r>
            <a:endParaRPr lang="ru-RU" b="1">
              <a:solidFill>
                <a:srgbClr val="002060"/>
              </a:solidFill>
              <a:latin typeface="Franklin Gothic Book" pitchFamily="34" charset="0"/>
            </a:endParaRPr>
          </a:p>
        </p:txBody>
      </p:sp>
      <p:sp>
        <p:nvSpPr>
          <p:cNvPr id="24583" name="TextBox 7"/>
          <p:cNvSpPr txBox="1">
            <a:spLocks noChangeArrowheads="1"/>
          </p:cNvSpPr>
          <p:nvPr/>
        </p:nvSpPr>
        <p:spPr bwMode="auto">
          <a:xfrm>
            <a:off x="2286000" y="2928938"/>
            <a:ext cx="39290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Franklin Gothic Book" pitchFamily="34" charset="0"/>
              </a:rPr>
              <a:t>формирование способов словообразования</a:t>
            </a:r>
            <a:endParaRPr lang="ru-RU" b="1">
              <a:solidFill>
                <a:srgbClr val="C00000"/>
              </a:solidFill>
              <a:latin typeface="Franklin Gothic Book" pitchFamily="34" charset="0"/>
            </a:endParaRPr>
          </a:p>
        </p:txBody>
      </p:sp>
      <p:sp>
        <p:nvSpPr>
          <p:cNvPr id="24584" name="TextBox 8"/>
          <p:cNvSpPr txBox="1">
            <a:spLocks noChangeArrowheads="1"/>
          </p:cNvSpPr>
          <p:nvPr/>
        </p:nvSpPr>
        <p:spPr bwMode="auto">
          <a:xfrm>
            <a:off x="3857625" y="1928813"/>
            <a:ext cx="3429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Franklin Gothic Book" pitchFamily="34" charset="0"/>
              </a:rPr>
              <a:t>формирование структуры предложения</a:t>
            </a:r>
            <a:endParaRPr lang="ru-RU" b="1">
              <a:latin typeface="Franklin Gothic Book" pitchFamily="34" charset="0"/>
            </a:endParaRPr>
          </a:p>
        </p:txBody>
      </p:sp>
      <p:pic>
        <p:nvPicPr>
          <p:cNvPr id="24585" name="Рисунок 9" descr="DSCN305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86125"/>
            <a:ext cx="219075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Рисунок 10" descr="DSCN305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3786188"/>
            <a:ext cx="3238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Рисунок 11" descr="DSCN305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115888"/>
            <a:ext cx="228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Рисунок 12" descr="c0f95124a58f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1863" y="3500438"/>
            <a:ext cx="285591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57148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2 этап – формирующий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(интеграция образовательных областей)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25602" name="Содержимое 3" descr="DSCN307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714375"/>
            <a:ext cx="2571750" cy="3429000"/>
          </a:xfrm>
        </p:spPr>
      </p:pic>
      <p:pic>
        <p:nvPicPr>
          <p:cNvPr id="25603" name="Рисунок 4" descr="DSCN308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19750" y="1143000"/>
            <a:ext cx="352425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Содержимое 3" descr="DSCN307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313" y="3500438"/>
            <a:ext cx="1928812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Содержимое 3" descr="DSCN3070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88" y="4500563"/>
            <a:ext cx="295275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Содержимое 3" descr="DSCN3070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29063" y="3000375"/>
            <a:ext cx="185737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TextBox 9"/>
          <p:cNvSpPr txBox="1">
            <a:spLocks noChangeArrowheads="1"/>
          </p:cNvSpPr>
          <p:nvPr/>
        </p:nvSpPr>
        <p:spPr bwMode="auto">
          <a:xfrm>
            <a:off x="7000875" y="142875"/>
            <a:ext cx="42179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Образовательная </a:t>
            </a:r>
          </a:p>
          <a:p>
            <a:r>
              <a:rPr lang="ru-RU">
                <a:latin typeface="Franklin Gothic Book" pitchFamily="34" charset="0"/>
              </a:rPr>
              <a:t>область </a:t>
            </a:r>
          </a:p>
          <a:p>
            <a:r>
              <a:rPr lang="ru-RU">
                <a:latin typeface="Franklin Gothic Book" pitchFamily="34" charset="0"/>
              </a:rPr>
              <a:t>«Социализация»</a:t>
            </a:r>
          </a:p>
        </p:txBody>
      </p:sp>
      <p:sp>
        <p:nvSpPr>
          <p:cNvPr id="25608" name="TextBox 10"/>
          <p:cNvSpPr txBox="1">
            <a:spLocks noChangeArrowheads="1"/>
          </p:cNvSpPr>
          <p:nvPr/>
        </p:nvSpPr>
        <p:spPr bwMode="auto">
          <a:xfrm>
            <a:off x="2928938" y="1000125"/>
            <a:ext cx="26431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Образовательная область</a:t>
            </a:r>
          </a:p>
          <a:p>
            <a:r>
              <a:rPr lang="ru-RU">
                <a:latin typeface="Franklin Gothic Book" pitchFamily="34" charset="0"/>
              </a:rPr>
              <a:t>«Коммуникация»</a:t>
            </a:r>
          </a:p>
        </p:txBody>
      </p:sp>
      <p:sp>
        <p:nvSpPr>
          <p:cNvPr id="25609" name="TextBox 11"/>
          <p:cNvSpPr txBox="1">
            <a:spLocks noChangeArrowheads="1"/>
          </p:cNvSpPr>
          <p:nvPr/>
        </p:nvSpPr>
        <p:spPr bwMode="auto">
          <a:xfrm>
            <a:off x="0" y="5072063"/>
            <a:ext cx="49657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Образовательная </a:t>
            </a:r>
          </a:p>
          <a:p>
            <a:r>
              <a:rPr lang="ru-RU">
                <a:latin typeface="Franklin Gothic Book" pitchFamily="34" charset="0"/>
              </a:rPr>
              <a:t>область </a:t>
            </a:r>
          </a:p>
          <a:p>
            <a:r>
              <a:rPr lang="ru-RU">
                <a:latin typeface="Franklin Gothic Book" pitchFamily="34" charset="0"/>
              </a:rPr>
              <a:t>«Художественное  </a:t>
            </a:r>
          </a:p>
          <a:p>
            <a:r>
              <a:rPr lang="ru-RU">
                <a:latin typeface="Franklin Gothic Book" pitchFamily="34" charset="0"/>
              </a:rPr>
              <a:t>творчество»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74270" cy="78581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2 этап – формирующий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(интеграция образовательных областей)</a:t>
            </a:r>
            <a:endParaRPr lang="ru-RU" dirty="0"/>
          </a:p>
        </p:txBody>
      </p:sp>
      <p:pic>
        <p:nvPicPr>
          <p:cNvPr id="26626" name="Рисунок 2" descr="DSCN305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1430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Рисунок 3" descr="DSCN305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1785938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Box 4"/>
          <p:cNvSpPr txBox="1">
            <a:spLocks noChangeArrowheads="1"/>
          </p:cNvSpPr>
          <p:nvPr/>
        </p:nvSpPr>
        <p:spPr bwMode="auto">
          <a:xfrm>
            <a:off x="4071938" y="1143000"/>
            <a:ext cx="2857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Образовательная область «Познание»</a:t>
            </a:r>
          </a:p>
        </p:txBody>
      </p:sp>
      <p:sp>
        <p:nvSpPr>
          <p:cNvPr id="26629" name="TextBox 6"/>
          <p:cNvSpPr txBox="1">
            <a:spLocks noChangeArrowheads="1"/>
          </p:cNvSpPr>
          <p:nvPr/>
        </p:nvSpPr>
        <p:spPr bwMode="auto">
          <a:xfrm>
            <a:off x="5000625" y="4857750"/>
            <a:ext cx="4143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>
                <a:latin typeface="Franklin Gothic Book" pitchFamily="34" charset="0"/>
              </a:rPr>
              <a:t>Образовательная область «Коммуникация»</a:t>
            </a:r>
          </a:p>
        </p:txBody>
      </p:sp>
      <p:pic>
        <p:nvPicPr>
          <p:cNvPr id="26630" name="Рисунок 7" descr="DSCN305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63" y="3857625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TextBox 8"/>
          <p:cNvSpPr txBox="1">
            <a:spLocks noChangeArrowheads="1"/>
          </p:cNvSpPr>
          <p:nvPr/>
        </p:nvSpPr>
        <p:spPr bwMode="auto">
          <a:xfrm>
            <a:off x="0" y="5000625"/>
            <a:ext cx="2143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Образовательная область «Безопасность»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57166"/>
            <a:ext cx="8686800" cy="28575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Взаимодействие с семьями воспитанников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малинина к аттестации 00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000125"/>
            <a:ext cx="3151188" cy="4202113"/>
          </a:xfrm>
          <a:ln w="38100" cap="sq">
            <a:solidFill>
              <a:srgbClr val="C00000"/>
            </a:solidFill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5" name="Содержимое 3" descr="малинина к аттестации 00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13" y="3500438"/>
            <a:ext cx="2517775" cy="3357562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6" name="Содержимое 3" descr="малинина к аттестации 00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41888" y="714375"/>
            <a:ext cx="4202112" cy="3151188"/>
          </a:xfrm>
          <a:prstGeom prst="rect">
            <a:avLst/>
          </a:prstGeom>
          <a:noFill/>
          <a:ln w="38100" cap="sq">
            <a:solidFill>
              <a:srgbClr val="00206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sp>
        <p:nvSpPr>
          <p:cNvPr id="27653" name="TextBox 6"/>
          <p:cNvSpPr txBox="1">
            <a:spLocks noChangeArrowheads="1"/>
          </p:cNvSpPr>
          <p:nvPr/>
        </p:nvSpPr>
        <p:spPr bwMode="auto">
          <a:xfrm>
            <a:off x="6643688" y="4357688"/>
            <a:ext cx="227012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Консультации, рекомендации,</a:t>
            </a:r>
          </a:p>
          <a:p>
            <a:r>
              <a:rPr lang="ru-RU">
                <a:latin typeface="Franklin Gothic Book" pitchFamily="34" charset="0"/>
              </a:rPr>
              <a:t>индивидуальные беседы,</a:t>
            </a:r>
            <a:br>
              <a:rPr lang="ru-RU">
                <a:latin typeface="Franklin Gothic Book" pitchFamily="34" charset="0"/>
              </a:rPr>
            </a:br>
            <a:r>
              <a:rPr lang="ru-RU">
                <a:latin typeface="Franklin Gothic Book" pitchFamily="34" charset="0"/>
              </a:rPr>
              <a:t> анкетирование.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35719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/>
              <a:t>Календарно – тематическое планирование (фрагмент)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5" y="500063"/>
          <a:ext cx="8848725" cy="6286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853"/>
                <a:gridCol w="4613297"/>
                <a:gridCol w="2949575"/>
              </a:tblGrid>
              <a:tr h="349881">
                <a:tc>
                  <a:txBody>
                    <a:bodyPr/>
                    <a:lstStyle/>
                    <a:p>
                      <a:r>
                        <a:rPr lang="ru-RU" dirty="0" smtClean="0"/>
                        <a:t>Месяц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Тема. Программное содержание.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Работа вне НОД</a:t>
                      </a:r>
                      <a:endParaRPr lang="ru-RU" dirty="0"/>
                    </a:p>
                  </a:txBody>
                  <a:tcPr/>
                </a:tc>
              </a:tr>
              <a:tr h="2246890">
                <a:tc>
                  <a:txBody>
                    <a:bodyPr/>
                    <a:lstStyle/>
                    <a:p>
                      <a:r>
                        <a:rPr lang="ru-RU" dirty="0" smtClean="0"/>
                        <a:t>сентябрь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«Петрушка приехал»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Повторение: звуковой анализ слов, местоположение звука в слове, знакомые буквы, деление слов на слоги, чтение слогов</a:t>
                      </a:r>
                      <a:endParaRPr lang="ru-RU" sz="1200" b="1" dirty="0" smtClean="0"/>
                    </a:p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Буква Л, звуковой анализ слов, составление слогов, чтение слов из двух слогов</a:t>
                      </a:r>
                      <a:b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Буква Р, место звука в слове, изменение слова путем замены звука, слова похожие по звучанию, чтение слогов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Буква В, звуковой анализ слова, деление слова на слоги, чтение слов по слогам</a:t>
                      </a:r>
                    </a:p>
                    <a:p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Дидактические  игры: 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«Капитаны» (чтение слогов);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«Сбор урожая», 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«Собери букет»</a:t>
                      </a:r>
                      <a:r>
                        <a:rPr kumimoji="0" lang="ru-RU" sz="1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др.</a:t>
                      </a:r>
                    </a:p>
                    <a:p>
                      <a:r>
                        <a:rPr kumimoji="0" lang="ru-RU" sz="1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Чтение:</a:t>
                      </a:r>
                      <a:endParaRPr kumimoji="0"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Буква Р» А. </a:t>
                      </a:r>
                      <a:r>
                        <a:rPr kumimoji="0" lang="ru-RU" sz="12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Барто</a:t>
                      </a: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«Сказка о приключениях буквы Р» Э. Успенский;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«Буква В и двугорбые верблюды»  М. </a:t>
                      </a:r>
                      <a:r>
                        <a:rPr kumimoji="0" lang="ru-RU" sz="12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Аромштам</a:t>
                      </a: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«Лисенок и лягушонок» Г.Юдин.</a:t>
                      </a:r>
                    </a:p>
                    <a:p>
                      <a:endParaRPr lang="ru-RU" sz="1200" b="1" dirty="0"/>
                    </a:p>
                  </a:txBody>
                  <a:tcPr/>
                </a:tc>
              </a:tr>
              <a:tr h="2042770">
                <a:tc>
                  <a:txBody>
                    <a:bodyPr/>
                    <a:lstStyle/>
                    <a:p>
                      <a:r>
                        <a:rPr lang="ru-RU" dirty="0" smtClean="0"/>
                        <a:t>октябрь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«В стране букв»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Повторение: звуковой анализ слов, местоположение звука в слове, знакомые буквы, деление слов на слоги, чтение слогов</a:t>
                      </a:r>
                    </a:p>
                    <a:p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Дидактические игры: 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«Капитаны»;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kumimoji="0" lang="ru-RU" sz="12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Превращалка</a:t>
                      </a: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», 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«Звук заблудился» (изменение слова одной буквой)</a:t>
                      </a:r>
                      <a:r>
                        <a:rPr kumimoji="0" lang="ru-RU" sz="1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др.</a:t>
                      </a: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 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Чтение: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«День поросенка» Г. Юдин;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«Приключения буквы П» 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С. </a:t>
                      </a:r>
                      <a:r>
                        <a:rPr kumimoji="0" lang="ru-RU" sz="12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Погореловский</a:t>
                      </a:r>
                      <a:r>
                        <a:rPr kumimoji="0" lang="ru-RU" sz="1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др.</a:t>
                      </a:r>
                      <a:endParaRPr kumimoji="0"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b="1" dirty="0"/>
                    </a:p>
                  </a:txBody>
                  <a:tcPr/>
                </a:tc>
              </a:tr>
              <a:tr h="1225663">
                <a:tc>
                  <a:txBody>
                    <a:bodyPr/>
                    <a:lstStyle/>
                    <a:p>
                      <a:r>
                        <a:rPr lang="ru-RU" dirty="0" smtClean="0"/>
                        <a:t>ноябрь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«Красивые слова»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Продолжать учить детей делать звуковой анализ слов, выделять гласные, твердые и мягкие согласные звуки, определять место звука в слове; закрепить раннее изученные буквы, правильно соотносить их со звуками; 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Дидактические игры:  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kumimoji="0" lang="ru-RU" sz="12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Превращалка</a:t>
                      </a: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», 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«Сложи отгадку из первых букв картинок», 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«Поставь букву на место»</a:t>
                      </a:r>
                      <a:r>
                        <a:rPr kumimoji="0" lang="ru-RU" sz="1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др.</a:t>
                      </a:r>
                      <a:endParaRPr lang="ru-RU" sz="1200" b="1" dirty="0"/>
                    </a:p>
                  </a:txBody>
                  <a:tcPr/>
                </a:tc>
              </a:tr>
              <a:tr h="34988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78579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Конспект НОД по речевому развитию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«Волшебные звуки» (фрагмент)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785813"/>
            <a:ext cx="8777287" cy="5929312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Цель: формирование  грамматически правильного строя речи детей подготовительной группы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</a:rPr>
              <a:t>Задачи: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</a:rPr>
              <a:t>1.Образовательные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-учить подбирать родственные и аналогичные слова, прилагательные и глаголы к словам, обозначающим игрушки, согласовывать их в роде и числе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-формировать представление о составе предложений и фраз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</a:rPr>
              <a:t>2. Развивающие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-развивать внимание и умение сосредотачиваться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</a:rPr>
              <a:t>3. Воспитательные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</a:rPr>
              <a:t>-</a:t>
            </a:r>
            <a:r>
              <a:rPr lang="ru-RU" sz="1800" dirty="0" smtClean="0">
                <a:solidFill>
                  <a:schemeClr val="tx1"/>
                </a:solidFill>
              </a:rPr>
              <a:t>Воспитывать доброжелательное отношение к сверстникам, взаимопомощь, проявление доброты и поддержки на НОД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</a:rPr>
              <a:t>Методы и приёмы: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Образцы слов, поисковые вопросы, использование аудио файлов, игровые ситуации, художественное слово, самоконтроль, индивидуальный подход.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</a:rPr>
              <a:t>Дифференцированный подход: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ВУ – подбирают родственные и аналогичные слова самостоятельно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СУ - подбирают родственные и аналогичные слова при помощи наводящих вопросов воспитателя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НУ – повторяют за сверстниками подобранные ранее родственные слова, аналоги, прилагательные и глаголы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</a:rPr>
              <a:t>Используемый материал: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Магнитофон, игрушки (мишка, кукла, мяч), сюжетные картины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5263" y="12700"/>
            <a:ext cx="8802687" cy="749300"/>
          </a:xfrm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642938"/>
            <a:ext cx="4352925" cy="6000750"/>
          </a:xfrm>
        </p:spPr>
        <p:txBody>
          <a:bodyPr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Повторная диагностика особенностей развития речи, проведенная с помощью </a:t>
            </a:r>
            <a:r>
              <a:rPr lang="ru-RU" dirty="0" smtClean="0">
                <a:solidFill>
                  <a:srgbClr val="C00000"/>
                </a:solidFill>
              </a:rPr>
              <a:t>«Тестов для детей 6 лет» (Е.В.Колесникова) </a:t>
            </a:r>
            <a:r>
              <a:rPr lang="ru-RU" dirty="0" smtClean="0"/>
              <a:t>показала, что степень  грамматической правильности речи значительно повысилась, хотя и большая часть детей имеет средний уровень развития, однако вырос показатель высокого уровня и отмечается значительный спад количества детей с низким уровнем развития грамматической правильности речи.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Результаты диагностического задания </a:t>
            </a:r>
            <a:r>
              <a:rPr lang="ru-RU" dirty="0" smtClean="0">
                <a:solidFill>
                  <a:srgbClr val="C00000"/>
                </a:solidFill>
              </a:rPr>
              <a:t>«Размытое письмо» </a:t>
            </a:r>
            <a:r>
              <a:rPr lang="ru-RU" dirty="0" smtClean="0"/>
              <a:t>показали, что детям стало намного проще, легче и быстрее подбирать слова, пропущенные в «письме» и согласовывать их в роде, числе и падеже, а также подбирать правильные глаголы.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graphicFrame>
        <p:nvGraphicFramePr>
          <p:cNvPr id="30723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4449763" y="949325"/>
          <a:ext cx="4592637" cy="5426075"/>
        </p:xfrm>
        <a:graphic>
          <a:graphicData uri="http://schemas.openxmlformats.org/presentationml/2006/ole">
            <p:oleObj spid="_x0000_s30723" r:id="rId4" imgW="4590686" imgH="5425910" progId="Excel.Chart.8">
              <p:embed/>
            </p:oleObj>
          </a:graphicData>
        </a:graphic>
      </p:graphicFrame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519113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0988" y="857250"/>
            <a:ext cx="4291012" cy="44926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Сентябрь 2013г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857250"/>
            <a:ext cx="4292600" cy="44926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Январь 2014г (контрольный срез)</a:t>
            </a:r>
            <a:endParaRPr lang="ru-RU" dirty="0"/>
          </a:p>
        </p:txBody>
      </p:sp>
      <p:graphicFrame>
        <p:nvGraphicFramePr>
          <p:cNvPr id="31748" name="Содержимое 4"/>
          <p:cNvGraphicFramePr>
            <a:graphicFrameLocks noGrp="1"/>
          </p:cNvGraphicFramePr>
          <p:nvPr>
            <p:ph sz="quarter" idx="2"/>
          </p:nvPr>
        </p:nvGraphicFramePr>
        <p:xfrm>
          <a:off x="230188" y="1265238"/>
          <a:ext cx="4392612" cy="4429125"/>
        </p:xfrm>
        <a:graphic>
          <a:graphicData uri="http://schemas.openxmlformats.org/presentationml/2006/ole">
            <p:oleObj spid="_x0000_s31748" r:id="rId3" imgW="4389500" imgH="4426080" progId="Excel.Chart.8">
              <p:embed/>
            </p:oleObj>
          </a:graphicData>
        </a:graphic>
      </p:graphicFrame>
      <p:graphicFrame>
        <p:nvGraphicFramePr>
          <p:cNvPr id="31749" name="Содержимое 4"/>
          <p:cNvGraphicFramePr>
            <a:graphicFrameLocks noGrp="1"/>
          </p:cNvGraphicFramePr>
          <p:nvPr>
            <p:ph sz="quarter" idx="4"/>
          </p:nvPr>
        </p:nvGraphicFramePr>
        <p:xfrm>
          <a:off x="4597400" y="1265238"/>
          <a:ext cx="4391025" cy="4500562"/>
        </p:xfrm>
        <a:graphic>
          <a:graphicData uri="http://schemas.openxmlformats.org/presentationml/2006/ole">
            <p:oleObj spid="_x0000_s31749" r:id="rId4" imgW="4389500" imgH="4499238" progId="Excel.Chart.8">
              <p:embed/>
            </p:oleObj>
          </a:graphicData>
        </a:graphic>
      </p:graphicFrame>
      <p:sp>
        <p:nvSpPr>
          <p:cNvPr id="31750" name="TextBox 12"/>
          <p:cNvSpPr txBox="1">
            <a:spLocks noChangeArrowheads="1"/>
          </p:cNvSpPr>
          <p:nvPr/>
        </p:nvSpPr>
        <p:spPr bwMode="auto">
          <a:xfrm>
            <a:off x="214313" y="214313"/>
            <a:ext cx="96202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Franklin Gothic Book" pitchFamily="34" charset="0"/>
              </a:rPr>
              <a:t>Сравнительная диагностика детей подготовительной группы</a:t>
            </a:r>
          </a:p>
          <a:p>
            <a:pPr algn="ctr"/>
            <a:r>
              <a:rPr lang="ru-RU">
                <a:latin typeface="Franklin Gothic Book" pitchFamily="34" charset="0"/>
              </a:rPr>
              <a:t> по грамматическому строю речи </a:t>
            </a:r>
            <a:r>
              <a:rPr lang="ru-RU">
                <a:solidFill>
                  <a:srgbClr val="002060"/>
                </a:solidFill>
                <a:latin typeface="Franklin Gothic Book" pitchFamily="34" charset="0"/>
              </a:rPr>
              <a:t>(по Е.В.Колесниковой)</a:t>
            </a:r>
            <a:endParaRPr lang="ru-RU">
              <a:latin typeface="Franklin Gothic Book" pitchFamily="34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42852"/>
            <a:ext cx="8686800" cy="71438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Пояснительная записка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1143000"/>
            <a:ext cx="4352925" cy="5572125"/>
          </a:xfrm>
        </p:spPr>
        <p:txBody>
          <a:bodyPr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«Надежней конь без узды, чем речь без связи…»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                        </a:t>
            </a:r>
            <a:r>
              <a:rPr lang="ru-RU" dirty="0" smtClean="0">
                <a:solidFill>
                  <a:schemeClr val="tx1"/>
                </a:solidFill>
              </a:rPr>
              <a:t>Теофраст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28750"/>
            <a:ext cx="4343400" cy="5286375"/>
          </a:xfrm>
        </p:spPr>
        <p:txBody>
          <a:bodyPr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Научиться  ясно  и  грамматически  правильно говорить, обладать хорошо поставленным голосом, связно излагать  собственные  мысли в  устной  и  письменной  форме,  уметь выражать свои эмоции  разнообразными  интонационными  средствами,  соблюдать речевую культуру и развивать умение  общаться  необходимо  каждому.                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14340" name="Рисунок 4" descr="DSCN308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2133600"/>
            <a:ext cx="3432175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5" descr="102886885_3265567_1919478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4581525"/>
            <a:ext cx="2641600" cy="186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Box 6"/>
          <p:cNvSpPr txBox="1">
            <a:spLocks noChangeArrowheads="1"/>
          </p:cNvSpPr>
          <p:nvPr/>
        </p:nvSpPr>
        <p:spPr bwMode="auto">
          <a:xfrm>
            <a:off x="5500688" y="928688"/>
            <a:ext cx="2714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Franklin Gothic Book" pitchFamily="34" charset="0"/>
              </a:rPr>
              <a:t>Актуальность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350" y="-79375"/>
            <a:ext cx="8864600" cy="1000125"/>
          </a:xfrm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5" y="785813"/>
          <a:ext cx="8848725" cy="585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350" y="-6350"/>
            <a:ext cx="8864600" cy="1000125"/>
          </a:xfrm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714375"/>
            <a:ext cx="4352925" cy="6000750"/>
          </a:xfrm>
        </p:spPr>
        <p:txBody>
          <a:bodyPr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Педагог должен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дифференцированно   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подходить     к     детским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грамматическим ошибкам,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различая, где ребенок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допустил небрежность, был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невнимателен, а где проявил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сознательное отношение, но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ошибся в силу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ограниченности своих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познаний и умений. В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последнем случае от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педагога требуется большой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такт. Нельзя допустить,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чтобы вместе с ошибкой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исчез и интерес к слову.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33795" name="Содержимое 4" descr="DSCN3056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00625" y="500063"/>
            <a:ext cx="3676650" cy="2757487"/>
          </a:xfrm>
        </p:spPr>
      </p:pic>
      <p:pic>
        <p:nvPicPr>
          <p:cNvPr id="33796" name="Рисунок 5" descr="detsad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3322638"/>
            <a:ext cx="3068638" cy="337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5100" y="73025"/>
            <a:ext cx="8832850" cy="871538"/>
          </a:xfrm>
        </p:spPr>
      </p:pic>
      <p:sp>
        <p:nvSpPr>
          <p:cNvPr id="34818" name="Содержимое 2"/>
          <p:cNvSpPr>
            <a:spLocks noGrp="1"/>
          </p:cNvSpPr>
          <p:nvPr>
            <p:ph idx="1"/>
          </p:nvPr>
        </p:nvSpPr>
        <p:spPr>
          <a:xfrm>
            <a:off x="142875" y="642938"/>
            <a:ext cx="8848725" cy="6000750"/>
          </a:xfrm>
        </p:spPr>
        <p:txBody>
          <a:bodyPr/>
          <a:lstStyle/>
          <a:p>
            <a:pPr marL="514350" indent="-514350">
              <a:buFont typeface="Wingdings 2" pitchFamily="18" charset="2"/>
              <a:buAutoNum type="arabicPeriod"/>
            </a:pPr>
            <a:r>
              <a:rPr lang="ru-RU" sz="2400" smtClean="0">
                <a:solidFill>
                  <a:srgbClr val="002060"/>
                </a:solidFill>
              </a:rPr>
              <a:t>Разработать календарно – тематическое планирование по речевому развитию детей   в соответствии с ФГОС (по возрастам)</a:t>
            </a:r>
          </a:p>
          <a:p>
            <a:pPr marL="514350" indent="-514350">
              <a:buFont typeface="Wingdings 2" pitchFamily="18" charset="2"/>
              <a:buAutoNum type="arabicPeriod"/>
            </a:pPr>
            <a:r>
              <a:rPr lang="ru-RU" sz="2400" smtClean="0">
                <a:solidFill>
                  <a:srgbClr val="002060"/>
                </a:solidFill>
              </a:rPr>
              <a:t>Разместить имеющийся опыт работы в электронном издании СМИ </a:t>
            </a:r>
          </a:p>
          <a:p>
            <a:pPr marL="514350" indent="-514350">
              <a:buFont typeface="Wingdings 2" pitchFamily="18" charset="2"/>
              <a:buAutoNum type="arabicPeriod"/>
            </a:pPr>
            <a:r>
              <a:rPr lang="ru-RU" sz="2400" smtClean="0">
                <a:solidFill>
                  <a:srgbClr val="002060"/>
                </a:solidFill>
              </a:rPr>
              <a:t>Распространение опыта работы среди педагогов ДОУ и города (выступление на педагогических советах и ГМО)</a:t>
            </a:r>
          </a:p>
        </p:txBody>
      </p:sp>
      <p:pic>
        <p:nvPicPr>
          <p:cNvPr id="34819" name="Рисунок 4" descr="101072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3500438"/>
            <a:ext cx="222885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Рисунок 5" descr="Безымянный 4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4652963"/>
            <a:ext cx="3313113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Рисунок 6" descr="dsc_7374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71775" y="3644900"/>
            <a:ext cx="3513138" cy="235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" y="1785938"/>
            <a:ext cx="7886700" cy="1146175"/>
          </a:xfrm>
          <a:prstGeom prst="rect">
            <a:avLst/>
          </a:prstGeom>
          <a:noFill/>
        </p:spPr>
      </p:pic>
      <p:pic>
        <p:nvPicPr>
          <p:cNvPr id="35842" name="Рисунок 3" descr="graduacion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63" y="3857625"/>
            <a:ext cx="32512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7147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нормативно правовая база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214438"/>
          <a:ext cx="8686800" cy="5500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457200"/>
            <a:ext cx="8686800" cy="1143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386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1143000"/>
            <a:ext cx="4352925" cy="55006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b="1" smtClean="0">
                <a:solidFill>
                  <a:srgbClr val="002060"/>
                </a:solidFill>
              </a:rPr>
              <a:t>Проблема изучения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>
                <a:solidFill>
                  <a:srgbClr val="002060"/>
                </a:solidFill>
              </a:rPr>
              <a:t>формирования грамматически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>
                <a:solidFill>
                  <a:srgbClr val="002060"/>
                </a:solidFill>
              </a:rPr>
              <a:t>правильной речи связана с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>
                <a:solidFill>
                  <a:srgbClr val="002060"/>
                </a:solidFill>
              </a:rPr>
              <a:t>именами таких педагогов и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>
                <a:solidFill>
                  <a:srgbClr val="002060"/>
                </a:solidFill>
              </a:rPr>
              <a:t>психологов как:</a:t>
            </a:r>
          </a:p>
          <a:p>
            <a:pPr>
              <a:buFont typeface="Wingdings 2" pitchFamily="18" charset="2"/>
              <a:buNone/>
            </a:pPr>
            <a:endParaRPr lang="ru-RU" sz="2000" b="1" smtClean="0">
              <a:solidFill>
                <a:srgbClr val="002060"/>
              </a:solidFill>
            </a:endParaRPr>
          </a:p>
          <a:p>
            <a:r>
              <a:rPr lang="ru-RU" sz="2000" b="1" smtClean="0">
                <a:solidFill>
                  <a:schemeClr val="tx1"/>
                </a:solidFill>
              </a:rPr>
              <a:t>А.Н.Хомский</a:t>
            </a:r>
          </a:p>
          <a:p>
            <a:r>
              <a:rPr lang="ru-RU" sz="2000" b="1" smtClean="0">
                <a:solidFill>
                  <a:schemeClr val="tx1"/>
                </a:solidFill>
              </a:rPr>
              <a:t>Ж.Пиаже</a:t>
            </a:r>
          </a:p>
          <a:p>
            <a:r>
              <a:rPr lang="ru-RU" sz="2000" b="1" smtClean="0">
                <a:solidFill>
                  <a:schemeClr val="tx1"/>
                </a:solidFill>
              </a:rPr>
              <a:t>Л.С.Выготский</a:t>
            </a:r>
          </a:p>
          <a:p>
            <a:r>
              <a:rPr lang="ru-RU" sz="2000" b="1" smtClean="0">
                <a:solidFill>
                  <a:schemeClr val="tx1"/>
                </a:solidFill>
              </a:rPr>
              <a:t>А.Н.Гвоздев</a:t>
            </a:r>
          </a:p>
          <a:p>
            <a:r>
              <a:rPr lang="ru-RU" sz="2000" b="1" smtClean="0">
                <a:solidFill>
                  <a:schemeClr val="tx1"/>
                </a:solidFill>
              </a:rPr>
              <a:t>Д.Б.Эльконин</a:t>
            </a:r>
          </a:p>
          <a:p>
            <a:r>
              <a:rPr lang="ru-RU" sz="2000" b="1" smtClean="0">
                <a:solidFill>
                  <a:schemeClr val="tx1"/>
                </a:solidFill>
              </a:rPr>
              <a:t>С.Н. Цейтлин</a:t>
            </a:r>
          </a:p>
          <a:p>
            <a:pPr>
              <a:buFont typeface="Wingdings 2" pitchFamily="18" charset="2"/>
              <a:buNone/>
            </a:pPr>
            <a:endParaRPr lang="ru-RU" sz="2000" smtClean="0"/>
          </a:p>
        </p:txBody>
      </p:sp>
      <p:pic>
        <p:nvPicPr>
          <p:cNvPr id="16387" name="Содержимое 4" descr="98364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56100" y="188913"/>
            <a:ext cx="2076450" cy="3181350"/>
          </a:xfrm>
        </p:spPr>
      </p:pic>
      <p:pic>
        <p:nvPicPr>
          <p:cNvPr id="16388" name="Рисунок 5" descr="12202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188913"/>
            <a:ext cx="2005013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6" descr="25753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8538" y="2781300"/>
            <a:ext cx="16637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Рисунок 7" descr="01493257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95738" y="3933825"/>
            <a:ext cx="1876425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Рисунок 8" descr="4153479_1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27763" y="3500438"/>
            <a:ext cx="19050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2872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Цель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rgbClr val="002060"/>
                </a:solidFill>
              </a:rPr>
              <a:t> формирование грамматической правильности речи у старших дошкольников</a:t>
            </a:r>
            <a:br>
              <a:rPr lang="ru-RU" sz="27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/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C00000"/>
                </a:solidFill>
              </a:rPr>
              <a:t>Задачи</a:t>
            </a:r>
            <a:endParaRPr lang="ru-RU" sz="3100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2357430"/>
          <a:ext cx="8686800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85728"/>
            <a:ext cx="8686800" cy="92869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dirty="0" err="1" smtClean="0">
                <a:solidFill>
                  <a:srgbClr val="002060"/>
                </a:solidFill>
              </a:rPr>
              <a:t>Психолого</a:t>
            </a:r>
            <a:r>
              <a:rPr lang="ru-RU" sz="2000" b="1" dirty="0" smtClean="0">
                <a:solidFill>
                  <a:srgbClr val="002060"/>
                </a:solidFill>
              </a:rPr>
              <a:t> - педагогические объяснения формирование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грамматической правильности речи у старших дошкольников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900" b="1" dirty="0" smtClean="0">
                <a:solidFill>
                  <a:srgbClr val="002060"/>
                </a:solidFill>
              </a:rPr>
              <a:t>В старших группах на передний  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900" b="1" dirty="0" smtClean="0">
                <a:solidFill>
                  <a:srgbClr val="002060"/>
                </a:solidFill>
              </a:rPr>
              <a:t>план       выдвигается       задача   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900" b="1" dirty="0" smtClean="0">
                <a:solidFill>
                  <a:srgbClr val="002060"/>
                </a:solidFill>
              </a:rPr>
              <a:t>усвоения       традиционных,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900" b="1" dirty="0" smtClean="0">
                <a:solidFill>
                  <a:srgbClr val="002060"/>
                </a:solidFill>
              </a:rPr>
              <a:t>«нерегулярных» форм изменения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900" b="1" dirty="0" smtClean="0">
                <a:solidFill>
                  <a:srgbClr val="002060"/>
                </a:solidFill>
              </a:rPr>
              <a:t>всех слов, входящих в активный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900" b="1" dirty="0" smtClean="0">
                <a:solidFill>
                  <a:srgbClr val="002060"/>
                </a:solidFill>
              </a:rPr>
              <a:t>словарь Способы  словообразования 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900" b="1" dirty="0" smtClean="0">
                <a:solidFill>
                  <a:srgbClr val="002060"/>
                </a:solidFill>
              </a:rPr>
              <a:t>осваиваются   детьми   позже,   чем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900" b="1" dirty="0" smtClean="0">
                <a:solidFill>
                  <a:srgbClr val="002060"/>
                </a:solidFill>
              </a:rPr>
              <a:t>способы      словоизменения.    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900" b="1" dirty="0" smtClean="0">
                <a:solidFill>
                  <a:srgbClr val="002060"/>
                </a:solidFill>
              </a:rPr>
              <a:t>Наиболее      интенсивное 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900" b="1" dirty="0" smtClean="0">
                <a:solidFill>
                  <a:srgbClr val="002060"/>
                </a:solidFill>
              </a:rPr>
              <a:t>Формирование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900" b="1" dirty="0" smtClean="0">
                <a:solidFill>
                  <a:srgbClr val="002060"/>
                </a:solidFill>
              </a:rPr>
              <a:t>словообразовательных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900" b="1" dirty="0" smtClean="0">
                <a:solidFill>
                  <a:srgbClr val="002060"/>
                </a:solidFill>
              </a:rPr>
              <a:t>умений и навыков происходит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900" b="1" dirty="0" smtClean="0">
                <a:solidFill>
                  <a:srgbClr val="002060"/>
                </a:solidFill>
              </a:rPr>
              <a:t>в средней и старшей группах, а вот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900" b="1" dirty="0" smtClean="0">
                <a:solidFill>
                  <a:srgbClr val="002060"/>
                </a:solidFill>
              </a:rPr>
              <a:t>критическое отношение к своим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900" b="1" dirty="0" smtClean="0">
                <a:solidFill>
                  <a:srgbClr val="002060"/>
                </a:solidFill>
              </a:rPr>
              <a:t>действиям, точное знание норм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900" b="1" dirty="0" smtClean="0">
                <a:solidFill>
                  <a:srgbClr val="002060"/>
                </a:solidFill>
              </a:rPr>
              <a:t>словообразования у детей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900" b="1" dirty="0" smtClean="0">
                <a:solidFill>
                  <a:srgbClr val="002060"/>
                </a:solidFill>
              </a:rPr>
              <a:t>только начинает складываться в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900" b="1" dirty="0" smtClean="0">
                <a:solidFill>
                  <a:srgbClr val="002060"/>
                </a:solidFill>
              </a:rPr>
              <a:t>подготови­тельной к школе группе.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18435" name="Содержимое 4" descr="DSCN3048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940425" y="1125538"/>
            <a:ext cx="2978150" cy="2233612"/>
          </a:xfrm>
        </p:spPr>
      </p:pic>
      <p:pic>
        <p:nvPicPr>
          <p:cNvPr id="18436" name="Содержимое 4" descr="DSCN304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3857625"/>
            <a:ext cx="3406775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6" descr="b5b46b8e9cec70c75a04eda03c43c66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35375" y="2852738"/>
            <a:ext cx="2646363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85725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dirty="0" err="1" smtClean="0">
                <a:solidFill>
                  <a:srgbClr val="002060"/>
                </a:solidFill>
              </a:rPr>
              <a:t>Психолого</a:t>
            </a:r>
            <a:r>
              <a:rPr lang="ru-RU" sz="2000" b="1" dirty="0" smtClean="0">
                <a:solidFill>
                  <a:srgbClr val="002060"/>
                </a:solidFill>
              </a:rPr>
              <a:t> - педагогические объяснения формирования грамматической правильности речи у старших дошкольников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1143000"/>
            <a:ext cx="4352925" cy="5500688"/>
          </a:xfrm>
        </p:spPr>
        <p:txBody>
          <a:bodyPr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900" dirty="0" smtClean="0">
                <a:solidFill>
                  <a:srgbClr val="002060"/>
                </a:solidFill>
              </a:rPr>
              <a:t>Наряду с </a:t>
            </a:r>
            <a:r>
              <a:rPr lang="ru-RU" sz="2900" b="1" dirty="0" smtClean="0">
                <a:solidFill>
                  <a:schemeClr val="tx1"/>
                </a:solidFill>
              </a:rPr>
              <a:t>комплексной программой «Сообщество»</a:t>
            </a:r>
            <a:r>
              <a:rPr lang="ru-RU" sz="2900" dirty="0" smtClean="0">
                <a:solidFill>
                  <a:srgbClr val="002060"/>
                </a:solidFill>
              </a:rPr>
              <a:t>, которое реализуется в нашем ДОО, мы работаем и с </a:t>
            </a:r>
            <a:r>
              <a:rPr lang="ru-RU" sz="2900" b="1" dirty="0" smtClean="0">
                <a:solidFill>
                  <a:schemeClr val="tx1"/>
                </a:solidFill>
              </a:rPr>
              <a:t>авторской педагогической технологией по обучению дошкольников элементам грамоты Е.В.Колесниковой</a:t>
            </a:r>
            <a:r>
              <a:rPr lang="ru-RU" sz="2900" dirty="0" smtClean="0">
                <a:solidFill>
                  <a:srgbClr val="002060"/>
                </a:solidFill>
              </a:rPr>
              <a:t>. Авторская программа </a:t>
            </a:r>
            <a:r>
              <a:rPr lang="ru-RU" sz="2900" b="1" dirty="0" smtClean="0">
                <a:solidFill>
                  <a:schemeClr val="tx1"/>
                </a:solidFill>
              </a:rPr>
              <a:t>"От звука к букве" </a:t>
            </a:r>
            <a:r>
              <a:rPr lang="ru-RU" sz="2900" dirty="0" smtClean="0">
                <a:solidFill>
                  <a:srgbClr val="002060"/>
                </a:solidFill>
              </a:rPr>
              <a:t>и технология ее реализации решает задачи подготовки к обучению грамоте детей дошкольного возраста. Программа базируется на фундаментальных положениях отечественной психологии, разработанных </a:t>
            </a:r>
            <a:r>
              <a:rPr lang="ru-RU" sz="2900" dirty="0" err="1" smtClean="0">
                <a:solidFill>
                  <a:srgbClr val="002060"/>
                </a:solidFill>
              </a:rPr>
              <a:t>Элькониным</a:t>
            </a:r>
            <a:r>
              <a:rPr lang="ru-RU" sz="2900" dirty="0" smtClean="0">
                <a:solidFill>
                  <a:srgbClr val="002060"/>
                </a:solidFill>
              </a:rPr>
              <a:t> Д.Б., Давыдовым В.В., </a:t>
            </a:r>
            <a:r>
              <a:rPr lang="ru-RU" sz="2900" dirty="0" err="1" smtClean="0">
                <a:solidFill>
                  <a:srgbClr val="002060"/>
                </a:solidFill>
              </a:rPr>
              <a:t>Выготским</a:t>
            </a:r>
            <a:r>
              <a:rPr lang="ru-RU" sz="2900" dirty="0" smtClean="0">
                <a:solidFill>
                  <a:srgbClr val="002060"/>
                </a:solidFill>
              </a:rPr>
              <a:t> Л.С.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900" dirty="0" smtClean="0">
              <a:solidFill>
                <a:srgbClr val="002060"/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900" dirty="0" smtClean="0">
                <a:solidFill>
                  <a:srgbClr val="002060"/>
                </a:solidFill>
              </a:rPr>
              <a:t>Но несмотря на это – анализ программ показывает, что ведущее место  в воспитательном процессе занимает формирование связной речи и к подготовке к обучению грамоте, а не к формированию грамматической правильности речи в старшем дошкольном возрасте.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5" name="Содержимое 4" descr="Изображение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86313" y="1143000"/>
            <a:ext cx="1957387" cy="2730500"/>
          </a:xfrm>
          <a:ln w="38100" cap="sq">
            <a:solidFill>
              <a:srgbClr val="000000"/>
            </a:solidFill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9460" name="Рисунок 5" descr="DSCN306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03950" y="3284538"/>
            <a:ext cx="2725738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6" descr="preview_612861_200x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292600"/>
            <a:ext cx="1485900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50006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Ожидаемые   результаты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642918"/>
          <a:ext cx="8686800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483" name="Рисунок 4" descr="181641_html_5bebdba6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67400" y="2636838"/>
            <a:ext cx="3151188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928694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Обоснование используемых в образовательном процессе по разделу программы образовательных технологий, методов, форм организации деятельности</a:t>
            </a: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Этап 1 – диагностический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На этом этапе мной решалась одна из первых поставленных задач: определить уровень сформированности грамматической правильности речи у старших дошкольников</a:t>
            </a:r>
            <a:r>
              <a:rPr lang="ru-RU" sz="2000" dirty="0" smtClean="0"/>
              <a:t>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Был использован следующий диагностический материал: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u="sng" dirty="0" smtClean="0">
                <a:solidFill>
                  <a:srgbClr val="C00000"/>
                </a:solidFill>
              </a:rPr>
              <a:t>Тесты для детей 6 лет 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(Мониторинг в детском саду, Е.В.Колесникова )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u="sng" dirty="0" smtClean="0">
                <a:solidFill>
                  <a:srgbClr val="C00000"/>
                </a:solidFill>
              </a:rPr>
              <a:t>Диагностическое задание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u="sng" dirty="0" smtClean="0">
                <a:solidFill>
                  <a:srgbClr val="C00000"/>
                </a:solidFill>
              </a:rPr>
              <a:t>«Размытое письмо»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u="sng" dirty="0" smtClean="0">
                <a:solidFill>
                  <a:srgbClr val="C00000"/>
                </a:solidFill>
              </a:rPr>
              <a:t>( </a:t>
            </a:r>
            <a:r>
              <a:rPr lang="ru-RU" sz="2000" b="1" u="sng" dirty="0" err="1" smtClean="0">
                <a:solidFill>
                  <a:srgbClr val="C00000"/>
                </a:solidFill>
              </a:rPr>
              <a:t>Арушанова</a:t>
            </a:r>
            <a:r>
              <a:rPr lang="ru-RU" sz="2000" b="1" u="sng" dirty="0" smtClean="0">
                <a:solidFill>
                  <a:srgbClr val="C00000"/>
                </a:solidFill>
              </a:rPr>
              <a:t> А.Г.)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u="sng" dirty="0" smtClean="0">
                <a:solidFill>
                  <a:srgbClr val="C00000"/>
                </a:solidFill>
              </a:rPr>
              <a:t>Анкетирование родителей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21507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4306888" y="1520825"/>
          <a:ext cx="4735512" cy="5173663"/>
        </p:xfrm>
        <a:graphic>
          <a:graphicData uri="http://schemas.openxmlformats.org/presentationml/2006/ole">
            <p:oleObj spid="_x0000_s21507" r:id="rId3" imgW="4730906" imgH="5175953" progId="Excel.Chart.8">
              <p:embed/>
            </p:oleObj>
          </a:graphicData>
        </a:graphic>
      </p:graphicFrame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500063" y="1214438"/>
            <a:ext cx="2857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Franklin Gothic Book" pitchFamily="34" charset="0"/>
              </a:rPr>
              <a:t>Этапы работы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401</TotalTime>
  <Words>973</Words>
  <Application>Microsoft Office PowerPoint</Application>
  <PresentationFormat>Экран (4:3)</PresentationFormat>
  <Paragraphs>188</Paragraphs>
  <Slides>23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9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8" baseType="lpstr">
      <vt:lpstr>Franklin Gothic Book</vt:lpstr>
      <vt:lpstr>Arial</vt:lpstr>
      <vt:lpstr>Franklin Gothic Medium</vt:lpstr>
      <vt:lpstr>Wingdings 2</vt:lpstr>
      <vt:lpstr>Calibri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Диаграмма Microsoft Excel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МДОУ №127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ммд</dc:creator>
  <cp:lastModifiedBy>Пользователь Windows</cp:lastModifiedBy>
  <cp:revision>47</cp:revision>
  <dcterms:created xsi:type="dcterms:W3CDTF">2014-01-30T07:36:14Z</dcterms:created>
  <dcterms:modified xsi:type="dcterms:W3CDTF">2017-01-18T18:21:16Z</dcterms:modified>
</cp:coreProperties>
</file>