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  <p:sldMasterId id="2147483741" r:id="rId2"/>
    <p:sldMasterId id="2147483753" r:id="rId3"/>
  </p:sldMasterIdLst>
  <p:sldIdLst>
    <p:sldId id="256" r:id="rId4"/>
    <p:sldId id="287" r:id="rId5"/>
    <p:sldId id="288" r:id="rId6"/>
    <p:sldId id="289" r:id="rId7"/>
    <p:sldId id="290" r:id="rId8"/>
    <p:sldId id="291" r:id="rId9"/>
    <p:sldId id="292" r:id="rId10"/>
    <p:sldId id="259" r:id="rId11"/>
    <p:sldId id="279" r:id="rId12"/>
    <p:sldId id="260" r:id="rId13"/>
    <p:sldId id="261" r:id="rId14"/>
    <p:sldId id="283" r:id="rId15"/>
    <p:sldId id="284" r:id="rId16"/>
    <p:sldId id="282" r:id="rId17"/>
    <p:sldId id="285" r:id="rId18"/>
    <p:sldId id="267" r:id="rId19"/>
    <p:sldId id="286" r:id="rId20"/>
    <p:sldId id="263" r:id="rId21"/>
    <p:sldId id="294" r:id="rId22"/>
    <p:sldId id="293" r:id="rId23"/>
    <p:sldId id="29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37" autoAdjust="0"/>
    <p:restoredTop sz="94660"/>
  </p:normalViewPr>
  <p:slideViewPr>
    <p:cSldViewPr>
      <p:cViewPr varScale="1">
        <p:scale>
          <a:sx n="108" d="100"/>
          <a:sy n="108" d="100"/>
        </p:scale>
        <p:origin x="207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50AC89-9A3E-476E-A873-A91B38565D97}" type="doc">
      <dgm:prSet loTypeId="urn:microsoft.com/office/officeart/2005/8/layout/vProcess5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B6CC4D2-7835-48BD-949E-F06C006CEC3B}">
      <dgm:prSet custT="1"/>
      <dgm:spPr/>
      <dgm:t>
        <a:bodyPr/>
        <a:lstStyle/>
        <a:p>
          <a:pPr rtl="0"/>
          <a:r>
            <a:rPr lang="ru-RU" sz="2000" b="1" i="1" dirty="0" smtClean="0"/>
            <a:t>Швейное материаловедение </a:t>
          </a:r>
          <a:r>
            <a:rPr lang="ru-RU" sz="2000" dirty="0" smtClean="0"/>
            <a:t>изучает строение и свойства материалов, используемых для изготовления швейных изделий. </a:t>
          </a:r>
          <a:endParaRPr lang="ru-RU" sz="2000" dirty="0"/>
        </a:p>
      </dgm:t>
    </dgm:pt>
    <dgm:pt modelId="{DA34C82C-5166-4973-AB25-EA287443933B}" type="parTrans" cxnId="{EE62B85F-F087-4F90-A6D8-E6D41613D536}">
      <dgm:prSet/>
      <dgm:spPr/>
      <dgm:t>
        <a:bodyPr/>
        <a:lstStyle/>
        <a:p>
          <a:endParaRPr lang="ru-RU"/>
        </a:p>
      </dgm:t>
    </dgm:pt>
    <dgm:pt modelId="{DF086D29-AD72-45FF-B697-F59CFA01ACF5}" type="sibTrans" cxnId="{EE62B85F-F087-4F90-A6D8-E6D41613D536}">
      <dgm:prSet/>
      <dgm:spPr/>
      <dgm:t>
        <a:bodyPr/>
        <a:lstStyle/>
        <a:p>
          <a:endParaRPr lang="ru-RU"/>
        </a:p>
      </dgm:t>
    </dgm:pt>
    <dgm:pt modelId="{12EEE4A6-AFD0-48A3-8B2C-EB68584BE5E6}">
      <dgm:prSet custT="1"/>
      <dgm:spPr/>
      <dgm:t>
        <a:bodyPr/>
        <a:lstStyle/>
        <a:p>
          <a:pPr algn="ctr" rtl="0"/>
          <a:r>
            <a:rPr lang="ru-RU" sz="1800" dirty="0" smtClean="0"/>
            <a:t>Волокно-это очень тонкие, гибкие, прочные нити, длина которых в несколько раз превышает их поперечные размеры</a:t>
          </a:r>
          <a:r>
            <a:rPr lang="ru-RU" sz="1800" b="1" i="1" dirty="0" smtClean="0"/>
            <a:t>.</a:t>
          </a:r>
          <a:r>
            <a:rPr lang="ru-RU" sz="1800" dirty="0" smtClean="0"/>
            <a:t>  </a:t>
          </a:r>
          <a:r>
            <a:rPr lang="ru-RU" sz="1500" dirty="0" smtClean="0"/>
            <a:t>      </a:t>
          </a:r>
          <a:endParaRPr lang="ru-RU" sz="1500" dirty="0"/>
        </a:p>
      </dgm:t>
    </dgm:pt>
    <dgm:pt modelId="{ED78A747-DE63-4D1E-9F15-937C63DEED10}" type="parTrans" cxnId="{692DC898-B98F-4C12-9402-98254E03237F}">
      <dgm:prSet/>
      <dgm:spPr/>
      <dgm:t>
        <a:bodyPr/>
        <a:lstStyle/>
        <a:p>
          <a:endParaRPr lang="ru-RU"/>
        </a:p>
      </dgm:t>
    </dgm:pt>
    <dgm:pt modelId="{30E7473D-8388-4377-9482-FD3845A46803}" type="sibTrans" cxnId="{692DC898-B98F-4C12-9402-98254E03237F}">
      <dgm:prSet/>
      <dgm:spPr/>
      <dgm:t>
        <a:bodyPr/>
        <a:lstStyle/>
        <a:p>
          <a:endParaRPr lang="ru-RU"/>
        </a:p>
      </dgm:t>
    </dgm:pt>
    <dgm:pt modelId="{B8278B3C-ECFD-4572-848C-219355506867}">
      <dgm:prSet custT="1"/>
      <dgm:spPr/>
      <dgm:t>
        <a:bodyPr/>
        <a:lstStyle/>
        <a:p>
          <a:r>
            <a:rPr lang="ru-RU" sz="2000" dirty="0" smtClean="0"/>
            <a:t>Сырьём для получения тканей служат </a:t>
          </a:r>
          <a:r>
            <a:rPr lang="ru-RU" sz="2000" dirty="0" smtClean="0">
              <a:solidFill>
                <a:srgbClr val="00B0F0"/>
              </a:solidFill>
            </a:rPr>
            <a:t>волокна</a:t>
          </a:r>
          <a:r>
            <a:rPr lang="ru-RU" sz="2000" dirty="0" smtClean="0"/>
            <a:t>.</a:t>
          </a:r>
          <a:endParaRPr lang="ru-RU" sz="2000" dirty="0"/>
        </a:p>
      </dgm:t>
    </dgm:pt>
    <dgm:pt modelId="{2D40D3D6-6554-401D-9001-DE27A11D6DE4}" type="parTrans" cxnId="{2AEE958D-1F4C-4866-8200-CD5FA96A1500}">
      <dgm:prSet/>
      <dgm:spPr/>
      <dgm:t>
        <a:bodyPr/>
        <a:lstStyle/>
        <a:p>
          <a:endParaRPr lang="ru-RU"/>
        </a:p>
      </dgm:t>
    </dgm:pt>
    <dgm:pt modelId="{2D690B76-D825-44DB-9D74-B41FA39D25C6}" type="sibTrans" cxnId="{2AEE958D-1F4C-4866-8200-CD5FA96A1500}">
      <dgm:prSet/>
      <dgm:spPr/>
      <dgm:t>
        <a:bodyPr/>
        <a:lstStyle/>
        <a:p>
          <a:endParaRPr lang="ru-RU"/>
        </a:p>
      </dgm:t>
    </dgm:pt>
    <dgm:pt modelId="{9349C729-1891-4615-B4AB-FA6ACA45AFAD}" type="pres">
      <dgm:prSet presAssocID="{3C50AC89-9A3E-476E-A873-A91B38565D9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016E8E-FCF8-42E0-8522-D289848B3761}" type="pres">
      <dgm:prSet presAssocID="{3C50AC89-9A3E-476E-A873-A91B38565D97}" presName="dummyMaxCanvas" presStyleCnt="0">
        <dgm:presLayoutVars/>
      </dgm:prSet>
      <dgm:spPr/>
    </dgm:pt>
    <dgm:pt modelId="{C10604F4-B49B-485C-A172-29216A5391ED}" type="pres">
      <dgm:prSet presAssocID="{3C50AC89-9A3E-476E-A873-A91B38565D97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6DC9CC-3FF5-42FA-91C2-6D2B0FC383E1}" type="pres">
      <dgm:prSet presAssocID="{3C50AC89-9A3E-476E-A873-A91B38565D97}" presName="ThreeNodes_2" presStyleLbl="node1" presStyleIdx="1" presStyleCnt="3" custLinFactNeighborX="-73" custLinFactNeighborY="-84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019CB4-CF42-4102-BEA1-6A65C7A85897}" type="pres">
      <dgm:prSet presAssocID="{3C50AC89-9A3E-476E-A873-A91B38565D97}" presName="ThreeNodes_3" presStyleLbl="node1" presStyleIdx="2" presStyleCnt="3" custScaleX="117647" custScaleY="1278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08A349-CCFE-4C0D-A06E-BA1602C23673}" type="pres">
      <dgm:prSet presAssocID="{3C50AC89-9A3E-476E-A873-A91B38565D97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5677B7-CDF2-45FB-9E09-1E0B4740B1A4}" type="pres">
      <dgm:prSet presAssocID="{3C50AC89-9A3E-476E-A873-A91B38565D97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1002DF-8F93-465B-B568-624D4BA225CB}" type="pres">
      <dgm:prSet presAssocID="{3C50AC89-9A3E-476E-A873-A91B38565D97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B38D5A-0729-4D83-BEAD-DA07196365A2}" type="pres">
      <dgm:prSet presAssocID="{3C50AC89-9A3E-476E-A873-A91B38565D97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2B267B-11C4-4C67-B0F2-61CCCA29BE46}" type="pres">
      <dgm:prSet presAssocID="{3C50AC89-9A3E-476E-A873-A91B38565D97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25FCBD-752D-404E-9505-8DF20CF818E7}" type="presOf" srcId="{2D690B76-D825-44DB-9D74-B41FA39D25C6}" destId="{955677B7-CDF2-45FB-9E09-1E0B4740B1A4}" srcOrd="0" destOrd="0" presId="urn:microsoft.com/office/officeart/2005/8/layout/vProcess5"/>
    <dgm:cxn modelId="{BE51EA51-94F9-46DF-B04B-6B7EF6A2BC9B}" type="presOf" srcId="{B8278B3C-ECFD-4572-848C-219355506867}" destId="{26B38D5A-0729-4D83-BEAD-DA07196365A2}" srcOrd="1" destOrd="0" presId="urn:microsoft.com/office/officeart/2005/8/layout/vProcess5"/>
    <dgm:cxn modelId="{0E12DDC9-BF95-48B7-A398-2D656386D7F2}" type="presOf" srcId="{B8278B3C-ECFD-4572-848C-219355506867}" destId="{AE6DC9CC-3FF5-42FA-91C2-6D2B0FC383E1}" srcOrd="0" destOrd="0" presId="urn:microsoft.com/office/officeart/2005/8/layout/vProcess5"/>
    <dgm:cxn modelId="{E4CF590B-08CE-426C-9A93-43EFA4F85A12}" type="presOf" srcId="{3C50AC89-9A3E-476E-A873-A91B38565D97}" destId="{9349C729-1891-4615-B4AB-FA6ACA45AFAD}" srcOrd="0" destOrd="0" presId="urn:microsoft.com/office/officeart/2005/8/layout/vProcess5"/>
    <dgm:cxn modelId="{2AEE958D-1F4C-4866-8200-CD5FA96A1500}" srcId="{3C50AC89-9A3E-476E-A873-A91B38565D97}" destId="{B8278B3C-ECFD-4572-848C-219355506867}" srcOrd="1" destOrd="0" parTransId="{2D40D3D6-6554-401D-9001-DE27A11D6DE4}" sibTransId="{2D690B76-D825-44DB-9D74-B41FA39D25C6}"/>
    <dgm:cxn modelId="{692DC898-B98F-4C12-9402-98254E03237F}" srcId="{3C50AC89-9A3E-476E-A873-A91B38565D97}" destId="{12EEE4A6-AFD0-48A3-8B2C-EB68584BE5E6}" srcOrd="2" destOrd="0" parTransId="{ED78A747-DE63-4D1E-9F15-937C63DEED10}" sibTransId="{30E7473D-8388-4377-9482-FD3845A46803}"/>
    <dgm:cxn modelId="{4AD9249B-A111-4FBD-9F36-0131AEDD59AC}" type="presOf" srcId="{12EEE4A6-AFD0-48A3-8B2C-EB68584BE5E6}" destId="{BB019CB4-CF42-4102-BEA1-6A65C7A85897}" srcOrd="0" destOrd="0" presId="urn:microsoft.com/office/officeart/2005/8/layout/vProcess5"/>
    <dgm:cxn modelId="{ADF0764F-487F-4F27-B31D-3F4E68321E1D}" type="presOf" srcId="{5B6CC4D2-7835-48BD-949E-F06C006CEC3B}" destId="{FD1002DF-8F93-465B-B568-624D4BA225CB}" srcOrd="1" destOrd="0" presId="urn:microsoft.com/office/officeart/2005/8/layout/vProcess5"/>
    <dgm:cxn modelId="{EE62B85F-F087-4F90-A6D8-E6D41613D536}" srcId="{3C50AC89-9A3E-476E-A873-A91B38565D97}" destId="{5B6CC4D2-7835-48BD-949E-F06C006CEC3B}" srcOrd="0" destOrd="0" parTransId="{DA34C82C-5166-4973-AB25-EA287443933B}" sibTransId="{DF086D29-AD72-45FF-B697-F59CFA01ACF5}"/>
    <dgm:cxn modelId="{79FFFE1D-4E0E-4EB9-8561-24B32DFE4760}" type="presOf" srcId="{5B6CC4D2-7835-48BD-949E-F06C006CEC3B}" destId="{C10604F4-B49B-485C-A172-29216A5391ED}" srcOrd="0" destOrd="0" presId="urn:microsoft.com/office/officeart/2005/8/layout/vProcess5"/>
    <dgm:cxn modelId="{E6F17219-9E04-4F94-9FF3-F58CDD1F8FA3}" type="presOf" srcId="{DF086D29-AD72-45FF-B697-F59CFA01ACF5}" destId="{E508A349-CCFE-4C0D-A06E-BA1602C23673}" srcOrd="0" destOrd="0" presId="urn:microsoft.com/office/officeart/2005/8/layout/vProcess5"/>
    <dgm:cxn modelId="{FDD6D8B7-D16F-47E4-8BB3-DCF27B314140}" type="presOf" srcId="{12EEE4A6-AFD0-48A3-8B2C-EB68584BE5E6}" destId="{3F2B267B-11C4-4C67-B0F2-61CCCA29BE46}" srcOrd="1" destOrd="0" presId="urn:microsoft.com/office/officeart/2005/8/layout/vProcess5"/>
    <dgm:cxn modelId="{B76446CE-455E-49ED-B7C8-CF06E47A1961}" type="presParOf" srcId="{9349C729-1891-4615-B4AB-FA6ACA45AFAD}" destId="{C8016E8E-FCF8-42E0-8522-D289848B3761}" srcOrd="0" destOrd="0" presId="urn:microsoft.com/office/officeart/2005/8/layout/vProcess5"/>
    <dgm:cxn modelId="{1FBE5074-041F-4005-B02B-38C5B8C1DDDA}" type="presParOf" srcId="{9349C729-1891-4615-B4AB-FA6ACA45AFAD}" destId="{C10604F4-B49B-485C-A172-29216A5391ED}" srcOrd="1" destOrd="0" presId="urn:microsoft.com/office/officeart/2005/8/layout/vProcess5"/>
    <dgm:cxn modelId="{895D8BF1-18EA-42E3-9108-CC49A4FE4139}" type="presParOf" srcId="{9349C729-1891-4615-B4AB-FA6ACA45AFAD}" destId="{AE6DC9CC-3FF5-42FA-91C2-6D2B0FC383E1}" srcOrd="2" destOrd="0" presId="urn:microsoft.com/office/officeart/2005/8/layout/vProcess5"/>
    <dgm:cxn modelId="{32FF1B41-C581-4D42-8071-3C3A9709DC6F}" type="presParOf" srcId="{9349C729-1891-4615-B4AB-FA6ACA45AFAD}" destId="{BB019CB4-CF42-4102-BEA1-6A65C7A85897}" srcOrd="3" destOrd="0" presId="urn:microsoft.com/office/officeart/2005/8/layout/vProcess5"/>
    <dgm:cxn modelId="{D83A3516-4863-4ABC-855C-FA28AF4EC13B}" type="presParOf" srcId="{9349C729-1891-4615-B4AB-FA6ACA45AFAD}" destId="{E508A349-CCFE-4C0D-A06E-BA1602C23673}" srcOrd="4" destOrd="0" presId="urn:microsoft.com/office/officeart/2005/8/layout/vProcess5"/>
    <dgm:cxn modelId="{1EF2846D-BAF9-4945-A7EB-0D95C753CF54}" type="presParOf" srcId="{9349C729-1891-4615-B4AB-FA6ACA45AFAD}" destId="{955677B7-CDF2-45FB-9E09-1E0B4740B1A4}" srcOrd="5" destOrd="0" presId="urn:microsoft.com/office/officeart/2005/8/layout/vProcess5"/>
    <dgm:cxn modelId="{3CFDFE4C-F473-404A-9122-D01B366276C1}" type="presParOf" srcId="{9349C729-1891-4615-B4AB-FA6ACA45AFAD}" destId="{FD1002DF-8F93-465B-B568-624D4BA225CB}" srcOrd="6" destOrd="0" presId="urn:microsoft.com/office/officeart/2005/8/layout/vProcess5"/>
    <dgm:cxn modelId="{1D0BAFD9-7809-493B-8E6E-AC0CA21B03CC}" type="presParOf" srcId="{9349C729-1891-4615-B4AB-FA6ACA45AFAD}" destId="{26B38D5A-0729-4D83-BEAD-DA07196365A2}" srcOrd="7" destOrd="0" presId="urn:microsoft.com/office/officeart/2005/8/layout/vProcess5"/>
    <dgm:cxn modelId="{A5D5E255-DCD9-4E07-9256-DD74FBF8D1DA}" type="presParOf" srcId="{9349C729-1891-4615-B4AB-FA6ACA45AFAD}" destId="{3F2B267B-11C4-4C67-B0F2-61CCCA29BE46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1D8778-9BB3-4F2D-B263-810FF0B6E6A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B125CD81-3EF2-42D7-9DE3-86B38E977649}">
      <dgm:prSet custT="1"/>
      <dgm:spPr/>
      <dgm:t>
        <a:bodyPr/>
        <a:lstStyle/>
        <a:p>
          <a:pPr rtl="0"/>
          <a:r>
            <a:rPr lang="ru-RU" sz="1100" b="1" smtClean="0">
              <a:solidFill>
                <a:schemeClr val="tx1"/>
              </a:solidFill>
            </a:rPr>
            <a:t>Ещё в 3 тыс до н.э. до изобретения ткацкого станка люди изготавливали ткань с помощью особого приёма плетения на раме.</a:t>
          </a:r>
          <a:endParaRPr lang="ru-RU" sz="1100" b="1">
            <a:solidFill>
              <a:schemeClr val="tx1"/>
            </a:solidFill>
          </a:endParaRPr>
        </a:p>
      </dgm:t>
    </dgm:pt>
    <dgm:pt modelId="{3FF514A5-F96B-4777-9EA9-C842A0B20FBC}" type="parTrans" cxnId="{3F6B578A-2459-4528-9093-F93FFFA16D7F}">
      <dgm:prSet/>
      <dgm:spPr/>
      <dgm:t>
        <a:bodyPr/>
        <a:lstStyle/>
        <a:p>
          <a:endParaRPr lang="ru-RU" sz="1100" b="1">
            <a:solidFill>
              <a:schemeClr val="tx1"/>
            </a:solidFill>
          </a:endParaRPr>
        </a:p>
      </dgm:t>
    </dgm:pt>
    <dgm:pt modelId="{1107B937-DF3C-4E58-8D42-FB42F17DAF1A}" type="sibTrans" cxnId="{3F6B578A-2459-4528-9093-F93FFFA16D7F}">
      <dgm:prSet custT="1"/>
      <dgm:spPr/>
      <dgm:t>
        <a:bodyPr/>
        <a:lstStyle/>
        <a:p>
          <a:endParaRPr lang="ru-RU" sz="1100" b="1">
            <a:solidFill>
              <a:schemeClr val="tx1"/>
            </a:solidFill>
          </a:endParaRPr>
        </a:p>
      </dgm:t>
    </dgm:pt>
    <dgm:pt modelId="{75B38F72-9F82-4EFE-A97B-A947200AC592}">
      <dgm:prSet custT="1"/>
      <dgm:spPr/>
      <dgm:t>
        <a:bodyPr/>
        <a:lstStyle/>
        <a:p>
          <a:pPr rtl="0"/>
          <a:r>
            <a:rPr lang="ru-RU" sz="1100" b="1" dirty="0" smtClean="0">
              <a:solidFill>
                <a:schemeClr val="tx1"/>
              </a:solidFill>
            </a:rPr>
            <a:t>Позднее изобретён ручной ткацкий станок.</a:t>
          </a:r>
          <a:endParaRPr lang="ru-RU" sz="1100" b="1" dirty="0">
            <a:solidFill>
              <a:schemeClr val="tx1"/>
            </a:solidFill>
          </a:endParaRPr>
        </a:p>
      </dgm:t>
    </dgm:pt>
    <dgm:pt modelId="{BDE06464-4948-4A78-9E0C-B829F3AED277}" type="parTrans" cxnId="{3EB81B66-A9EB-43F0-AEEA-F232EFBAA143}">
      <dgm:prSet/>
      <dgm:spPr/>
      <dgm:t>
        <a:bodyPr/>
        <a:lstStyle/>
        <a:p>
          <a:endParaRPr lang="ru-RU" sz="1100" b="1">
            <a:solidFill>
              <a:schemeClr val="tx1"/>
            </a:solidFill>
          </a:endParaRPr>
        </a:p>
      </dgm:t>
    </dgm:pt>
    <dgm:pt modelId="{869EC9E4-D42A-438E-A284-75D097135C18}" type="sibTrans" cxnId="{3EB81B66-A9EB-43F0-AEEA-F232EFBAA143}">
      <dgm:prSet custT="1"/>
      <dgm:spPr/>
      <dgm:t>
        <a:bodyPr/>
        <a:lstStyle/>
        <a:p>
          <a:endParaRPr lang="ru-RU" sz="1100" b="1">
            <a:solidFill>
              <a:schemeClr val="tx1"/>
            </a:solidFill>
          </a:endParaRPr>
        </a:p>
      </dgm:t>
    </dgm:pt>
    <dgm:pt modelId="{35380027-7842-40AB-964D-CCE05028DED1}">
      <dgm:prSet custT="1"/>
      <dgm:spPr/>
      <dgm:t>
        <a:bodyPr/>
        <a:lstStyle/>
        <a:p>
          <a:pPr rtl="0"/>
          <a:r>
            <a:rPr lang="ru-RU" sz="1100" b="1" smtClean="0">
              <a:solidFill>
                <a:schemeClr val="tx1"/>
              </a:solidFill>
            </a:rPr>
            <a:t>Позднее придумали уже механический(самодвижущийся) челнок, это продвинуло вперёд.</a:t>
          </a:r>
          <a:endParaRPr lang="ru-RU" sz="1100" b="1">
            <a:solidFill>
              <a:schemeClr val="tx1"/>
            </a:solidFill>
          </a:endParaRPr>
        </a:p>
      </dgm:t>
    </dgm:pt>
    <dgm:pt modelId="{79E68FE7-B3E7-4D84-BCA1-CDBBBCD89838}" type="parTrans" cxnId="{C5C7A460-F6AC-423A-95F9-A59B08E01EAA}">
      <dgm:prSet/>
      <dgm:spPr/>
      <dgm:t>
        <a:bodyPr/>
        <a:lstStyle/>
        <a:p>
          <a:endParaRPr lang="ru-RU" sz="1100" b="1">
            <a:solidFill>
              <a:schemeClr val="tx1"/>
            </a:solidFill>
          </a:endParaRPr>
        </a:p>
      </dgm:t>
    </dgm:pt>
    <dgm:pt modelId="{17E21AB4-7E4D-42D2-8B0D-52C01C8927F6}" type="sibTrans" cxnId="{C5C7A460-F6AC-423A-95F9-A59B08E01EAA}">
      <dgm:prSet/>
      <dgm:spPr/>
      <dgm:t>
        <a:bodyPr/>
        <a:lstStyle/>
        <a:p>
          <a:endParaRPr lang="ru-RU" sz="1100" b="1">
            <a:solidFill>
              <a:schemeClr val="tx1"/>
            </a:solidFill>
          </a:endParaRPr>
        </a:p>
      </dgm:t>
    </dgm:pt>
    <dgm:pt modelId="{38FA5625-F161-4451-8D0B-44B6BEB4A0D7}" type="pres">
      <dgm:prSet presAssocID="{651D8778-9BB3-4F2D-B263-810FF0B6E6A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AB7911-1DD0-406F-B472-726DE52B413E}" type="pres">
      <dgm:prSet presAssocID="{B125CD81-3EF2-42D7-9DE3-86B38E97764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3DB294-2038-4D43-97C9-6F8B27CD27F0}" type="pres">
      <dgm:prSet presAssocID="{1107B937-DF3C-4E58-8D42-FB42F17DAF1A}" presName="sibTrans" presStyleLbl="sibTrans2D1" presStyleIdx="0" presStyleCnt="2"/>
      <dgm:spPr/>
      <dgm:t>
        <a:bodyPr/>
        <a:lstStyle/>
        <a:p>
          <a:endParaRPr lang="ru-RU"/>
        </a:p>
      </dgm:t>
    </dgm:pt>
    <dgm:pt modelId="{DB03BAD7-0F6C-44FE-9FAB-EDC7A74EE19D}" type="pres">
      <dgm:prSet presAssocID="{1107B937-DF3C-4E58-8D42-FB42F17DAF1A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26A4E148-1221-420D-90D6-A55F8640B468}" type="pres">
      <dgm:prSet presAssocID="{75B38F72-9F82-4EFE-A97B-A947200AC59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CCFB3D-9CFF-4A0A-965F-F3A8E731699E}" type="pres">
      <dgm:prSet presAssocID="{869EC9E4-D42A-438E-A284-75D097135C18}" presName="sibTrans" presStyleLbl="sibTrans2D1" presStyleIdx="1" presStyleCnt="2"/>
      <dgm:spPr/>
      <dgm:t>
        <a:bodyPr/>
        <a:lstStyle/>
        <a:p>
          <a:endParaRPr lang="ru-RU"/>
        </a:p>
      </dgm:t>
    </dgm:pt>
    <dgm:pt modelId="{C1462F7D-BABC-429E-BB2D-802E05AA89CA}" type="pres">
      <dgm:prSet presAssocID="{869EC9E4-D42A-438E-A284-75D097135C18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D6158624-1C2F-4CE8-8EA5-72A6B5649CDA}" type="pres">
      <dgm:prSet presAssocID="{35380027-7842-40AB-964D-CCE05028DED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B0F9E9-F7D7-4492-8152-0DDF1670F194}" type="presOf" srcId="{1107B937-DF3C-4E58-8D42-FB42F17DAF1A}" destId="{4F3DB294-2038-4D43-97C9-6F8B27CD27F0}" srcOrd="0" destOrd="0" presId="urn:microsoft.com/office/officeart/2005/8/layout/process1"/>
    <dgm:cxn modelId="{D14BE4F0-1DB6-416F-B556-2EAFFA206DC0}" type="presOf" srcId="{B125CD81-3EF2-42D7-9DE3-86B38E977649}" destId="{94AB7911-1DD0-406F-B472-726DE52B413E}" srcOrd="0" destOrd="0" presId="urn:microsoft.com/office/officeart/2005/8/layout/process1"/>
    <dgm:cxn modelId="{24A6D12E-DF0B-4CD7-99B5-18A415E4CB8A}" type="presOf" srcId="{869EC9E4-D42A-438E-A284-75D097135C18}" destId="{E6CCFB3D-9CFF-4A0A-965F-F3A8E731699E}" srcOrd="0" destOrd="0" presId="urn:microsoft.com/office/officeart/2005/8/layout/process1"/>
    <dgm:cxn modelId="{863D03C2-50A9-4EFD-B45A-7E4CD15E48E3}" type="presOf" srcId="{869EC9E4-D42A-438E-A284-75D097135C18}" destId="{C1462F7D-BABC-429E-BB2D-802E05AA89CA}" srcOrd="1" destOrd="0" presId="urn:microsoft.com/office/officeart/2005/8/layout/process1"/>
    <dgm:cxn modelId="{5BB752A7-8AB3-4EE7-B028-E6007279B514}" type="presOf" srcId="{651D8778-9BB3-4F2D-B263-810FF0B6E6AD}" destId="{38FA5625-F161-4451-8D0B-44B6BEB4A0D7}" srcOrd="0" destOrd="0" presId="urn:microsoft.com/office/officeart/2005/8/layout/process1"/>
    <dgm:cxn modelId="{959D7D85-C630-4FB5-9735-EB3206AAAA2F}" type="presOf" srcId="{75B38F72-9F82-4EFE-A97B-A947200AC592}" destId="{26A4E148-1221-420D-90D6-A55F8640B468}" srcOrd="0" destOrd="0" presId="urn:microsoft.com/office/officeart/2005/8/layout/process1"/>
    <dgm:cxn modelId="{2DEB8A36-19BC-4CAB-9E5C-697C538CCC89}" type="presOf" srcId="{35380027-7842-40AB-964D-CCE05028DED1}" destId="{D6158624-1C2F-4CE8-8EA5-72A6B5649CDA}" srcOrd="0" destOrd="0" presId="urn:microsoft.com/office/officeart/2005/8/layout/process1"/>
    <dgm:cxn modelId="{3F6B578A-2459-4528-9093-F93FFFA16D7F}" srcId="{651D8778-9BB3-4F2D-B263-810FF0B6E6AD}" destId="{B125CD81-3EF2-42D7-9DE3-86B38E977649}" srcOrd="0" destOrd="0" parTransId="{3FF514A5-F96B-4777-9EA9-C842A0B20FBC}" sibTransId="{1107B937-DF3C-4E58-8D42-FB42F17DAF1A}"/>
    <dgm:cxn modelId="{C5C7A460-F6AC-423A-95F9-A59B08E01EAA}" srcId="{651D8778-9BB3-4F2D-B263-810FF0B6E6AD}" destId="{35380027-7842-40AB-964D-CCE05028DED1}" srcOrd="2" destOrd="0" parTransId="{79E68FE7-B3E7-4D84-BCA1-CDBBBCD89838}" sibTransId="{17E21AB4-7E4D-42D2-8B0D-52C01C8927F6}"/>
    <dgm:cxn modelId="{3EB81B66-A9EB-43F0-AEEA-F232EFBAA143}" srcId="{651D8778-9BB3-4F2D-B263-810FF0B6E6AD}" destId="{75B38F72-9F82-4EFE-A97B-A947200AC592}" srcOrd="1" destOrd="0" parTransId="{BDE06464-4948-4A78-9E0C-B829F3AED277}" sibTransId="{869EC9E4-D42A-438E-A284-75D097135C18}"/>
    <dgm:cxn modelId="{680DDD5C-AFDD-4271-A8D9-B88A28AA60E1}" type="presOf" srcId="{1107B937-DF3C-4E58-8D42-FB42F17DAF1A}" destId="{DB03BAD7-0F6C-44FE-9FAB-EDC7A74EE19D}" srcOrd="1" destOrd="0" presId="urn:microsoft.com/office/officeart/2005/8/layout/process1"/>
    <dgm:cxn modelId="{6B075283-5839-4166-8D17-4A13380AFC8E}" type="presParOf" srcId="{38FA5625-F161-4451-8D0B-44B6BEB4A0D7}" destId="{94AB7911-1DD0-406F-B472-726DE52B413E}" srcOrd="0" destOrd="0" presId="urn:microsoft.com/office/officeart/2005/8/layout/process1"/>
    <dgm:cxn modelId="{66E2BF34-950D-4CE9-ADAD-BF9A95A7FE64}" type="presParOf" srcId="{38FA5625-F161-4451-8D0B-44B6BEB4A0D7}" destId="{4F3DB294-2038-4D43-97C9-6F8B27CD27F0}" srcOrd="1" destOrd="0" presId="urn:microsoft.com/office/officeart/2005/8/layout/process1"/>
    <dgm:cxn modelId="{AD1DB9D6-DBDF-48C6-B36D-3411192EB2E9}" type="presParOf" srcId="{4F3DB294-2038-4D43-97C9-6F8B27CD27F0}" destId="{DB03BAD7-0F6C-44FE-9FAB-EDC7A74EE19D}" srcOrd="0" destOrd="0" presId="urn:microsoft.com/office/officeart/2005/8/layout/process1"/>
    <dgm:cxn modelId="{8548C7E8-D5A3-4C3E-9A44-F0747E93FA0A}" type="presParOf" srcId="{38FA5625-F161-4451-8D0B-44B6BEB4A0D7}" destId="{26A4E148-1221-420D-90D6-A55F8640B468}" srcOrd="2" destOrd="0" presId="urn:microsoft.com/office/officeart/2005/8/layout/process1"/>
    <dgm:cxn modelId="{FBAF6E36-FC61-4087-87E3-F36CAACAE0FC}" type="presParOf" srcId="{38FA5625-F161-4451-8D0B-44B6BEB4A0D7}" destId="{E6CCFB3D-9CFF-4A0A-965F-F3A8E731699E}" srcOrd="3" destOrd="0" presId="urn:microsoft.com/office/officeart/2005/8/layout/process1"/>
    <dgm:cxn modelId="{68A0CAD6-7D26-4044-95CD-7BE509C6763A}" type="presParOf" srcId="{E6CCFB3D-9CFF-4A0A-965F-F3A8E731699E}" destId="{C1462F7D-BABC-429E-BB2D-802E05AA89CA}" srcOrd="0" destOrd="0" presId="urn:microsoft.com/office/officeart/2005/8/layout/process1"/>
    <dgm:cxn modelId="{0F51069F-D525-4E68-90FA-7430DAD581C6}" type="presParOf" srcId="{38FA5625-F161-4451-8D0B-44B6BEB4A0D7}" destId="{D6158624-1C2F-4CE8-8EA5-72A6B5649CD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604F4-B49B-485C-A172-29216A5391ED}">
      <dsp:nvSpPr>
        <dsp:cNvPr id="0" name=""/>
        <dsp:cNvSpPr/>
      </dsp:nvSpPr>
      <dsp:spPr>
        <a:xfrm>
          <a:off x="-251514" y="-118812"/>
          <a:ext cx="5701024" cy="170658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/>
            <a:t>Швейное материаловедение </a:t>
          </a:r>
          <a:r>
            <a:rPr lang="ru-RU" sz="2000" kern="1200" dirty="0" smtClean="0"/>
            <a:t>изучает строение и свойства материалов, используемых для изготовления швейных изделий. </a:t>
          </a:r>
          <a:endParaRPr lang="ru-RU" sz="2000" kern="1200" dirty="0"/>
        </a:p>
      </dsp:txBody>
      <dsp:txXfrm>
        <a:off x="-201530" y="-68828"/>
        <a:ext cx="3859482" cy="1606621"/>
      </dsp:txXfrm>
    </dsp:sp>
    <dsp:sp modelId="{AE6DC9CC-3FF5-42FA-91C2-6D2B0FC383E1}">
      <dsp:nvSpPr>
        <dsp:cNvPr id="0" name=""/>
        <dsp:cNvSpPr/>
      </dsp:nvSpPr>
      <dsp:spPr>
        <a:xfrm>
          <a:off x="247354" y="1728189"/>
          <a:ext cx="5701024" cy="1706589"/>
        </a:xfrm>
        <a:prstGeom prst="roundRect">
          <a:avLst>
            <a:gd name="adj" fmla="val 10000"/>
          </a:avLst>
        </a:prstGeom>
        <a:solidFill>
          <a:schemeClr val="accent3">
            <a:hueOff val="-716701"/>
            <a:satOff val="590"/>
            <a:lumOff val="-49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Сырьём для получения тканей служат </a:t>
          </a:r>
          <a:r>
            <a:rPr lang="ru-RU" sz="2000" kern="1200" dirty="0" smtClean="0">
              <a:solidFill>
                <a:srgbClr val="00B0F0"/>
              </a:solidFill>
            </a:rPr>
            <a:t>волокна</a:t>
          </a:r>
          <a:r>
            <a:rPr lang="ru-RU" sz="2000" kern="1200" dirty="0" smtClean="0"/>
            <a:t>.</a:t>
          </a:r>
          <a:endParaRPr lang="ru-RU" sz="2000" kern="1200" dirty="0"/>
        </a:p>
      </dsp:txBody>
      <dsp:txXfrm>
        <a:off x="297338" y="1778173"/>
        <a:ext cx="3988741" cy="1606621"/>
      </dsp:txXfrm>
    </dsp:sp>
    <dsp:sp modelId="{BB019CB4-CF42-4102-BEA1-6A65C7A85897}">
      <dsp:nvSpPr>
        <dsp:cNvPr id="0" name=""/>
        <dsp:cNvSpPr/>
      </dsp:nvSpPr>
      <dsp:spPr>
        <a:xfrm>
          <a:off x="251518" y="3625604"/>
          <a:ext cx="6707084" cy="2181840"/>
        </a:xfrm>
        <a:prstGeom prst="roundRect">
          <a:avLst>
            <a:gd name="adj" fmla="val 10000"/>
          </a:avLst>
        </a:prstGeom>
        <a:solidFill>
          <a:schemeClr val="accent3">
            <a:hueOff val="-1433403"/>
            <a:satOff val="1180"/>
            <a:lumOff val="-98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Волокно-это очень тонкие, гибкие, прочные нити, длина которых в несколько раз превышает их поперечные размеры</a:t>
          </a:r>
          <a:r>
            <a:rPr lang="ru-RU" sz="1800" b="1" i="1" kern="1200" dirty="0" smtClean="0"/>
            <a:t>.</a:t>
          </a:r>
          <a:r>
            <a:rPr lang="ru-RU" sz="1800" kern="1200" dirty="0" smtClean="0"/>
            <a:t>  </a:t>
          </a:r>
          <a:r>
            <a:rPr lang="ru-RU" sz="1500" kern="1200" dirty="0" smtClean="0"/>
            <a:t>      </a:t>
          </a:r>
          <a:endParaRPr lang="ru-RU" sz="1500" kern="1200" dirty="0"/>
        </a:p>
      </dsp:txBody>
      <dsp:txXfrm>
        <a:off x="315422" y="3689508"/>
        <a:ext cx="4682436" cy="2054032"/>
      </dsp:txXfrm>
    </dsp:sp>
    <dsp:sp modelId="{E508A349-CCFE-4C0D-A06E-BA1602C23673}">
      <dsp:nvSpPr>
        <dsp:cNvPr id="0" name=""/>
        <dsp:cNvSpPr/>
      </dsp:nvSpPr>
      <dsp:spPr>
        <a:xfrm>
          <a:off x="4340226" y="1175351"/>
          <a:ext cx="1109283" cy="1109283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4589815" y="1175351"/>
        <a:ext cx="610105" cy="834735"/>
      </dsp:txXfrm>
    </dsp:sp>
    <dsp:sp modelId="{955677B7-CDF2-45FB-9E09-1E0B4740B1A4}">
      <dsp:nvSpPr>
        <dsp:cNvPr id="0" name=""/>
        <dsp:cNvSpPr/>
      </dsp:nvSpPr>
      <dsp:spPr>
        <a:xfrm>
          <a:off x="4843258" y="3154994"/>
          <a:ext cx="1109283" cy="1109283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-1658172"/>
            <a:satOff val="1149"/>
            <a:lumOff val="26"/>
            <a:alphaOff val="0"/>
          </a:schemeClr>
        </a:solidFill>
        <a:ln w="19050" cap="rnd" cmpd="sng" algn="ctr">
          <a:solidFill>
            <a:schemeClr val="accent3">
              <a:tint val="40000"/>
              <a:alpha val="90000"/>
              <a:hueOff val="-1658172"/>
              <a:satOff val="1149"/>
              <a:lumOff val="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092847" y="3154994"/>
        <a:ext cx="610105" cy="8347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AB7911-1DD0-406F-B472-726DE52B413E}">
      <dsp:nvSpPr>
        <dsp:cNvPr id="0" name=""/>
        <dsp:cNvSpPr/>
      </dsp:nvSpPr>
      <dsp:spPr>
        <a:xfrm>
          <a:off x="10625" y="57923"/>
          <a:ext cx="2040950" cy="12245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smtClean="0">
              <a:solidFill>
                <a:schemeClr val="tx1"/>
              </a:solidFill>
            </a:rPr>
            <a:t>Ещё в 3 тыс до н.э. до изобретения ткацкого станка люди изготавливали ткань с помощью особого приёма плетения на раме.</a:t>
          </a:r>
          <a:endParaRPr lang="ru-RU" sz="1100" b="1" kern="1200">
            <a:solidFill>
              <a:schemeClr val="tx1"/>
            </a:solidFill>
          </a:endParaRPr>
        </a:p>
      </dsp:txBody>
      <dsp:txXfrm>
        <a:off x="46491" y="93789"/>
        <a:ext cx="1969218" cy="1152838"/>
      </dsp:txXfrm>
    </dsp:sp>
    <dsp:sp modelId="{4F3DB294-2038-4D43-97C9-6F8B27CD27F0}">
      <dsp:nvSpPr>
        <dsp:cNvPr id="0" name=""/>
        <dsp:cNvSpPr/>
      </dsp:nvSpPr>
      <dsp:spPr>
        <a:xfrm>
          <a:off x="2255671" y="417131"/>
          <a:ext cx="432681" cy="5061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1" kern="1200">
            <a:solidFill>
              <a:schemeClr val="tx1"/>
            </a:solidFill>
          </a:endParaRPr>
        </a:p>
      </dsp:txBody>
      <dsp:txXfrm>
        <a:off x="2255671" y="518362"/>
        <a:ext cx="302877" cy="303693"/>
      </dsp:txXfrm>
    </dsp:sp>
    <dsp:sp modelId="{26A4E148-1221-420D-90D6-A55F8640B468}">
      <dsp:nvSpPr>
        <dsp:cNvPr id="0" name=""/>
        <dsp:cNvSpPr/>
      </dsp:nvSpPr>
      <dsp:spPr>
        <a:xfrm>
          <a:off x="2867956" y="57923"/>
          <a:ext cx="2040950" cy="12245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</a:rPr>
            <a:t>Позднее изобретён ручной ткацкий станок.</a:t>
          </a:r>
          <a:endParaRPr lang="ru-RU" sz="1100" b="1" kern="1200" dirty="0">
            <a:solidFill>
              <a:schemeClr val="tx1"/>
            </a:solidFill>
          </a:endParaRPr>
        </a:p>
      </dsp:txBody>
      <dsp:txXfrm>
        <a:off x="2903822" y="93789"/>
        <a:ext cx="1969218" cy="1152838"/>
      </dsp:txXfrm>
    </dsp:sp>
    <dsp:sp modelId="{E6CCFB3D-9CFF-4A0A-965F-F3A8E731699E}">
      <dsp:nvSpPr>
        <dsp:cNvPr id="0" name=""/>
        <dsp:cNvSpPr/>
      </dsp:nvSpPr>
      <dsp:spPr>
        <a:xfrm>
          <a:off x="5113002" y="417131"/>
          <a:ext cx="432681" cy="5061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1" kern="1200">
            <a:solidFill>
              <a:schemeClr val="tx1"/>
            </a:solidFill>
          </a:endParaRPr>
        </a:p>
      </dsp:txBody>
      <dsp:txXfrm>
        <a:off x="5113002" y="518362"/>
        <a:ext cx="302877" cy="303693"/>
      </dsp:txXfrm>
    </dsp:sp>
    <dsp:sp modelId="{D6158624-1C2F-4CE8-8EA5-72A6B5649CDA}">
      <dsp:nvSpPr>
        <dsp:cNvPr id="0" name=""/>
        <dsp:cNvSpPr/>
      </dsp:nvSpPr>
      <dsp:spPr>
        <a:xfrm>
          <a:off x="5725287" y="57923"/>
          <a:ext cx="2040950" cy="12245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smtClean="0">
              <a:solidFill>
                <a:schemeClr val="tx1"/>
              </a:solidFill>
            </a:rPr>
            <a:t>Позднее придумали уже механический(самодвижущийся) челнок, это продвинуло вперёд.</a:t>
          </a:r>
          <a:endParaRPr lang="ru-RU" sz="1100" b="1" kern="1200">
            <a:solidFill>
              <a:schemeClr val="tx1"/>
            </a:solidFill>
          </a:endParaRPr>
        </a:p>
      </dsp:txBody>
      <dsp:txXfrm>
        <a:off x="5761153" y="93789"/>
        <a:ext cx="1969218" cy="11528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987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12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694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196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78103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912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6477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3715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6904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4845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0309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58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214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9985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3179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6706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1443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17214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9305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67403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4570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32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3052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1075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3665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7569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4275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7085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9154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4550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2833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8480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97595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88857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8615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88462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9903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48041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668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67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88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753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299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499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55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8162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7558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6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B0F0"/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791914"/>
            <a:ext cx="6633786" cy="1646302"/>
          </a:xfrm>
          <a:gradFill>
            <a:gsLst>
              <a:gs pos="0">
                <a:srgbClr val="00B0F0"/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ru-RU" b="1" dirty="0" smtClean="0"/>
              <a:t>Материаловедение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13298" y="4989237"/>
            <a:ext cx="2400300" cy="1463040"/>
          </a:xfrm>
        </p:spPr>
        <p:txBody>
          <a:bodyPr/>
          <a:lstStyle/>
          <a:p>
            <a:r>
              <a:rPr lang="en-US" dirty="0" smtClean="0"/>
              <a:t>5 </a:t>
            </a:r>
            <a:r>
              <a:rPr lang="ru-RU" dirty="0" smtClean="0"/>
              <a:t>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933056"/>
            <a:ext cx="1738536" cy="57606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Лен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87407" y="123264"/>
            <a:ext cx="6984776" cy="461665"/>
          </a:xfrm>
          <a:prstGeom prst="rect">
            <a:avLst/>
          </a:prstGeom>
          <a:gradFill>
            <a:gsLst>
              <a:gs pos="0">
                <a:srgbClr val="FFFF00"/>
              </a:gs>
              <a:gs pos="78000">
                <a:schemeClr val="accent1">
                  <a:shade val="94000"/>
                  <a:lumMod val="94000"/>
                </a:schemeClr>
              </a:gs>
            </a:gsLst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/>
              <a:t>Натуральные растительные </a:t>
            </a:r>
            <a:r>
              <a:rPr lang="ru-RU" sz="2400" b="1" i="1" dirty="0" smtClean="0"/>
              <a:t>волокна </a:t>
            </a:r>
            <a:endParaRPr lang="ru-RU" sz="2400" b="1" i="1" dirty="0"/>
          </a:p>
        </p:txBody>
      </p:sp>
      <p:pic>
        <p:nvPicPr>
          <p:cNvPr id="1028" name="Picture 4" descr="http://agrostrana.ru/uploads/wiki/d379c7e7895ff5e6b522f952964fc93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50652"/>
            <a:ext cx="4674933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47864" y="2060848"/>
            <a:ext cx="5482952" cy="4641379"/>
          </a:xfrm>
          <a:gradFill>
            <a:gsLst>
              <a:gs pos="0">
                <a:srgbClr val="00B0F0"/>
              </a:gs>
              <a:gs pos="78000">
                <a:schemeClr val="accent1">
                  <a:shade val="94000"/>
                  <a:lumMod val="94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Лен</a:t>
            </a:r>
            <a:r>
              <a:rPr lang="ru-RU" dirty="0" smtClean="0"/>
              <a:t> - Травянистое однолетнее растение. Лен называют </a:t>
            </a:r>
            <a:r>
              <a:rPr lang="ru-RU" i="1" dirty="0" smtClean="0"/>
              <a:t>русским шелком, батюшкой. </a:t>
            </a:r>
            <a:r>
              <a:rPr lang="ru-RU" dirty="0" smtClean="0"/>
              <a:t>Это волокнистое растение с гладкими, длинными, гибкими и прочными волокнами светло-серого цвета. Стебель льна имеет высоту до 1200 мм(120см), в каждом из них 350 - 650 волокон. Лен человеку известен со времен каменного века. В Костромской области выращивают лен. Для волокон больше всего подходит</a:t>
            </a:r>
            <a:r>
              <a:rPr lang="ru-RU" b="1" i="1" dirty="0" smtClean="0"/>
              <a:t> лен-долгунец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На благо используется всё растение: </a:t>
            </a:r>
          </a:p>
          <a:p>
            <a:pPr marL="0" indent="0">
              <a:buNone/>
            </a:pPr>
            <a:r>
              <a:rPr lang="ru-RU" dirty="0" smtClean="0"/>
              <a:t>Из </a:t>
            </a:r>
            <a:r>
              <a:rPr lang="ru-RU" b="1" dirty="0" smtClean="0"/>
              <a:t>семян льна </a:t>
            </a:r>
            <a:r>
              <a:rPr lang="ru-RU" dirty="0" smtClean="0"/>
              <a:t>получают масло для медицинских и технических целей.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3551"/>
            <a:ext cx="6840760" cy="45512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/>
              <a:t>Х</a:t>
            </a:r>
            <a:r>
              <a:rPr lang="ru-RU" sz="2000" dirty="0" smtClean="0"/>
              <a:t>лопчатник и волокна хлопчатника</a:t>
            </a:r>
            <a:endParaRPr lang="ru-RU" sz="2000" dirty="0"/>
          </a:p>
        </p:txBody>
      </p:sp>
      <p:pic>
        <p:nvPicPr>
          <p:cNvPr id="4098" name="Picture 2" descr="http://www.kn-studio.ru/wp-content/uploads/2014/10/%D0%9F%D0%BE%D1%88%D0%B8%D0%B2-%D0%BE%D0%B4%D0%B5%D0%B6%D0%B4%D1%8B-%D0%BD%D0%B0-%D0%B7%D0%B0%D0%BA%D0%B0%D0%B7-%D0%B2-%D0%A3%D0%BB%D0%B0%D0%BD-%D0%A3%D0%B4%D1%8D-%D0%B8%D0%B7-%D1%85%D0%BB%D0%BE%D0%BF%D0%BA%D0%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734" y="764704"/>
            <a:ext cx="4573812" cy="3053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4114800" cy="5721499"/>
          </a:xfrm>
          <a:gradFill>
            <a:gsLst>
              <a:gs pos="0">
                <a:srgbClr val="00B0F0"/>
              </a:gs>
              <a:gs pos="88000">
                <a:schemeClr val="accent1">
                  <a:tint val="90000"/>
                </a:schemeClr>
              </a:gs>
            </a:gsLst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Сырьем для хлопчатобумажных тканей являются волокна, расположенные в семенах хлопчатника. </a:t>
            </a:r>
            <a:r>
              <a:rPr lang="ru-RU" b="1" dirty="0" smtClean="0"/>
              <a:t>Хлопчатник</a:t>
            </a:r>
            <a:r>
              <a:rPr lang="ru-RU" dirty="0" smtClean="0"/>
              <a:t> известен человеку более 5000 </a:t>
            </a:r>
            <a:r>
              <a:rPr lang="ru-RU" dirty="0" err="1" smtClean="0"/>
              <a:t>тысячлет</a:t>
            </a:r>
            <a:r>
              <a:rPr lang="ru-RU" dirty="0" smtClean="0"/>
              <a:t> назад. В России хлопок выращивают с 18 века. В мире произрастает 35 видов хлопка и только 4 вида подходят для волокон. Семена размещаются в коробочке хлопчатника. Длина волокна 20 - 50 мм. Хлопковые волокна: белые, пушистые, короткие. тонкие, матовые, мягкие, прочные.</a:t>
            </a:r>
          </a:p>
          <a:p>
            <a:pPr>
              <a:buNone/>
            </a:pPr>
            <a:r>
              <a:rPr lang="ru-RU" dirty="0" smtClean="0"/>
              <a:t>        На благо используют:</a:t>
            </a:r>
          </a:p>
          <a:p>
            <a:pPr>
              <a:buNone/>
            </a:pPr>
            <a:r>
              <a:rPr lang="ru-RU" b="1" i="1" dirty="0" smtClean="0"/>
              <a:t>         Семена</a:t>
            </a:r>
            <a:r>
              <a:rPr lang="ru-RU" dirty="0" smtClean="0"/>
              <a:t> хлопка - на волокна;</a:t>
            </a:r>
          </a:p>
          <a:p>
            <a:pPr>
              <a:buNone/>
            </a:pPr>
            <a:r>
              <a:rPr lang="ru-RU" b="1" i="1" dirty="0" smtClean="0"/>
              <a:t>        Ветки и отходы </a:t>
            </a:r>
            <a:r>
              <a:rPr lang="ru-RU" dirty="0" smtClean="0"/>
              <a:t>хлопка - на вату, бумагу. картон и т.п.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20072" y="188640"/>
            <a:ext cx="302433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Добыча хлопка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698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802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731168"/>
          </a:xfrm>
          <a:gradFill flip="none" rotWithShape="1">
            <a:gsLst>
              <a:gs pos="0">
                <a:srgbClr val="7030A0"/>
              </a:gs>
              <a:gs pos="88000">
                <a:schemeClr val="accent4">
                  <a:tint val="9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Получение ткани</a:t>
            </a:r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Процессы, в результате которых из коротких, тонких волокон, путем скручивания, получают непрерывную нить, называется </a:t>
            </a:r>
            <a:r>
              <a:rPr lang="ru-RU" b="1" i="1" u="sng" dirty="0" smtClean="0"/>
              <a:t>прядением</a:t>
            </a:r>
            <a:r>
              <a:rPr lang="ru-RU" b="1" dirty="0" smtClean="0"/>
              <a:t>, </a:t>
            </a:r>
            <a:r>
              <a:rPr lang="ru-RU" dirty="0" smtClean="0"/>
              <a:t>а нить </a:t>
            </a:r>
            <a:r>
              <a:rPr lang="ru-RU" b="1" dirty="0" smtClean="0"/>
              <a:t>- пряжей.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Производство пряжи - сложный процесс. Волокна, поступающие на прядильную фабрику, на различных машинах разрыхляют. А из нитей вырабатывают ткань.</a:t>
            </a:r>
          </a:p>
          <a:p>
            <a:pPr>
              <a:buNone/>
            </a:pPr>
            <a:r>
              <a:rPr lang="ru-RU" dirty="0" smtClean="0"/>
              <a:t>     Ткань состоит из тонких, переплетенных между собой нитей. Каждая нить содержит несколько отдельных, скрученных между собой, тоненьких волокон. </a:t>
            </a:r>
          </a:p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917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3888432" cy="5400600"/>
          </a:xfrm>
        </p:spPr>
        <p:txBody>
          <a:bodyPr/>
          <a:lstStyle/>
          <a:p>
            <a:r>
              <a:rPr lang="ru-RU" dirty="0" smtClean="0"/>
              <a:t>На протяжении тысячелетий единственным орудием прядильщицы было ручное веретено.</a:t>
            </a:r>
          </a:p>
          <a:p>
            <a:r>
              <a:rPr lang="ru-RU" dirty="0" smtClean="0"/>
              <a:t>Первой прядильной машиной, получившей широкое </a:t>
            </a:r>
            <a:r>
              <a:rPr lang="ru-RU" dirty="0" err="1" smtClean="0"/>
              <a:t>распростанениею</a:t>
            </a:r>
            <a:r>
              <a:rPr lang="ru-RU" dirty="0" smtClean="0"/>
              <a:t> была машина </a:t>
            </a:r>
            <a:r>
              <a:rPr lang="ru-RU" dirty="0" err="1" smtClean="0"/>
              <a:t>Харгревса</a:t>
            </a:r>
            <a:r>
              <a:rPr lang="ru-RU" dirty="0" smtClean="0"/>
              <a:t>, сконструированная им в 1764-1767 годах.</a:t>
            </a:r>
            <a:endParaRPr lang="ru-RU" dirty="0"/>
          </a:p>
        </p:txBody>
      </p:sp>
      <p:pic>
        <p:nvPicPr>
          <p:cNvPr id="7170" name="Picture 2" descr="http://festival.1september.ru/articles/520507/image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312" y="476672"/>
            <a:ext cx="3810000" cy="507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737" y="3312356"/>
            <a:ext cx="4027295" cy="3090926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6196055" y="44624"/>
            <a:ext cx="2666257" cy="299120"/>
          </a:xfrm>
          <a:gradFill flip="none" rotWithShape="1">
            <a:gsLst>
              <a:gs pos="0">
                <a:srgbClr val="7030A0"/>
              </a:gs>
              <a:gs pos="88000">
                <a:schemeClr val="accent4">
                  <a:tint val="9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1600" b="1" dirty="0" smtClean="0"/>
              <a:t>Получение ткани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80186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tint val="65000"/>
                <a:lumMod val="110000"/>
              </a:schemeClr>
            </a:gs>
            <a:gs pos="88000">
              <a:schemeClr val="accent4">
                <a:tint val="9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rusalka-7.ucoz.ru/_si/0/70054838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3628" y="1988840"/>
            <a:ext cx="5616624" cy="420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99592" y="620688"/>
            <a:ext cx="6264696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Весь процесс получения ткани можно разделить на 3 этапа: </a:t>
            </a:r>
            <a:r>
              <a:rPr lang="ru-RU" b="1" i="1" dirty="0"/>
              <a:t>прядение, ткачество и отделка </a:t>
            </a:r>
            <a:r>
              <a:rPr lang="ru-RU" dirty="0"/>
              <a:t>Предварительно необходимо обработать </a:t>
            </a:r>
            <a:r>
              <a:rPr lang="ru-RU" dirty="0" smtClean="0"/>
              <a:t>волокна.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0427550"/>
              </p:ext>
            </p:extLst>
          </p:nvPr>
        </p:nvGraphicFramePr>
        <p:xfrm>
          <a:off x="683568" y="620688"/>
          <a:ext cx="7776864" cy="13404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276872"/>
            <a:ext cx="6551743" cy="389423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372200" y="155362"/>
            <a:ext cx="2666257" cy="299120"/>
          </a:xfrm>
          <a:gradFill flip="none" rotWithShape="1">
            <a:gsLst>
              <a:gs pos="0">
                <a:srgbClr val="7030A0"/>
              </a:gs>
              <a:gs pos="88000">
                <a:schemeClr val="accent4">
                  <a:tint val="9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1600" b="1" dirty="0" smtClean="0"/>
              <a:t>Получение ткани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60600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27981"/>
            <a:ext cx="6347713" cy="1320800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Производство ткани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936104"/>
          </a:xfrm>
        </p:spPr>
        <p:txBody>
          <a:bodyPr>
            <a:normAutofit/>
          </a:bodyPr>
          <a:lstStyle/>
          <a:p>
            <a:r>
              <a:rPr lang="ru-RU" dirty="0" smtClean="0"/>
              <a:t>Процесс производства ткани из волокна называется </a:t>
            </a:r>
            <a:r>
              <a:rPr lang="ru-RU" b="1" i="1" dirty="0" smtClean="0"/>
              <a:t>ткачеством. </a:t>
            </a:r>
            <a:r>
              <a:rPr lang="ru-RU" dirty="0" smtClean="0"/>
              <a:t>Процесс получения ткани на ткацком станке можно увидеть на рисунке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346224" y="190618"/>
            <a:ext cx="2666257" cy="299120"/>
          </a:xfrm>
          <a:prstGeom prst="rect">
            <a:avLst/>
          </a:prstGeom>
          <a:gradFill flip="none" rotWithShape="1">
            <a:gsLst>
              <a:gs pos="0">
                <a:srgbClr val="7030A0"/>
              </a:gs>
              <a:gs pos="88000">
                <a:schemeClr val="accent4">
                  <a:tint val="9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smtClean="0"/>
              <a:t>Получение ткани</a:t>
            </a:r>
            <a:endParaRPr lang="ru-RU" sz="1600" b="1" dirty="0"/>
          </a:p>
        </p:txBody>
      </p:sp>
      <p:pic>
        <p:nvPicPr>
          <p:cNvPr id="6" name="Содержимое 3" descr="http://rusalka-7.ucoz.ru/_si/0/30855505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9223" y="1700808"/>
            <a:ext cx="619268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13944" y="6144351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*Суровье-ткань, снятая с ткацкого станка, содержащая примеси и </a:t>
            </a:r>
            <a:r>
              <a:rPr lang="ru-RU" sz="1200" dirty="0" err="1" smtClean="0"/>
              <a:t>загрязнения,не</a:t>
            </a:r>
            <a:r>
              <a:rPr lang="ru-RU" sz="1200" dirty="0" smtClean="0"/>
              <a:t> </a:t>
            </a:r>
            <a:r>
              <a:rPr lang="ru-RU" sz="1200" dirty="0" smtClean="0"/>
              <a:t>соответствующая </a:t>
            </a:r>
            <a:r>
              <a:rPr lang="ru-RU" sz="1200" dirty="0" smtClean="0"/>
              <a:t>требованиям и нуждающаяся в отделке.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32856"/>
            <a:ext cx="7346777" cy="2808313"/>
          </a:xfrm>
        </p:spPr>
        <p:txBody>
          <a:bodyPr/>
          <a:lstStyle/>
          <a:p>
            <a:r>
              <a:rPr lang="ru-RU" dirty="0" smtClean="0"/>
              <a:t>О том, что такое ткань, о её свойствах, видах переплетения мы поговорим на следующем уроке. А так же попробуем создать настоящий макет полотняного переплетения.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543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9501" y="288988"/>
            <a:ext cx="6554867" cy="1524000"/>
          </a:xfrm>
        </p:spPr>
        <p:txBody>
          <a:bodyPr/>
          <a:lstStyle/>
          <a:p>
            <a:r>
              <a:rPr lang="ru-RU" dirty="0" smtClean="0"/>
              <a:t>Проверка знаний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61040"/>
            <a:ext cx="6554867" cy="2190458"/>
          </a:xfrm>
        </p:spPr>
        <p:txBody>
          <a:bodyPr/>
          <a:lstStyle/>
          <a:p>
            <a:r>
              <a:rPr lang="ru-RU" b="1" dirty="0" smtClean="0"/>
              <a:t>Какие инструменты необходимы для вышивания?</a:t>
            </a:r>
          </a:p>
          <a:p>
            <a:r>
              <a:rPr lang="ru-RU" b="1" dirty="0" smtClean="0"/>
              <a:t>Определите название швов.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318" y="3429000"/>
            <a:ext cx="5786704" cy="270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113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Закрепление пройденного материала: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изучает материаловедение?</a:t>
            </a:r>
          </a:p>
          <a:p>
            <a:r>
              <a:rPr lang="ru-RU" dirty="0" smtClean="0"/>
              <a:t>Что называют волокном?</a:t>
            </a:r>
          </a:p>
          <a:p>
            <a:r>
              <a:rPr lang="ru-RU" dirty="0" smtClean="0"/>
              <a:t>На какие два вида делятся текстильные волокна?</a:t>
            </a:r>
          </a:p>
          <a:p>
            <a:r>
              <a:rPr lang="ru-RU" dirty="0" smtClean="0"/>
              <a:t>Что называют прядением?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87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Домашнее задание: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Выучить записи в тетради, знать основные понятия по теме.</a:t>
            </a:r>
          </a:p>
          <a:p>
            <a:r>
              <a:rPr lang="ru-RU" dirty="0" smtClean="0"/>
              <a:t>Создать свою мини-коллекцию тканей.</a:t>
            </a:r>
          </a:p>
          <a:p>
            <a:r>
              <a:rPr lang="ru-RU" dirty="0" smtClean="0"/>
              <a:t>Принести Цветную бумагу, клей.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62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204864"/>
            <a:ext cx="6960706" cy="31740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4" y="126876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600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28800"/>
            <a:ext cx="8010903" cy="3618092"/>
          </a:xfrm>
        </p:spPr>
      </p:pic>
      <p:sp>
        <p:nvSpPr>
          <p:cNvPr id="5" name="TextBox 4"/>
          <p:cNvSpPr txBox="1"/>
          <p:nvPr/>
        </p:nvSpPr>
        <p:spPr>
          <a:xfrm>
            <a:off x="2987824" y="90872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384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2816"/>
            <a:ext cx="8176365" cy="3832671"/>
          </a:xfrm>
        </p:spPr>
      </p:pic>
      <p:sp>
        <p:nvSpPr>
          <p:cNvPr id="5" name="TextBox 4"/>
          <p:cNvSpPr txBox="1"/>
          <p:nvPr/>
        </p:nvSpPr>
        <p:spPr>
          <a:xfrm>
            <a:off x="2987824" y="98072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739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340768"/>
            <a:ext cx="6763227" cy="4131568"/>
          </a:xfrm>
        </p:spPr>
      </p:pic>
      <p:sp>
        <p:nvSpPr>
          <p:cNvPr id="5" name="TextBox 4"/>
          <p:cNvSpPr txBox="1"/>
          <p:nvPr/>
        </p:nvSpPr>
        <p:spPr>
          <a:xfrm>
            <a:off x="2627784" y="62068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380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24744"/>
            <a:ext cx="5761335" cy="4354497"/>
          </a:xfrm>
        </p:spPr>
      </p:pic>
      <p:sp>
        <p:nvSpPr>
          <p:cNvPr id="5" name="TextBox 4"/>
          <p:cNvSpPr txBox="1"/>
          <p:nvPr/>
        </p:nvSpPr>
        <p:spPr>
          <a:xfrm>
            <a:off x="2555776" y="47667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589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88000">
              <a:schemeClr val="accent4">
                <a:tint val="9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926695" y="1490130"/>
            <a:ext cx="4651276" cy="3488457"/>
          </a:xfrm>
          <a:prstGeom prst="rect">
            <a:avLst/>
          </a:prstGeom>
        </p:spPr>
      </p:pic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0301782"/>
              </p:ext>
            </p:extLst>
          </p:nvPr>
        </p:nvGraphicFramePr>
        <p:xfrm>
          <a:off x="395536" y="620688"/>
          <a:ext cx="6707088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318824" y="4035624"/>
            <a:ext cx="6707084" cy="2181840"/>
            <a:chOff x="251518" y="3625604"/>
            <a:chExt cx="6707084" cy="2181840"/>
          </a:xfr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8000">
                <a:schemeClr val="accent5">
                  <a:tint val="90000"/>
                </a:schemeClr>
              </a:gs>
            </a:gsLst>
            <a:lin ang="5400000" scaled="0"/>
          </a:gradFill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251518" y="3625604"/>
              <a:ext cx="6707084" cy="2181840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-1433403"/>
                <a:satOff val="1180"/>
                <a:lumOff val="-981"/>
                <a:alphaOff val="0"/>
              </a:schemeClr>
            </a:fillRef>
            <a:effectRef idx="0">
              <a:schemeClr val="accent3">
                <a:hueOff val="-1433403"/>
                <a:satOff val="1180"/>
                <a:lumOff val="-98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1263842" y="3667052"/>
              <a:ext cx="4682436" cy="205403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/>
                <a:t>В</a:t>
              </a:r>
              <a:r>
                <a:rPr lang="ru-RU" sz="1800" kern="1200" dirty="0" smtClean="0"/>
                <a:t>олокна, которые существуют в природе, они называются </a:t>
              </a:r>
              <a:r>
                <a:rPr lang="ru-RU" sz="1800" b="1" i="1" kern="1200" dirty="0" smtClean="0"/>
                <a:t>натуральными. Натуральные волокна - это волокна растительного, животного и минерального происхождения, которые образуются без вмешательства человека в природу.</a:t>
              </a:r>
              <a:r>
                <a:rPr lang="ru-RU" sz="1800" kern="1200" dirty="0" smtClean="0"/>
                <a:t>  </a:t>
              </a:r>
              <a:r>
                <a:rPr lang="ru-RU" sz="1500" kern="1200" dirty="0" smtClean="0"/>
                <a:t>      </a:t>
              </a:r>
              <a:endParaRPr lang="ru-RU" sz="1500" kern="1200" dirty="0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331640" y="156240"/>
            <a:ext cx="6131020" cy="1544568"/>
            <a:chOff x="-363764" y="1291364"/>
            <a:chExt cx="6707084" cy="2181840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-363764" y="1291364"/>
              <a:ext cx="6707084" cy="218184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-1433403"/>
                <a:satOff val="1180"/>
                <a:lumOff val="-981"/>
                <a:alphaOff val="0"/>
              </a:schemeClr>
            </a:fillRef>
            <a:effectRef idx="0">
              <a:schemeClr val="accent3">
                <a:hueOff val="-1433403"/>
                <a:satOff val="1180"/>
                <a:lumOff val="-98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428324" y="1419172"/>
              <a:ext cx="4682436" cy="20540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/>
                <a:t>Текстильные волокна разнообразны, но все они подразделяются на два основных класса.  </a:t>
              </a:r>
              <a:r>
                <a:rPr lang="ru-RU" sz="1500" kern="1200" dirty="0" smtClean="0"/>
                <a:t>      </a:t>
              </a:r>
              <a:endParaRPr lang="ru-RU" sz="1500" kern="12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771800" y="191683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Текстильные волокна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4355976" y="2301199"/>
            <a:ext cx="504056" cy="440991"/>
          </a:xfrm>
          <a:prstGeom prst="straightConnector1">
            <a:avLst/>
          </a:prstGeom>
          <a:ln w="666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275856" y="2286164"/>
            <a:ext cx="504056" cy="456026"/>
          </a:xfrm>
          <a:prstGeom prst="straightConnector1">
            <a:avLst/>
          </a:prstGeom>
          <a:ln w="6667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547664" y="2996952"/>
            <a:ext cx="1980220" cy="3693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Натуральные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860032" y="2996952"/>
            <a:ext cx="1800200" cy="3693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Химические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01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3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317</TotalTime>
  <Words>588</Words>
  <Application>Microsoft Office PowerPoint</Application>
  <PresentationFormat>Экран (4:3)</PresentationFormat>
  <Paragraphs>56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21</vt:i4>
      </vt:variant>
    </vt:vector>
  </HeadingPairs>
  <TitlesOfParts>
    <vt:vector size="31" baseType="lpstr">
      <vt:lpstr>Arial</vt:lpstr>
      <vt:lpstr>Calibri</vt:lpstr>
      <vt:lpstr>Century Gothic</vt:lpstr>
      <vt:lpstr>Trebuchet MS</vt:lpstr>
      <vt:lpstr>Tw Cen MT</vt:lpstr>
      <vt:lpstr>Tw Cen MT Condensed</vt:lpstr>
      <vt:lpstr>Wingdings 3</vt:lpstr>
      <vt:lpstr>Грань</vt:lpstr>
      <vt:lpstr>Интеграл</vt:lpstr>
      <vt:lpstr>Сектор</vt:lpstr>
      <vt:lpstr>Материаловедение </vt:lpstr>
      <vt:lpstr>Проверка знаний: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Лен</vt:lpstr>
      <vt:lpstr>Хлопчатник и волокна хлопчатника</vt:lpstr>
      <vt:lpstr>Презентация PowerPoint</vt:lpstr>
      <vt:lpstr>Презентация PowerPoint</vt:lpstr>
      <vt:lpstr>Получение ткани</vt:lpstr>
      <vt:lpstr>Получение ткани</vt:lpstr>
      <vt:lpstr>Презентация PowerPoint</vt:lpstr>
      <vt:lpstr>Получение ткани</vt:lpstr>
      <vt:lpstr>Производство ткани </vt:lpstr>
      <vt:lpstr>Презентация PowerPoint</vt:lpstr>
      <vt:lpstr>Закрепление пройденного материала:</vt:lpstr>
      <vt:lpstr>Домашнее задание: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Материаловедение</dc:title>
  <dc:creator>Наташа</dc:creator>
  <cp:lastModifiedBy>Саша</cp:lastModifiedBy>
  <cp:revision>28</cp:revision>
  <dcterms:created xsi:type="dcterms:W3CDTF">2011-12-20T10:50:37Z</dcterms:created>
  <dcterms:modified xsi:type="dcterms:W3CDTF">2015-10-06T19:00:04Z</dcterms:modified>
</cp:coreProperties>
</file>