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9" r:id="rId6"/>
    <p:sldId id="270" r:id="rId7"/>
    <p:sldId id="271" r:id="rId8"/>
    <p:sldId id="263" r:id="rId9"/>
    <p:sldId id="275" r:id="rId10"/>
    <p:sldId id="276" r:id="rId11"/>
    <p:sldId id="277" r:id="rId12"/>
    <p:sldId id="278" r:id="rId13"/>
    <p:sldId id="274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E1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2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C697C-C679-4C2D-A8FC-C7F3948904C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EC2EA8-BB12-4EEA-B3EA-8D45D27C29B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доминирование левого полушария</a:t>
          </a:r>
        </a:p>
        <a:p>
          <a:r>
            <a:rPr lang="ru-RU" dirty="0" smtClean="0"/>
            <a:t>(левополушарные)</a:t>
          </a:r>
          <a:endParaRPr lang="ru-RU" dirty="0"/>
        </a:p>
      </dgm:t>
    </dgm:pt>
    <dgm:pt modelId="{2996F091-DA4E-4AAE-9F37-404DA6B56B21}" type="parTrans" cxnId="{9381C2F4-BAF2-4F9E-9468-C038D5A3B596}">
      <dgm:prSet/>
      <dgm:spPr/>
      <dgm:t>
        <a:bodyPr/>
        <a:lstStyle/>
        <a:p>
          <a:endParaRPr lang="ru-RU"/>
        </a:p>
      </dgm:t>
    </dgm:pt>
    <dgm:pt modelId="{8896AEC6-6C59-4321-B3D9-B7BC4C1A64C9}" type="sibTrans" cxnId="{9381C2F4-BAF2-4F9E-9468-C038D5A3B596}">
      <dgm:prSet/>
      <dgm:spPr/>
      <dgm:t>
        <a:bodyPr/>
        <a:lstStyle/>
        <a:p>
          <a:endParaRPr lang="ru-RU"/>
        </a:p>
      </dgm:t>
    </dgm:pt>
    <dgm:pt modelId="{4AFDF8E3-EAE1-495C-8882-C96DFC821807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словесно-логический характер познавательных процессов</a:t>
          </a:r>
          <a:endParaRPr lang="ru-RU" dirty="0"/>
        </a:p>
      </dgm:t>
    </dgm:pt>
    <dgm:pt modelId="{A3FC864B-73A4-4E84-B312-F8EA5D684745}" type="parTrans" cxnId="{06785B19-FC37-4094-BCB0-EDF1658A9D17}">
      <dgm:prSet/>
      <dgm:spPr/>
      <dgm:t>
        <a:bodyPr/>
        <a:lstStyle/>
        <a:p>
          <a:endParaRPr lang="ru-RU"/>
        </a:p>
      </dgm:t>
    </dgm:pt>
    <dgm:pt modelId="{3E660D61-B7F1-4F5B-9C48-2E2CC94F0DF8}" type="sibTrans" cxnId="{06785B19-FC37-4094-BCB0-EDF1658A9D17}">
      <dgm:prSet/>
      <dgm:spPr/>
      <dgm:t>
        <a:bodyPr/>
        <a:lstStyle/>
        <a:p>
          <a:endParaRPr lang="ru-RU"/>
        </a:p>
      </dgm:t>
    </dgm:pt>
    <dgm:pt modelId="{F817E9D9-2799-44E4-8968-0E5E346FCCEC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склонность к абстрагированию и обобщению</a:t>
          </a:r>
          <a:endParaRPr lang="ru-RU" dirty="0"/>
        </a:p>
      </dgm:t>
    </dgm:pt>
    <dgm:pt modelId="{3237BFE0-8574-4362-A6CC-B394CD97C198}" type="parTrans" cxnId="{855A29B8-1CEB-4751-870C-D151487D5AEC}">
      <dgm:prSet/>
      <dgm:spPr/>
      <dgm:t>
        <a:bodyPr/>
        <a:lstStyle/>
        <a:p>
          <a:endParaRPr lang="ru-RU"/>
        </a:p>
      </dgm:t>
    </dgm:pt>
    <dgm:pt modelId="{1FF042C1-5F1A-4BCB-ABEE-298DE32D0B36}" type="sibTrans" cxnId="{855A29B8-1CEB-4751-870C-D151487D5AEC}">
      <dgm:prSet/>
      <dgm:spPr/>
      <dgm:t>
        <a:bodyPr/>
        <a:lstStyle/>
        <a:p>
          <a:endParaRPr lang="ru-RU"/>
        </a:p>
      </dgm:t>
    </dgm:pt>
    <dgm:pt modelId="{12492B7D-A48D-4830-BB8F-36B8CD9B2472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доминирование правого полушария</a:t>
          </a:r>
        </a:p>
        <a:p>
          <a:r>
            <a:rPr lang="ru-RU" dirty="0" smtClean="0"/>
            <a:t>(правополушарные) </a:t>
          </a:r>
          <a:endParaRPr lang="ru-RU" dirty="0"/>
        </a:p>
      </dgm:t>
    </dgm:pt>
    <dgm:pt modelId="{3CD4E5FF-A980-488A-A1B7-499B1CF8DD4F}" type="parTrans" cxnId="{FC6FEBBE-E0B7-4491-A218-5E030CC28732}">
      <dgm:prSet/>
      <dgm:spPr/>
      <dgm:t>
        <a:bodyPr/>
        <a:lstStyle/>
        <a:p>
          <a:endParaRPr lang="ru-RU"/>
        </a:p>
      </dgm:t>
    </dgm:pt>
    <dgm:pt modelId="{3986B637-DCA2-4802-B6D1-5B0B192480D1}" type="sibTrans" cxnId="{FC6FEBBE-E0B7-4491-A218-5E030CC28732}">
      <dgm:prSet/>
      <dgm:spPr/>
      <dgm:t>
        <a:bodyPr/>
        <a:lstStyle/>
        <a:p>
          <a:endParaRPr lang="ru-RU"/>
        </a:p>
      </dgm:t>
    </dgm:pt>
    <dgm:pt modelId="{DB34502D-2BB9-46ED-93FA-E788099584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конкретно-образное мышление</a:t>
          </a:r>
          <a:endParaRPr lang="ru-RU" dirty="0"/>
        </a:p>
      </dgm:t>
    </dgm:pt>
    <dgm:pt modelId="{20015DF2-F022-45AB-BF73-5C849A330B4E}" type="parTrans" cxnId="{785424AC-3D71-4250-A96F-D5F26DF72409}">
      <dgm:prSet/>
      <dgm:spPr/>
      <dgm:t>
        <a:bodyPr/>
        <a:lstStyle/>
        <a:p>
          <a:endParaRPr lang="ru-RU"/>
        </a:p>
      </dgm:t>
    </dgm:pt>
    <dgm:pt modelId="{EA045F3D-985E-4986-BF7A-6B7A6A4C3942}" type="sibTrans" cxnId="{785424AC-3D71-4250-A96F-D5F26DF72409}">
      <dgm:prSet/>
      <dgm:spPr/>
      <dgm:t>
        <a:bodyPr/>
        <a:lstStyle/>
        <a:p>
          <a:endParaRPr lang="ru-RU"/>
        </a:p>
      </dgm:t>
    </dgm:pt>
    <dgm:pt modelId="{834B4117-8EE2-4A43-8291-C60F80AF0BEA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развитое воображение </a:t>
          </a:r>
          <a:endParaRPr lang="ru-RU" dirty="0"/>
        </a:p>
      </dgm:t>
    </dgm:pt>
    <dgm:pt modelId="{99E2C03A-7042-4A27-B50C-B75ABE467447}" type="parTrans" cxnId="{358B5222-30B5-441E-BC88-9140DC430692}">
      <dgm:prSet/>
      <dgm:spPr/>
      <dgm:t>
        <a:bodyPr/>
        <a:lstStyle/>
        <a:p>
          <a:endParaRPr lang="ru-RU"/>
        </a:p>
      </dgm:t>
    </dgm:pt>
    <dgm:pt modelId="{D58584D9-D39D-4B1E-A685-651B8627FD65}" type="sibTrans" cxnId="{358B5222-30B5-441E-BC88-9140DC430692}">
      <dgm:prSet/>
      <dgm:spPr/>
      <dgm:t>
        <a:bodyPr/>
        <a:lstStyle/>
        <a:p>
          <a:endParaRPr lang="ru-RU"/>
        </a:p>
      </dgm:t>
    </dgm:pt>
    <dgm:pt modelId="{2E97A3CF-A0D0-404D-B547-16C7DEA94AE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err="1" smtClean="0"/>
            <a:t>равнополушарные</a:t>
          </a:r>
          <a:r>
            <a:rPr lang="ru-RU" dirty="0" smtClean="0"/>
            <a:t> люди</a:t>
          </a:r>
          <a:endParaRPr lang="ru-RU" dirty="0"/>
        </a:p>
      </dgm:t>
    </dgm:pt>
    <dgm:pt modelId="{EE16C471-8CC8-4CE7-A01F-C51D9174E16A}" type="parTrans" cxnId="{83CAEC57-458D-4892-9470-AC2FB17EABD5}">
      <dgm:prSet/>
      <dgm:spPr/>
      <dgm:t>
        <a:bodyPr/>
        <a:lstStyle/>
        <a:p>
          <a:endParaRPr lang="ru-RU"/>
        </a:p>
      </dgm:t>
    </dgm:pt>
    <dgm:pt modelId="{B52D928A-D9DF-4E48-9B43-072FF9FA2A31}" type="sibTrans" cxnId="{83CAEC57-458D-4892-9470-AC2FB17EABD5}">
      <dgm:prSet/>
      <dgm:spPr/>
      <dgm:t>
        <a:bodyPr/>
        <a:lstStyle/>
        <a:p>
          <a:endParaRPr lang="ru-RU"/>
        </a:p>
      </dgm:t>
    </dgm:pt>
    <dgm:pt modelId="{F6A358DF-22E4-47E0-9007-E67E0B20DF54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комбинированный способ работы с материалом</a:t>
          </a:r>
          <a:endParaRPr lang="ru-RU" dirty="0"/>
        </a:p>
      </dgm:t>
    </dgm:pt>
    <dgm:pt modelId="{3128C1E3-D080-41F3-BA45-81F5B3EF8EE9}" type="parTrans" cxnId="{22F70376-9235-4E78-8C28-E860055658FC}">
      <dgm:prSet/>
      <dgm:spPr/>
      <dgm:t>
        <a:bodyPr/>
        <a:lstStyle/>
        <a:p>
          <a:endParaRPr lang="ru-RU"/>
        </a:p>
      </dgm:t>
    </dgm:pt>
    <dgm:pt modelId="{F07EEF27-B23C-40BD-8725-C607C312D8E3}" type="sibTrans" cxnId="{22F70376-9235-4E78-8C28-E860055658FC}">
      <dgm:prSet/>
      <dgm:spPr/>
      <dgm:t>
        <a:bodyPr/>
        <a:lstStyle/>
        <a:p>
          <a:endParaRPr lang="ru-RU"/>
        </a:p>
      </dgm:t>
    </dgm:pt>
    <dgm:pt modelId="{4447A920-F237-4C7A-909C-1F6061C994E5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dirty="0" smtClean="0"/>
            <a:t>оперирование символами и образами, пластичность мышления</a:t>
          </a:r>
          <a:endParaRPr lang="ru-RU" dirty="0"/>
        </a:p>
      </dgm:t>
    </dgm:pt>
    <dgm:pt modelId="{5EEF99B3-705D-4802-B50A-C1FDA18F54AC}" type="parTrans" cxnId="{672D43E4-55A3-4F02-BFBB-D57A4C59CB1C}">
      <dgm:prSet/>
      <dgm:spPr/>
      <dgm:t>
        <a:bodyPr/>
        <a:lstStyle/>
        <a:p>
          <a:endParaRPr lang="ru-RU"/>
        </a:p>
      </dgm:t>
    </dgm:pt>
    <dgm:pt modelId="{C87E4654-1197-47B5-BA10-A4FD02520CA3}" type="sibTrans" cxnId="{672D43E4-55A3-4F02-BFBB-D57A4C59CB1C}">
      <dgm:prSet/>
      <dgm:spPr/>
      <dgm:t>
        <a:bodyPr/>
        <a:lstStyle/>
        <a:p>
          <a:endParaRPr lang="ru-RU"/>
        </a:p>
      </dgm:t>
    </dgm:pt>
    <dgm:pt modelId="{EE094EAC-870D-4627-A519-6E6C65D86F43}" type="pres">
      <dgm:prSet presAssocID="{D7FC697C-C679-4C2D-A8FC-C7F3948904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9ECCAD-5A6E-46B7-86A2-3D6DB989F2A0}" type="pres">
      <dgm:prSet presAssocID="{D5EC2EA8-BB12-4EEA-B3EA-8D45D27C29BA}" presName="linNode" presStyleCnt="0"/>
      <dgm:spPr/>
    </dgm:pt>
    <dgm:pt modelId="{68F1D45A-F2FF-4A1A-BEDE-29592334E451}" type="pres">
      <dgm:prSet presAssocID="{D5EC2EA8-BB12-4EEA-B3EA-8D45D27C29B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E710A-F850-493D-B050-A1630FC6A143}" type="pres">
      <dgm:prSet presAssocID="{D5EC2EA8-BB12-4EEA-B3EA-8D45D27C29B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CBBFD3-370C-4D1F-BD18-E04A67EADDA4}" type="pres">
      <dgm:prSet presAssocID="{8896AEC6-6C59-4321-B3D9-B7BC4C1A64C9}" presName="sp" presStyleCnt="0"/>
      <dgm:spPr/>
    </dgm:pt>
    <dgm:pt modelId="{92D4ABAF-91CB-4963-B3F3-5F368F5E0D6C}" type="pres">
      <dgm:prSet presAssocID="{12492B7D-A48D-4830-BB8F-36B8CD9B2472}" presName="linNode" presStyleCnt="0"/>
      <dgm:spPr/>
    </dgm:pt>
    <dgm:pt modelId="{6F4A1D66-8A18-4081-8787-5F9DA035EBDA}" type="pres">
      <dgm:prSet presAssocID="{12492B7D-A48D-4830-BB8F-36B8CD9B247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8968E-B418-4EEA-916C-1F0195743B69}" type="pres">
      <dgm:prSet presAssocID="{12492B7D-A48D-4830-BB8F-36B8CD9B247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00296-10AF-4875-8621-2A6820D19A86}" type="pres">
      <dgm:prSet presAssocID="{3986B637-DCA2-4802-B6D1-5B0B192480D1}" presName="sp" presStyleCnt="0"/>
      <dgm:spPr/>
    </dgm:pt>
    <dgm:pt modelId="{46BA6A07-00C9-4E85-B81D-CEAE86B556BA}" type="pres">
      <dgm:prSet presAssocID="{2E97A3CF-A0D0-404D-B547-16C7DEA94AEE}" presName="linNode" presStyleCnt="0"/>
      <dgm:spPr/>
    </dgm:pt>
    <dgm:pt modelId="{19E95189-0B39-4F74-8880-EFBD8C0A2879}" type="pres">
      <dgm:prSet presAssocID="{2E97A3CF-A0D0-404D-B547-16C7DEA94AE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94FD4-741E-4002-A3FC-FAE3D6E683CF}" type="pres">
      <dgm:prSet presAssocID="{2E97A3CF-A0D0-404D-B547-16C7DEA94AE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5A29B8-1CEB-4751-870C-D151487D5AEC}" srcId="{D5EC2EA8-BB12-4EEA-B3EA-8D45D27C29BA}" destId="{F817E9D9-2799-44E4-8968-0E5E346FCCEC}" srcOrd="1" destOrd="0" parTransId="{3237BFE0-8574-4362-A6CC-B394CD97C198}" sibTransId="{1FF042C1-5F1A-4BCB-ABEE-298DE32D0B36}"/>
    <dgm:cxn modelId="{ED6D870B-87A6-4E9D-A866-7D674D0C7373}" type="presOf" srcId="{D5EC2EA8-BB12-4EEA-B3EA-8D45D27C29BA}" destId="{68F1D45A-F2FF-4A1A-BEDE-29592334E451}" srcOrd="0" destOrd="0" presId="urn:microsoft.com/office/officeart/2005/8/layout/vList5"/>
    <dgm:cxn modelId="{358B5222-30B5-441E-BC88-9140DC430692}" srcId="{12492B7D-A48D-4830-BB8F-36B8CD9B2472}" destId="{834B4117-8EE2-4A43-8291-C60F80AF0BEA}" srcOrd="1" destOrd="0" parTransId="{99E2C03A-7042-4A27-B50C-B75ABE467447}" sibTransId="{D58584D9-D39D-4B1E-A685-651B8627FD65}"/>
    <dgm:cxn modelId="{5C95A52F-2531-4996-98E7-B1AB05161B3D}" type="presOf" srcId="{12492B7D-A48D-4830-BB8F-36B8CD9B2472}" destId="{6F4A1D66-8A18-4081-8787-5F9DA035EBDA}" srcOrd="0" destOrd="0" presId="urn:microsoft.com/office/officeart/2005/8/layout/vList5"/>
    <dgm:cxn modelId="{672D43E4-55A3-4F02-BFBB-D57A4C59CB1C}" srcId="{2E97A3CF-A0D0-404D-B547-16C7DEA94AEE}" destId="{4447A920-F237-4C7A-909C-1F6061C994E5}" srcOrd="1" destOrd="0" parTransId="{5EEF99B3-705D-4802-B50A-C1FDA18F54AC}" sibTransId="{C87E4654-1197-47B5-BA10-A4FD02520CA3}"/>
    <dgm:cxn modelId="{EE4FEDE0-349D-4A64-8AB2-9E5EAC6FBE96}" type="presOf" srcId="{834B4117-8EE2-4A43-8291-C60F80AF0BEA}" destId="{C5C8968E-B418-4EEA-916C-1F0195743B69}" srcOrd="0" destOrd="1" presId="urn:microsoft.com/office/officeart/2005/8/layout/vList5"/>
    <dgm:cxn modelId="{22F70376-9235-4E78-8C28-E860055658FC}" srcId="{2E97A3CF-A0D0-404D-B547-16C7DEA94AEE}" destId="{F6A358DF-22E4-47E0-9007-E67E0B20DF54}" srcOrd="0" destOrd="0" parTransId="{3128C1E3-D080-41F3-BA45-81F5B3EF8EE9}" sibTransId="{F07EEF27-B23C-40BD-8725-C607C312D8E3}"/>
    <dgm:cxn modelId="{9381C2F4-BAF2-4F9E-9468-C038D5A3B596}" srcId="{D7FC697C-C679-4C2D-A8FC-C7F3948904C0}" destId="{D5EC2EA8-BB12-4EEA-B3EA-8D45D27C29BA}" srcOrd="0" destOrd="0" parTransId="{2996F091-DA4E-4AAE-9F37-404DA6B56B21}" sibTransId="{8896AEC6-6C59-4321-B3D9-B7BC4C1A64C9}"/>
    <dgm:cxn modelId="{8AFD10B4-DB94-456F-A95D-8266667267D5}" type="presOf" srcId="{4447A920-F237-4C7A-909C-1F6061C994E5}" destId="{13D94FD4-741E-4002-A3FC-FAE3D6E683CF}" srcOrd="0" destOrd="1" presId="urn:microsoft.com/office/officeart/2005/8/layout/vList5"/>
    <dgm:cxn modelId="{D2E2AF6F-BA7B-4BC6-80F8-59C40727D64F}" type="presOf" srcId="{4AFDF8E3-EAE1-495C-8882-C96DFC821807}" destId="{4AAE710A-F850-493D-B050-A1630FC6A143}" srcOrd="0" destOrd="0" presId="urn:microsoft.com/office/officeart/2005/8/layout/vList5"/>
    <dgm:cxn modelId="{06785B19-FC37-4094-BCB0-EDF1658A9D17}" srcId="{D5EC2EA8-BB12-4EEA-B3EA-8D45D27C29BA}" destId="{4AFDF8E3-EAE1-495C-8882-C96DFC821807}" srcOrd="0" destOrd="0" parTransId="{A3FC864B-73A4-4E84-B312-F8EA5D684745}" sibTransId="{3E660D61-B7F1-4F5B-9C48-2E2CC94F0DF8}"/>
    <dgm:cxn modelId="{83CAEC57-458D-4892-9470-AC2FB17EABD5}" srcId="{D7FC697C-C679-4C2D-A8FC-C7F3948904C0}" destId="{2E97A3CF-A0D0-404D-B547-16C7DEA94AEE}" srcOrd="2" destOrd="0" parTransId="{EE16C471-8CC8-4CE7-A01F-C51D9174E16A}" sibTransId="{B52D928A-D9DF-4E48-9B43-072FF9FA2A31}"/>
    <dgm:cxn modelId="{1B850FD4-26C6-4732-B8E5-F9C743A2E9B2}" type="presOf" srcId="{D7FC697C-C679-4C2D-A8FC-C7F3948904C0}" destId="{EE094EAC-870D-4627-A519-6E6C65D86F43}" srcOrd="0" destOrd="0" presId="urn:microsoft.com/office/officeart/2005/8/layout/vList5"/>
    <dgm:cxn modelId="{4D09EEE1-0773-497A-8BF3-2B48CA22BDD4}" type="presOf" srcId="{F817E9D9-2799-44E4-8968-0E5E346FCCEC}" destId="{4AAE710A-F850-493D-B050-A1630FC6A143}" srcOrd="0" destOrd="1" presId="urn:microsoft.com/office/officeart/2005/8/layout/vList5"/>
    <dgm:cxn modelId="{015BED40-B096-43BB-8E1C-1D3604452498}" type="presOf" srcId="{F6A358DF-22E4-47E0-9007-E67E0B20DF54}" destId="{13D94FD4-741E-4002-A3FC-FAE3D6E683CF}" srcOrd="0" destOrd="0" presId="urn:microsoft.com/office/officeart/2005/8/layout/vList5"/>
    <dgm:cxn modelId="{3C48E7D5-4BA3-45F7-AAC7-5B676FA6D1FA}" type="presOf" srcId="{2E97A3CF-A0D0-404D-B547-16C7DEA94AEE}" destId="{19E95189-0B39-4F74-8880-EFBD8C0A2879}" srcOrd="0" destOrd="0" presId="urn:microsoft.com/office/officeart/2005/8/layout/vList5"/>
    <dgm:cxn modelId="{785424AC-3D71-4250-A96F-D5F26DF72409}" srcId="{12492B7D-A48D-4830-BB8F-36B8CD9B2472}" destId="{DB34502D-2BB9-46ED-93FA-E788099584CB}" srcOrd="0" destOrd="0" parTransId="{20015DF2-F022-45AB-BF73-5C849A330B4E}" sibTransId="{EA045F3D-985E-4986-BF7A-6B7A6A4C3942}"/>
    <dgm:cxn modelId="{FC6FEBBE-E0B7-4491-A218-5E030CC28732}" srcId="{D7FC697C-C679-4C2D-A8FC-C7F3948904C0}" destId="{12492B7D-A48D-4830-BB8F-36B8CD9B2472}" srcOrd="1" destOrd="0" parTransId="{3CD4E5FF-A980-488A-A1B7-499B1CF8DD4F}" sibTransId="{3986B637-DCA2-4802-B6D1-5B0B192480D1}"/>
    <dgm:cxn modelId="{F6031DF8-71D0-4F71-895A-83551A655ED3}" type="presOf" srcId="{DB34502D-2BB9-46ED-93FA-E788099584CB}" destId="{C5C8968E-B418-4EEA-916C-1F0195743B69}" srcOrd="0" destOrd="0" presId="urn:microsoft.com/office/officeart/2005/8/layout/vList5"/>
    <dgm:cxn modelId="{374D320C-1899-4918-A732-ABF460CD78C1}" type="presParOf" srcId="{EE094EAC-870D-4627-A519-6E6C65D86F43}" destId="{679ECCAD-5A6E-46B7-86A2-3D6DB989F2A0}" srcOrd="0" destOrd="0" presId="urn:microsoft.com/office/officeart/2005/8/layout/vList5"/>
    <dgm:cxn modelId="{5174BC33-AFAE-45ED-8708-71F6C50B5CFB}" type="presParOf" srcId="{679ECCAD-5A6E-46B7-86A2-3D6DB989F2A0}" destId="{68F1D45A-F2FF-4A1A-BEDE-29592334E451}" srcOrd="0" destOrd="0" presId="urn:microsoft.com/office/officeart/2005/8/layout/vList5"/>
    <dgm:cxn modelId="{0BFB401D-2C16-4BFC-83C7-FF1436FB31F3}" type="presParOf" srcId="{679ECCAD-5A6E-46B7-86A2-3D6DB989F2A0}" destId="{4AAE710A-F850-493D-B050-A1630FC6A143}" srcOrd="1" destOrd="0" presId="urn:microsoft.com/office/officeart/2005/8/layout/vList5"/>
    <dgm:cxn modelId="{6BFFA039-A76D-4782-87B9-F64D16F5DA02}" type="presParOf" srcId="{EE094EAC-870D-4627-A519-6E6C65D86F43}" destId="{EFCBBFD3-370C-4D1F-BD18-E04A67EADDA4}" srcOrd="1" destOrd="0" presId="urn:microsoft.com/office/officeart/2005/8/layout/vList5"/>
    <dgm:cxn modelId="{9CBA0309-BE08-46DE-A953-1966D6520844}" type="presParOf" srcId="{EE094EAC-870D-4627-A519-6E6C65D86F43}" destId="{92D4ABAF-91CB-4963-B3F3-5F368F5E0D6C}" srcOrd="2" destOrd="0" presId="urn:microsoft.com/office/officeart/2005/8/layout/vList5"/>
    <dgm:cxn modelId="{0E7178C9-F897-4053-9234-2FABFB8F4FED}" type="presParOf" srcId="{92D4ABAF-91CB-4963-B3F3-5F368F5E0D6C}" destId="{6F4A1D66-8A18-4081-8787-5F9DA035EBDA}" srcOrd="0" destOrd="0" presId="urn:microsoft.com/office/officeart/2005/8/layout/vList5"/>
    <dgm:cxn modelId="{EE1A0CA3-00BF-4A5C-9C16-8DE32A0437B1}" type="presParOf" srcId="{92D4ABAF-91CB-4963-B3F3-5F368F5E0D6C}" destId="{C5C8968E-B418-4EEA-916C-1F0195743B69}" srcOrd="1" destOrd="0" presId="urn:microsoft.com/office/officeart/2005/8/layout/vList5"/>
    <dgm:cxn modelId="{2C4A1B88-9B86-4044-9D14-0A871D6BFF8B}" type="presParOf" srcId="{EE094EAC-870D-4627-A519-6E6C65D86F43}" destId="{4BE00296-10AF-4875-8621-2A6820D19A86}" srcOrd="3" destOrd="0" presId="urn:microsoft.com/office/officeart/2005/8/layout/vList5"/>
    <dgm:cxn modelId="{9A3D757C-1F53-4CE8-8E32-7CF0C720F60B}" type="presParOf" srcId="{EE094EAC-870D-4627-A519-6E6C65D86F43}" destId="{46BA6A07-00C9-4E85-B81D-CEAE86B556BA}" srcOrd="4" destOrd="0" presId="urn:microsoft.com/office/officeart/2005/8/layout/vList5"/>
    <dgm:cxn modelId="{52B6AB57-BC33-448D-8F33-1BE5B0716895}" type="presParOf" srcId="{46BA6A07-00C9-4E85-B81D-CEAE86B556BA}" destId="{19E95189-0B39-4F74-8880-EFBD8C0A2879}" srcOrd="0" destOrd="0" presId="urn:microsoft.com/office/officeart/2005/8/layout/vList5"/>
    <dgm:cxn modelId="{3E8FF97D-C628-4680-9351-160A6E49074E}" type="presParOf" srcId="{46BA6A07-00C9-4E85-B81D-CEAE86B556BA}" destId="{13D94FD4-741E-4002-A3FC-FAE3D6E683C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AE710A-F850-493D-B050-A1630FC6A143}">
      <dsp:nvSpPr>
        <dsp:cNvPr id="0" name=""/>
        <dsp:cNvSpPr/>
      </dsp:nvSpPr>
      <dsp:spPr>
        <a:xfrm rot="5400000">
          <a:off x="4928187" y="-1796016"/>
          <a:ext cx="1335881" cy="5266944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словесно-логический характер познавательных процессов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склонность к абстрагированию и обобщению</a:t>
          </a:r>
          <a:endParaRPr lang="ru-RU" sz="1900" kern="1200" dirty="0"/>
        </a:p>
      </dsp:txBody>
      <dsp:txXfrm rot="-5400000">
        <a:off x="2962656" y="234727"/>
        <a:ext cx="5201732" cy="1205457"/>
      </dsp:txXfrm>
    </dsp:sp>
    <dsp:sp modelId="{68F1D45A-F2FF-4A1A-BEDE-29592334E451}">
      <dsp:nvSpPr>
        <dsp:cNvPr id="0" name=""/>
        <dsp:cNvSpPr/>
      </dsp:nvSpPr>
      <dsp:spPr>
        <a:xfrm>
          <a:off x="0" y="2530"/>
          <a:ext cx="2962656" cy="1669851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доминирование левого полушария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(левополушарные)</a:t>
          </a:r>
          <a:endParaRPr lang="ru-RU" sz="2200" kern="1200" dirty="0"/>
        </a:p>
      </dsp:txBody>
      <dsp:txXfrm>
        <a:off x="81515" y="84045"/>
        <a:ext cx="2799626" cy="1506821"/>
      </dsp:txXfrm>
    </dsp:sp>
    <dsp:sp modelId="{C5C8968E-B418-4EEA-916C-1F0195743B69}">
      <dsp:nvSpPr>
        <dsp:cNvPr id="0" name=""/>
        <dsp:cNvSpPr/>
      </dsp:nvSpPr>
      <dsp:spPr>
        <a:xfrm rot="5400000">
          <a:off x="4928187" y="-42672"/>
          <a:ext cx="1335881" cy="5266944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конкретно-образное мышление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развитое воображение </a:t>
          </a:r>
          <a:endParaRPr lang="ru-RU" sz="1900" kern="1200" dirty="0"/>
        </a:p>
      </dsp:txBody>
      <dsp:txXfrm rot="-5400000">
        <a:off x="2962656" y="1988071"/>
        <a:ext cx="5201732" cy="1205457"/>
      </dsp:txXfrm>
    </dsp:sp>
    <dsp:sp modelId="{6F4A1D66-8A18-4081-8787-5F9DA035EBDA}">
      <dsp:nvSpPr>
        <dsp:cNvPr id="0" name=""/>
        <dsp:cNvSpPr/>
      </dsp:nvSpPr>
      <dsp:spPr>
        <a:xfrm>
          <a:off x="0" y="1755874"/>
          <a:ext cx="2962656" cy="1669851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доминирование правого полушария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(правополушарные) </a:t>
          </a:r>
          <a:endParaRPr lang="ru-RU" sz="2200" kern="1200" dirty="0"/>
        </a:p>
      </dsp:txBody>
      <dsp:txXfrm>
        <a:off x="81515" y="1837389"/>
        <a:ext cx="2799626" cy="1506821"/>
      </dsp:txXfrm>
    </dsp:sp>
    <dsp:sp modelId="{13D94FD4-741E-4002-A3FC-FAE3D6E683CF}">
      <dsp:nvSpPr>
        <dsp:cNvPr id="0" name=""/>
        <dsp:cNvSpPr/>
      </dsp:nvSpPr>
      <dsp:spPr>
        <a:xfrm rot="5400000">
          <a:off x="4928187" y="1710672"/>
          <a:ext cx="1335881" cy="5266944"/>
        </a:xfrm>
        <a:prstGeom prst="round2Same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комбинированный способ работы с материалом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оперирование символами и образами, пластичность мышления</a:t>
          </a:r>
          <a:endParaRPr lang="ru-RU" sz="1900" kern="1200" dirty="0"/>
        </a:p>
      </dsp:txBody>
      <dsp:txXfrm rot="-5400000">
        <a:off x="2962656" y="3741415"/>
        <a:ext cx="5201732" cy="1205457"/>
      </dsp:txXfrm>
    </dsp:sp>
    <dsp:sp modelId="{19E95189-0B39-4F74-8880-EFBD8C0A2879}">
      <dsp:nvSpPr>
        <dsp:cNvPr id="0" name=""/>
        <dsp:cNvSpPr/>
      </dsp:nvSpPr>
      <dsp:spPr>
        <a:xfrm>
          <a:off x="0" y="3509218"/>
          <a:ext cx="2962656" cy="1669851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равнополушарные</a:t>
          </a:r>
          <a:r>
            <a:rPr lang="ru-RU" sz="2200" kern="1200" dirty="0" smtClean="0"/>
            <a:t> люди</a:t>
          </a:r>
          <a:endParaRPr lang="ru-RU" sz="2200" kern="1200" dirty="0"/>
        </a:p>
      </dsp:txBody>
      <dsp:txXfrm>
        <a:off x="81515" y="3590733"/>
        <a:ext cx="2799626" cy="1506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95401"/>
            <a:ext cx="8077200" cy="23050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Организация учебной деятельности кадет с учетом нейропсихологических особенностей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4648200"/>
            <a:ext cx="4724400" cy="990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Подготовил:</a:t>
            </a:r>
          </a:p>
          <a:p>
            <a:pPr algn="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Педагог-психолог КПКУ</a:t>
            </a:r>
          </a:p>
          <a:p>
            <a:pPr algn="r"/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Смоленова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 А.М.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1"/>
            <a:ext cx="8077200" cy="495299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i="1" dirty="0" err="1" smtClean="0"/>
              <a:t>Кинестетики</a:t>
            </a:r>
            <a:endParaRPr lang="ru-RU" b="1" i="1" dirty="0" smtClean="0"/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dirty="0" smtClean="0"/>
              <a:t>При </a:t>
            </a:r>
            <a:r>
              <a:rPr lang="ru-RU" dirty="0"/>
              <a:t>общении стоят близко, стараясь под любым предлогом касаться собеседника, подвижны, имеют хорошо развитую координацию движений, много </a:t>
            </a:r>
            <a:r>
              <a:rPr lang="ru-RU" dirty="0" smtClean="0"/>
              <a:t>жестикулируют.</a:t>
            </a:r>
          </a:p>
          <a:p>
            <a:pPr marL="0" indent="0" algn="just">
              <a:buNone/>
            </a:pPr>
            <a:r>
              <a:rPr lang="ru-RU" dirty="0" smtClean="0"/>
              <a:t>Обучаются </a:t>
            </a:r>
            <a:r>
              <a:rPr lang="ru-RU" dirty="0"/>
              <a:t>на практике, имеют хорошую интуицию, слабы в деталях, </a:t>
            </a:r>
            <a:r>
              <a:rPr lang="ru-RU" dirty="0" smtClean="0"/>
              <a:t>лаконичны; при </a:t>
            </a:r>
            <a:r>
              <a:rPr lang="ru-RU" dirty="0"/>
              <a:t>чтении водят пальцем по </a:t>
            </a:r>
            <a:r>
              <a:rPr lang="ru-RU" dirty="0" smtClean="0"/>
              <a:t>строчке.</a:t>
            </a:r>
          </a:p>
          <a:p>
            <a:pPr marL="0" indent="0" algn="just">
              <a:buNone/>
            </a:pPr>
            <a:r>
              <a:rPr lang="ru-RU" dirty="0" smtClean="0"/>
              <a:t>Помнят </a:t>
            </a:r>
            <a:r>
              <a:rPr lang="ru-RU" dirty="0"/>
              <a:t>общее </a:t>
            </a:r>
            <a:r>
              <a:rPr lang="ru-RU" dirty="0" smtClean="0"/>
              <a:t>впечатление.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i="1" dirty="0" smtClean="0"/>
              <a:t>При </a:t>
            </a:r>
            <a:r>
              <a:rPr lang="ru-RU" i="1" dirty="0"/>
              <a:t>их обучении следует использовать жесты, прикосновения и типичную для них медленную скорость изложения материала.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При </a:t>
            </a:r>
            <a:r>
              <a:rPr lang="ru-RU" i="1" dirty="0"/>
              <a:t>объяснении новой темы можно использовать приемы преувеличения значимости событий.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err="1" smtClean="0"/>
              <a:t>Кинестетам</a:t>
            </a:r>
            <a:r>
              <a:rPr lang="ru-RU" i="1" dirty="0" smtClean="0"/>
              <a:t> </a:t>
            </a:r>
            <a:r>
              <a:rPr lang="ru-RU" i="1" dirty="0"/>
              <a:t>важно комфортное состояние тела.</a:t>
            </a:r>
            <a:endParaRPr lang="ru-RU" b="1" i="1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638177"/>
              </p:ext>
            </p:extLst>
          </p:nvPr>
        </p:nvGraphicFramePr>
        <p:xfrm>
          <a:off x="0" y="1"/>
          <a:ext cx="9067800" cy="67007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4258"/>
                <a:gridCol w="2704318"/>
                <a:gridCol w="2704318"/>
                <a:gridCol w="2704906"/>
              </a:tblGrid>
              <a:tr h="563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АУДИАЛЫ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ВИЗУАЛЫ 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КИНЕСТЕТЫ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2788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Организация обучения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Видеть необязательно, достаточно посидеть и послушать — для них важна четкая выкладка по лексике, правильная речь. Хорошо работают в одиночку, индивидуально, вспоминают — также слухом — то, что обсуждали.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Эффективнее обучаются при использовании устных объяснений преподавателя и </a:t>
                      </a:r>
                      <a:r>
                        <a:rPr lang="ru-RU" sz="1400" dirty="0" err="1">
                          <a:effectLst/>
                        </a:rPr>
                        <a:t>аудиолекций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Желательно, чтобы информация была представлена в картинках, таблицах, схемах и диаграммах - если нет наглядности, любая информация воспринимается плохо. Необходима яркая образная картинка (именно по такой мысленной картинке помнят информацию). Предпочитают разбирать текст произведения или читать «с листа», чем слушать устное объяснение 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Лучше воспринимают информацию во время практического выполнения задания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Чтобы максимально усвоить информацию, нужна деятельность. На устных предметах таким детям надо давать возможность во время запоминания материала что-то делать руками, например, вертеть в руках ручку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1325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процессе обучения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Используйте вариации голоса (громкость, паузы, интонации);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Употребляйте слова, описывающие цвет, форму, местоположение, можно выделять цветом пункты в книге, использовать таблицы, схемы, наглядные </a:t>
                      </a:r>
                      <a:r>
                        <a:rPr lang="ru-RU" sz="1400" dirty="0" smtClean="0">
                          <a:effectLst/>
                        </a:rPr>
                        <a:t>пособия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Используйте жесты, прикосновения, довольно медленную речь, позволяйте ему "обыгрывать" информацию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1656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 выполнении задания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 делать замечания, когда он в процессе запоминания издает звуки, шевелит губами; позволить проговаривать действия (так  легче справиться с заданием)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Разрешить иметь под рукой листок, на котором он в процессе работы может чертить, штриховать, рисовать и т.д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заставлять сидеть долгое время неподвижно, давать возможность моторной разрядки (сходить в другую комнату, встать и попрыгать</a:t>
                      </a:r>
                      <a:r>
                        <a:rPr lang="ru-RU" sz="1400" dirty="0" smtClean="0">
                          <a:effectLst/>
                        </a:rPr>
                        <a:t>...)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618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81549"/>
              </p:ext>
            </p:extLst>
          </p:nvPr>
        </p:nvGraphicFramePr>
        <p:xfrm>
          <a:off x="0" y="-1"/>
          <a:ext cx="9143999" cy="67513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2277"/>
                <a:gridCol w="2727043"/>
                <a:gridCol w="2727043"/>
                <a:gridCol w="2727636"/>
              </a:tblGrid>
              <a:tr h="678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АУДИАЛЫ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ВИЗУАЛЫ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КИНЕСТЕТЫ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2064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Организация запоминания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Помнят, то что обсуждалось; запоминают слушая. Рекомендуется чтение вслух. Эффективнее обучение в условиях тишины (незначительный шум в классе мешает им усваивать информацию)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Помнят  то, что видел, запоминает картинами, важно постоянно видеть объект запоминания. Одновременно необходимо хорошее освещение рабочего места (в сумерках и при плохом освещении снижается работоспособность)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Помнят общее впечатление, запоминают, двигаясь;  при запоминании соотносить с ранее полученным опытом. Необходим комфорт (</a:t>
                      </a:r>
                      <a:r>
                        <a:rPr lang="ru-RU" sz="1400" dirty="0" err="1">
                          <a:effectLst/>
                        </a:rPr>
                        <a:t>например,тесная</a:t>
                      </a:r>
                      <a:r>
                        <a:rPr lang="ru-RU" sz="1400" dirty="0">
                          <a:effectLst/>
                        </a:rPr>
                        <a:t> обувь или низкая температура в классе негативно влияет на  работоспособность и результаты деятельности)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2514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Организация проверки знаний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Можно ждать немедленного повторения услышанного им материала.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Подходят в письменные опросы с неограниченным сроком выполнения  вопросы «закрытого» типа (по заданной схеме или плану)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Можно требовать быстрого решения задач.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Подойдут методы устного опроса в игровой форме, задания с «открытыми» вопросами (подразумевающими свободную форму ответа, без предлагаемых вариантов), с фиксированным сроком выполнения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Необходимо время для выполнения услышанного материала или выполнения задачи.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подойдут методы устного опроса в игровой форме, задания с «открытыми» вопросами (подразумевающими свободную форму ответа, без предлагаемых вариантов), с фиксированным сроком выполнения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61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Замечания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Сказать шепотом "ш-ш-ш", делать словесные замечания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Покачать головой, сделать замечание взглядом,  погрозить пальцем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Положить руку на плечо, взять за руку и отвести, т.е. прикоснуться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  <a:tr h="617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Как посадить на занятие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Ближе </a:t>
                      </a:r>
                      <a:r>
                        <a:rPr lang="ru-RU" sz="1400" dirty="0">
                          <a:effectLst/>
                        </a:rPr>
                        <a:t>к учителю, воспитателю, т.к. должен все услышать.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Подальше </a:t>
                      </a:r>
                      <a:r>
                        <a:rPr lang="ru-RU" sz="1400" dirty="0">
                          <a:effectLst/>
                        </a:rPr>
                        <a:t>от окна, чтобы не отвлекался на разглядывание.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Желательно </a:t>
                      </a:r>
                      <a:r>
                        <a:rPr lang="ru-RU" sz="1400" dirty="0">
                          <a:effectLst/>
                        </a:rPr>
                        <a:t>посадить одного, дать больше места, обеспечить удобную позу.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24" marR="5752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050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dirty="0" smtClean="0">
                <a:latin typeface="Century Schoolbook" pitchFamily="18" charset="0"/>
              </a:rPr>
              <a:t>Формирование мотивации на биохимическом уровне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838200" y="1447800"/>
            <a:ext cx="7543800" cy="44958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sz="2400" dirty="0" smtClean="0"/>
              <a:t>Если познавательные процессы протекают на фоне естественного познавательного интереса и положительных эмоций, то вырабатываются вещества, которые активизируют процесс усвоения знаний, а также делают мышление и запоминание более результативным</a:t>
            </a:r>
          </a:p>
          <a:p>
            <a:pPr algn="just" eaLnBrk="1" hangingPunct="1"/>
            <a:r>
              <a:rPr lang="ru-RU" sz="2400" dirty="0" smtClean="0"/>
              <a:t>Если обучение построено на принуждении, негативных эмоциях и создает ситуацию стресса, то вырабатываются вещества, которые снижают способность к учению и запоминанию</a:t>
            </a:r>
          </a:p>
          <a:p>
            <a:pPr algn="just" eaLnBrk="1" hangingPunct="1"/>
            <a:endParaRPr lang="ru-RU" sz="800" b="1" dirty="0"/>
          </a:p>
          <a:p>
            <a:pPr algn="r" eaLnBrk="1" hangingPunct="1"/>
            <a:r>
              <a:rPr lang="ru-RU" sz="2400" dirty="0" smtClean="0"/>
              <a:t>          </a:t>
            </a:r>
            <a:r>
              <a:rPr lang="ru-RU" sz="2400" i="1" dirty="0" smtClean="0"/>
              <a:t>При невыполнении этих условий, потеря учебной информации – до 32%. </a:t>
            </a:r>
          </a:p>
        </p:txBody>
      </p:sp>
    </p:spTree>
    <p:extLst>
      <p:ext uri="{BB962C8B-B14F-4D97-AF65-F5344CB8AC3E}">
        <p14:creationId xmlns:p14="http://schemas.microsoft.com/office/powerpoint/2010/main" val="155539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6008" y="2967335"/>
            <a:ext cx="751199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ston" pitchFamily="66" charset="0"/>
              </a:rPr>
              <a:t>Спасибо за внимание!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sto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0600" y="1143000"/>
            <a:ext cx="70104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3600" b="1" kern="0" dirty="0">
                <a:solidFill>
                  <a:srgbClr val="000000"/>
                </a:solidFill>
                <a:latin typeface="Ariston" pitchFamily="66" charset="0"/>
              </a:rPr>
              <a:t>Модель мира ребенка может в корне отличаться от моей. И я обязан уважать и учитывать эти различия.</a:t>
            </a:r>
          </a:p>
          <a:p>
            <a:pPr lvl="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endParaRPr lang="ru-RU" sz="3600" b="1" kern="0" dirty="0" smtClean="0">
              <a:solidFill>
                <a:srgbClr val="000000"/>
              </a:solidFill>
              <a:latin typeface="Ariston" pitchFamily="66" charset="0"/>
            </a:endParaRPr>
          </a:p>
          <a:p>
            <a:pPr lvl="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sz="3600" b="1" kern="0" dirty="0" err="1" smtClean="0">
                <a:solidFill>
                  <a:srgbClr val="000000"/>
                </a:solidFill>
                <a:latin typeface="Ariston" pitchFamily="66" charset="0"/>
              </a:rPr>
              <a:t>С.В.Ковалев</a:t>
            </a:r>
            <a:endParaRPr lang="ru-RU" sz="3600" b="1" kern="0" dirty="0">
              <a:solidFill>
                <a:srgbClr val="000000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5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533400" y="1143000"/>
            <a:ext cx="4440382" cy="2590799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ru-RU" dirty="0" smtClean="0">
                <a:solidFill>
                  <a:srgbClr val="7030A0"/>
                </a:solidFill>
                <a:latin typeface="Garamond" pitchFamily="18" charset="0"/>
              </a:rPr>
              <a:t>И</a:t>
            </a:r>
            <a:r>
              <a:rPr lang="ru-RU" dirty="0" smtClean="0">
                <a:solidFill>
                  <a:srgbClr val="3E1B59"/>
                </a:solidFill>
                <a:latin typeface="Garamond" pitchFamily="18" charset="0"/>
              </a:rPr>
              <a:t>зучение межполушарной асимметрии связано с именем американского психоневролога Р. </a:t>
            </a:r>
            <a:r>
              <a:rPr lang="ru-RU" dirty="0" err="1" smtClean="0">
                <a:solidFill>
                  <a:srgbClr val="3E1B59"/>
                </a:solidFill>
                <a:latin typeface="Garamond" pitchFamily="18" charset="0"/>
              </a:rPr>
              <a:t>Сперри</a:t>
            </a:r>
            <a:endParaRPr lang="ru-RU" dirty="0" smtClean="0">
              <a:solidFill>
                <a:srgbClr val="3E1B59"/>
              </a:solidFill>
              <a:latin typeface="Garamond" pitchFamily="18" charset="0"/>
            </a:endParaRPr>
          </a:p>
        </p:txBody>
      </p:sp>
      <p:pic>
        <p:nvPicPr>
          <p:cNvPr id="3075" name="Рисунок 3" descr="17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3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382" y="457200"/>
            <a:ext cx="4214812" cy="3457575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  <a:softEdge rad="673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49236" y="3900920"/>
            <a:ext cx="533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3000" dirty="0" smtClean="0">
                <a:solidFill>
                  <a:srgbClr val="3E1B59"/>
                </a:solidFill>
                <a:latin typeface="Garamond" pitchFamily="18" charset="0"/>
              </a:rPr>
              <a:t>В 1981 году </a:t>
            </a:r>
            <a:r>
              <a:rPr lang="ru-RU" sz="3000" dirty="0" err="1" smtClean="0">
                <a:solidFill>
                  <a:srgbClr val="3E1B59"/>
                </a:solidFill>
                <a:latin typeface="Garamond" pitchFamily="18" charset="0"/>
              </a:rPr>
              <a:t>Р.Сперри</a:t>
            </a:r>
            <a:r>
              <a:rPr lang="ru-RU" sz="3000" dirty="0" smtClean="0">
                <a:solidFill>
                  <a:srgbClr val="3E1B59"/>
                </a:solidFill>
                <a:latin typeface="Garamond" pitchFamily="18" charset="0"/>
              </a:rPr>
              <a:t> получил </a:t>
            </a:r>
            <a:r>
              <a:rPr lang="ru-RU" sz="3000" dirty="0">
                <a:solidFill>
                  <a:srgbClr val="3E1B59"/>
                </a:solidFill>
                <a:latin typeface="Garamond" pitchFamily="18" charset="0"/>
              </a:rPr>
              <a:t>Нобелевскую премию в изучение различий в деятельности правого и левого полушария головного мозга</a:t>
            </a:r>
          </a:p>
        </p:txBody>
      </p:sp>
    </p:spTree>
    <p:extLst>
      <p:ext uri="{BB962C8B-B14F-4D97-AF65-F5344CB8AC3E}">
        <p14:creationId xmlns:p14="http://schemas.microsoft.com/office/powerpoint/2010/main" val="125833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765175"/>
          </a:xfrm>
        </p:spPr>
        <p:txBody>
          <a:bodyPr/>
          <a:lstStyle/>
          <a:p>
            <a:pPr eaLnBrk="1" hangingPunct="1"/>
            <a:r>
              <a:rPr lang="ru-RU" sz="2000" b="1" dirty="0" smtClean="0"/>
              <a:t>  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5733243"/>
              </p:ext>
            </p:extLst>
          </p:nvPr>
        </p:nvGraphicFramePr>
        <p:xfrm>
          <a:off x="457200" y="1371600"/>
          <a:ext cx="8229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4982" y="762000"/>
            <a:ext cx="8233344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  <a:cs typeface="Arial" charset="0"/>
              </a:rPr>
              <a:t>Типы </a:t>
            </a:r>
            <a:r>
              <a:rPr lang="ru-RU" sz="2400" dirty="0">
                <a:ln w="11430"/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  <a:cs typeface="Arial" charset="0"/>
              </a:rPr>
              <a:t>функциональной</a:t>
            </a:r>
            <a:r>
              <a:rPr lang="ru-RU" sz="2000" b="1" dirty="0">
                <a:ln w="11430"/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  <a:cs typeface="Arial" charset="0"/>
              </a:rPr>
              <a:t> организации </a:t>
            </a:r>
            <a:r>
              <a:rPr lang="ru-RU" sz="2000" b="1" dirty="0" smtClean="0">
                <a:ln w="11430"/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  <a:cs typeface="Arial" charset="0"/>
              </a:rPr>
              <a:t>полушарий </a:t>
            </a:r>
            <a:r>
              <a:rPr lang="ru-RU" sz="2000" b="1" dirty="0">
                <a:ln w="11430"/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  <a:cs typeface="Arial" charset="0"/>
              </a:rPr>
              <a:t>мозга</a:t>
            </a:r>
          </a:p>
        </p:txBody>
      </p:sp>
    </p:spTree>
    <p:extLst>
      <p:ext uri="{BB962C8B-B14F-4D97-AF65-F5344CB8AC3E}">
        <p14:creationId xmlns:p14="http://schemas.microsoft.com/office/powerpoint/2010/main" val="25134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90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800" b="1" dirty="0" smtClean="0">
                <a:latin typeface="Century Schoolbook" pitchFamily="18" charset="0"/>
              </a:rPr>
              <a:t>Правополушарные</a:t>
            </a:r>
            <a:r>
              <a:rPr lang="ru-RU" sz="3800" dirty="0" smtClean="0"/>
              <a:t>  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4801" y="685800"/>
            <a:ext cx="3505199" cy="49657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endParaRPr lang="ru-RU" sz="700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Восприятие  целостное (от общего к частному)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Переработка информации мгновенная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Интеллект невербальный Деятельность практическая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Память непроизвольная, наглядно-образная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Мышление  наглядно-образное, спонтанное, эмоциональное</a:t>
            </a:r>
            <a:r>
              <a:rPr lang="ru-RU" sz="2000" dirty="0"/>
              <a:t>, </a:t>
            </a:r>
            <a:r>
              <a:rPr lang="ru-RU" sz="2000" dirty="0" smtClean="0"/>
              <a:t>интуитивное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Оперирование образами 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endParaRPr lang="ru-RU" sz="2000" dirty="0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38601" y="914400"/>
            <a:ext cx="4495800" cy="5334000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1800" b="1" i="1" dirty="0" smtClean="0"/>
              <a:t>Отличительные черты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ru-RU" sz="1800" b="1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Синтез текстов и слов из предложений, частей</a:t>
            </a:r>
            <a:endParaRPr lang="ru-RU" sz="1800" b="1" dirty="0"/>
          </a:p>
          <a:p>
            <a:pPr marL="0" indent="0" algn="just" eaLnBrk="1" hangingPunct="1">
              <a:lnSpc>
                <a:spcPct val="80000"/>
              </a:lnSpc>
              <a:buNone/>
            </a:pPr>
            <a:endParaRPr lang="ru-RU" sz="5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/>
              <a:t>Л</a:t>
            </a:r>
            <a:r>
              <a:rPr lang="ru-RU" sz="1800" b="1" dirty="0" smtClean="0"/>
              <a:t>учше пишут сочинения, чтение-пересказ</a:t>
            </a:r>
          </a:p>
          <a:p>
            <a:pPr algn="just" eaLnBrk="1" hangingPunct="1">
              <a:lnSpc>
                <a:spcPct val="80000"/>
              </a:lnSpc>
            </a:pPr>
            <a:endParaRPr lang="ru-RU" sz="5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 Чтение по ролям, нахождение отрывков в тексте, взаимосвязей. 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Хорошо выполняют задания на время, задания на правописание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Ориентированы  </a:t>
            </a:r>
            <a:r>
              <a:rPr lang="ru-RU" sz="1800" b="1" dirty="0"/>
              <a:t>на </a:t>
            </a:r>
            <a:r>
              <a:rPr lang="ru-RU" sz="1800" b="1" dirty="0" smtClean="0"/>
              <a:t>результат</a:t>
            </a:r>
            <a:endParaRPr lang="ru-RU" sz="1800" b="1" dirty="0"/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Преобладают чувства и интуиция</a:t>
            </a:r>
          </a:p>
          <a:p>
            <a:pPr algn="just" eaLnBrk="1" hangingPunct="1">
              <a:lnSpc>
                <a:spcPct val="80000"/>
              </a:lnSpc>
            </a:pPr>
            <a:endParaRPr lang="ru-RU" sz="18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Эффективны мозговые штурмы, инсценировки,  работа в группах</a:t>
            </a:r>
          </a:p>
          <a:p>
            <a:pPr algn="just" eaLnBrk="1" hangingPunct="1">
              <a:lnSpc>
                <a:spcPct val="80000"/>
              </a:lnSpc>
            </a:pPr>
            <a:endParaRPr lang="ru-RU" sz="18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Рекомендуется использование речевых и музыкальных ритмов, схем, таблиц, карточек, фильмов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Геометрия, синтез</a:t>
            </a:r>
          </a:p>
        </p:txBody>
      </p:sp>
    </p:spTree>
    <p:extLst>
      <p:ext uri="{BB962C8B-B14F-4D97-AF65-F5344CB8AC3E}">
        <p14:creationId xmlns:p14="http://schemas.microsoft.com/office/powerpoint/2010/main" val="339602790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2382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>
                <a:latin typeface="Century Schoolbook" pitchFamily="18" charset="0"/>
              </a:rPr>
              <a:t>Левополушарные</a:t>
            </a:r>
            <a:br>
              <a:rPr lang="ru-RU" sz="3200" b="1" dirty="0" smtClean="0">
                <a:latin typeface="Century Schoolbook" pitchFamily="18" charset="0"/>
              </a:rPr>
            </a:br>
            <a:r>
              <a:rPr lang="ru-RU" dirty="0" smtClean="0"/>
              <a:t> 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4801" y="990600"/>
            <a:ext cx="3810000" cy="42672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Восприятие материала дискретное (по частям), важна смысловая сторона речи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Переработка информации медленная, последовательная.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Интеллект вербальный, логический.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Предпочитают работать с теорией.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Память произвольная, знаковая.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dirty="0" smtClean="0"/>
              <a:t>Мышление абстрактно-логическое, формальное, рациональное, программируемое 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191000" y="838200"/>
            <a:ext cx="4343400" cy="5486400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endParaRPr lang="ru-RU" sz="1800" b="1" i="1" dirty="0" smtClean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1800" b="1" i="1" dirty="0" smtClean="0"/>
              <a:t>Отличительные черты</a:t>
            </a:r>
          </a:p>
          <a:p>
            <a:pPr eaLnBrk="1" hangingPunct="1">
              <a:lnSpc>
                <a:spcPct val="80000"/>
              </a:lnSpc>
            </a:pPr>
            <a:endParaRPr lang="ru-RU" sz="18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Анализ, дробление текстов и слов на части.  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Восприятие на слух,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 Эффективна деятельность, требующая отсроченной реакции, выполнение заданий на поиск ошибок, доказательство теорем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Рекомендуется индивидуальная работа, работа с тестами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Многократное повторение,  запоминание посредством заучивания</a:t>
            </a:r>
          </a:p>
          <a:p>
            <a:pPr algn="just" eaLnBrk="1" hangingPunct="1">
              <a:lnSpc>
                <a:spcPct val="80000"/>
              </a:lnSpc>
            </a:pPr>
            <a:endParaRPr lang="ru-RU" sz="6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800" b="1" dirty="0" smtClean="0"/>
              <a:t>Склонность к анализу результатов, выделению деталей, созданию категорий,  алгоритмов </a:t>
            </a:r>
          </a:p>
        </p:txBody>
      </p:sp>
    </p:spTree>
    <p:extLst>
      <p:ext uri="{BB962C8B-B14F-4D97-AF65-F5344CB8AC3E}">
        <p14:creationId xmlns:p14="http://schemas.microsoft.com/office/powerpoint/2010/main" val="226527683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AutoShape 30"/>
          <p:cNvSpPr>
            <a:spLocks noChangeArrowheads="1"/>
          </p:cNvSpPr>
          <p:nvPr/>
        </p:nvSpPr>
        <p:spPr bwMode="auto">
          <a:xfrm>
            <a:off x="685800" y="457200"/>
            <a:ext cx="3733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1" name="AutoShape 31"/>
          <p:cNvSpPr>
            <a:spLocks noChangeArrowheads="1"/>
          </p:cNvSpPr>
          <p:nvPr/>
        </p:nvSpPr>
        <p:spPr bwMode="auto">
          <a:xfrm>
            <a:off x="4876800" y="457200"/>
            <a:ext cx="3733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272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264418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533900"/>
                <a:gridCol w="45339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ПРАВОПОЛУШАРНЫЙ КАДЕТ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Видит конкретные объекты и рискует отставать в чтении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Отвлекаемость, способность к </a:t>
                      </a:r>
                      <a:r>
                        <a:rPr kumimoji="0" lang="ru-RU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саморазвлечению</a:t>
                      </a: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Отвечает на личностные отношения, а не авторитарные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Любит самостоятельный выбор 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Использует интуицию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 любит проверять работу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Любит информацию в виде графиков, карт, демонстраций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Фокусирован на внешнее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Переживает реальность до чтения. Любит смотреть фильм до чтения книги.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ЛЕВОПОЛУШАРНЫЙ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КАДЕТ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Видит символы (буквы, слова)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Необходимы ясные письменные инструкции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Повторяет фактическую информацию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Дискомфорт с незавершенными творческими инструкциями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Любит проверять работу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Любит информацию в письменной форме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Анализирует от части к целому</a:t>
                      </a:r>
                    </a:p>
                    <a:p>
                      <a:pPr marL="171450" marR="0" lvl="0" indent="-1714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Переживает реальность после чтения. Любит смотреть фильм после чтения книги.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573400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5801"/>
            <a:ext cx="8001000" cy="44958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i="1" dirty="0" err="1"/>
              <a:t>Аудиалы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Часто </a:t>
            </a:r>
            <a:r>
              <a:rPr lang="ru-RU" dirty="0"/>
              <a:t>разговаривают сами с собой, говорят </a:t>
            </a:r>
            <a:r>
              <a:rPr lang="ru-RU" dirty="0" smtClean="0"/>
              <a:t>ритмически; разговорчивы</a:t>
            </a:r>
            <a:r>
              <a:rPr lang="ru-RU" dirty="0"/>
              <a:t>, легко повторяют услышанное, при чтении шевелят губами</a:t>
            </a:r>
            <a:r>
              <a:rPr lang="ru-RU" dirty="0" smtClean="0"/>
              <a:t>. </a:t>
            </a:r>
          </a:p>
          <a:p>
            <a:pPr marL="0" indent="0" algn="just">
              <a:buNone/>
            </a:pPr>
            <a:r>
              <a:rPr lang="ru-RU" dirty="0"/>
              <a:t>Л</a:t>
            </a:r>
            <a:r>
              <a:rPr lang="ru-RU" dirty="0" smtClean="0"/>
              <a:t>егко </a:t>
            </a:r>
            <a:r>
              <a:rPr lang="ru-RU" dirty="0"/>
              <a:t>отвлекаются на шум, предпочитают счет и письмо, легко осваивают иностранные </a:t>
            </a:r>
            <a:r>
              <a:rPr lang="ru-RU" dirty="0" smtClean="0"/>
              <a:t>языки.</a:t>
            </a:r>
          </a:p>
          <a:p>
            <a:pPr marL="0" indent="0" algn="just">
              <a:buNone/>
            </a:pPr>
            <a:r>
              <a:rPr lang="ru-RU" dirty="0" smtClean="0"/>
              <a:t>Обучаются</a:t>
            </a:r>
            <a:r>
              <a:rPr lang="ru-RU" dirty="0"/>
              <a:t>, слушая, хорошо читают новые </a:t>
            </a:r>
            <a:r>
              <a:rPr lang="ru-RU" dirty="0" smtClean="0"/>
              <a:t>слова.</a:t>
            </a:r>
          </a:p>
          <a:p>
            <a:pPr marL="0" indent="0" algn="just">
              <a:buNone/>
            </a:pPr>
            <a:r>
              <a:rPr lang="ru-RU" dirty="0" smtClean="0"/>
              <a:t> Эффективнее обучать </a:t>
            </a:r>
            <a:r>
              <a:rPr lang="ru-RU" dirty="0"/>
              <a:t>лекционным методом, используя вариации голоса.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Работоспособность </a:t>
            </a:r>
            <a:r>
              <a:rPr lang="ru-RU" dirty="0"/>
              <a:t>повышается в условиях тишины, незначительный шум в классе мешает усвоению материала.</a:t>
            </a:r>
            <a:endParaRPr lang="ru-RU" b="1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3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9060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Особенности в обучении и поведении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609600" y="990600"/>
            <a:ext cx="7924800" cy="4572000"/>
          </a:xfrm>
        </p:spPr>
        <p:txBody>
          <a:bodyPr>
            <a:normAutofit fontScale="92500"/>
          </a:bodyPr>
          <a:lstStyle/>
          <a:p>
            <a:pPr marL="0" indent="0" algn="ctr" eaLnBrk="1" hangingPunct="1">
              <a:buNone/>
            </a:pPr>
            <a:r>
              <a:rPr lang="ru-RU" sz="2400" b="1" dirty="0" err="1" smtClean="0"/>
              <a:t>Визуалы</a:t>
            </a:r>
            <a:r>
              <a:rPr lang="ru-RU" sz="2400" b="1" dirty="0" smtClean="0"/>
              <a:t> </a:t>
            </a:r>
          </a:p>
          <a:p>
            <a:pPr marL="0" indent="0" algn="just" eaLnBrk="1" hangingPunct="1">
              <a:buNone/>
            </a:pPr>
            <a:r>
              <a:rPr lang="ru-RU" sz="2400" dirty="0"/>
              <a:t>Н</a:t>
            </a:r>
            <a:r>
              <a:rPr lang="ru-RU" sz="2400" dirty="0" smtClean="0"/>
              <a:t>аблюдательны, с трудом запоминают словесные инструкции, но хорошо запоминают образы, не отвлекаются на шум, в чтении успешны, отличаются живой образной фантазией. </a:t>
            </a:r>
          </a:p>
          <a:p>
            <a:pPr marL="0" indent="0" algn="just" eaLnBrk="1" hangingPunct="1">
              <a:buNone/>
            </a:pPr>
            <a:r>
              <a:rPr lang="ru-RU" sz="2400" dirty="0" smtClean="0"/>
              <a:t>При обучении следует выделять различными цветами важнейшие аспекты содержания, записывать действия, использовать схемы, таблицы, наглядные пособия.</a:t>
            </a:r>
          </a:p>
          <a:p>
            <a:pPr marL="0" indent="0" algn="just" eaLnBrk="1" hangingPunct="1">
              <a:buNone/>
            </a:pPr>
            <a:r>
              <a:rPr lang="ru-RU" sz="2400" dirty="0" err="1" smtClean="0"/>
              <a:t>Визуалам</a:t>
            </a:r>
            <a:r>
              <a:rPr lang="ru-RU" sz="2400" dirty="0" smtClean="0"/>
              <a:t> результативнее самим читать текст учебника, чем слушать устное объяснение темы учителем. </a:t>
            </a:r>
          </a:p>
          <a:p>
            <a:pPr marL="0" indent="0" algn="r" eaLnBrk="1" hangingPunct="1">
              <a:buNone/>
            </a:pPr>
            <a:r>
              <a:rPr lang="ru-RU" sz="2400" dirty="0" smtClean="0"/>
              <a:t>Рабочее место должно быть хорошо освещено. </a:t>
            </a:r>
          </a:p>
          <a:p>
            <a:pPr marL="0" indent="0" algn="r" eaLnBrk="1" hangingPunct="1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При плохом освещении снижается работоспособность.</a:t>
            </a:r>
          </a:p>
        </p:txBody>
      </p:sp>
    </p:spTree>
    <p:extLst>
      <p:ext uri="{BB962C8B-B14F-4D97-AF65-F5344CB8AC3E}">
        <p14:creationId xmlns:p14="http://schemas.microsoft.com/office/powerpoint/2010/main" val="11765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1201</Words>
  <Application>Microsoft Office PowerPoint</Application>
  <PresentationFormat>Экран (4:3)</PresentationFormat>
  <Paragraphs>178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Ariston</vt:lpstr>
      <vt:lpstr>Calibri</vt:lpstr>
      <vt:lpstr>Century Schoolbook</vt:lpstr>
      <vt:lpstr>Garamond</vt:lpstr>
      <vt:lpstr>Times New Roman</vt:lpstr>
      <vt:lpstr>Wingdings</vt:lpstr>
      <vt:lpstr>Office Theme</vt:lpstr>
      <vt:lpstr>Организация учебной деятельности кадет с учетом нейропсихологических особенностей</vt:lpstr>
      <vt:lpstr>Презентация PowerPoint</vt:lpstr>
      <vt:lpstr>Презентация PowerPoint</vt:lpstr>
      <vt:lpstr>     </vt:lpstr>
      <vt:lpstr>Правополушарные  </vt:lpstr>
      <vt:lpstr>Левополушарные  </vt:lpstr>
      <vt:lpstr>Презентация PowerPoint</vt:lpstr>
      <vt:lpstr>Презентация PowerPoint</vt:lpstr>
      <vt:lpstr>Особенности в обучении и поведении</vt:lpstr>
      <vt:lpstr>Презентация PowerPoint</vt:lpstr>
      <vt:lpstr>Презентация PowerPoint</vt:lpstr>
      <vt:lpstr>Презентация PowerPoint</vt:lpstr>
      <vt:lpstr>Формирование мотивации на биохимическом уровне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Анастасия Смоленова</cp:lastModifiedBy>
  <cp:revision>19</cp:revision>
  <dcterms:created xsi:type="dcterms:W3CDTF">2013-10-20T14:43:13Z</dcterms:created>
  <dcterms:modified xsi:type="dcterms:W3CDTF">2017-01-18T11:17:01Z</dcterms:modified>
</cp:coreProperties>
</file>