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notesMasterIdLst>
    <p:notesMasterId r:id="rId20"/>
  </p:notesMasterIdLst>
  <p:handoutMasterIdLst>
    <p:handoutMasterId r:id="rId21"/>
  </p:handoutMasterIdLst>
  <p:sldIdLst>
    <p:sldId id="348" r:id="rId2"/>
    <p:sldId id="349" r:id="rId3"/>
    <p:sldId id="347" r:id="rId4"/>
    <p:sldId id="352" r:id="rId5"/>
    <p:sldId id="364" r:id="rId6"/>
    <p:sldId id="351" r:id="rId7"/>
    <p:sldId id="353" r:id="rId8"/>
    <p:sldId id="354" r:id="rId9"/>
    <p:sldId id="355" r:id="rId10"/>
    <p:sldId id="356" r:id="rId11"/>
    <p:sldId id="357" r:id="rId12"/>
    <p:sldId id="358" r:id="rId13"/>
    <p:sldId id="365" r:id="rId14"/>
    <p:sldId id="360" r:id="rId15"/>
    <p:sldId id="361" r:id="rId16"/>
    <p:sldId id="363" r:id="rId17"/>
    <p:sldId id="350" r:id="rId18"/>
    <p:sldId id="331" r:id="rId19"/>
  </p:sldIdLst>
  <p:sldSz cx="9144000" cy="6858000" type="screen4x3"/>
  <p:notesSz cx="9144000" cy="6858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33CC"/>
    <a:srgbClr val="006600"/>
    <a:srgbClr val="FFB7B7"/>
    <a:srgbClr val="333300"/>
    <a:srgbClr val="808000"/>
    <a:srgbClr val="333399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24" autoAdjust="0"/>
    <p:restoredTop sz="94660"/>
  </p:normalViewPr>
  <p:slideViewPr>
    <p:cSldViewPr>
      <p:cViewPr varScale="1">
        <p:scale>
          <a:sx n="84" d="100"/>
          <a:sy n="84" d="100"/>
        </p:scale>
        <p:origin x="-16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&#1050;&#1085;&#1080;&#1075;&#1072;1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6.4891821237944777E-3"/>
          <c:w val="1"/>
          <c:h val="0.99328621224625846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</c:spPr>
          </c:dPt>
          <c:dPt>
            <c:idx val="1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dPt>
            <c:idx val="2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z="1400" b="1">
                        <a:latin typeface="+mj-lt"/>
                      </a:rPr>
                      <a:t>Предметная (содержательная) готовность</a:t>
                    </a:r>
                    <a:endParaRPr lang="en-US" sz="1000" b="1">
                      <a:latin typeface="+mj-lt"/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8.9335310880933137E-3"/>
                  <c:y val="-0.3187001246056364"/>
                </c:manualLayout>
              </c:layout>
              <c:tx>
                <c:rich>
                  <a:bodyPr/>
                  <a:lstStyle/>
                  <a:p>
                    <a:pPr>
                      <a:defRPr sz="1400" b="1">
                        <a:latin typeface="+mj-lt"/>
                      </a:defRPr>
                    </a:pPr>
                    <a:r>
                      <a:rPr lang="ru-RU" sz="1400" b="1">
                        <a:latin typeface="+mj-lt"/>
                      </a:rPr>
                      <a:t>Психологическая готовность</a:t>
                    </a:r>
                    <a:endParaRPr lang="en-US" sz="1050" b="1">
                      <a:latin typeface="+mj-lt"/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19610005104645228"/>
                  <c:y val="0.11349770672605318"/>
                </c:manualLayout>
              </c:layout>
              <c:tx>
                <c:rich>
                  <a:bodyPr/>
                  <a:lstStyle/>
                  <a:p>
                    <a:r>
                      <a:rPr lang="ru-RU" sz="1400" b="1">
                        <a:latin typeface="+mj-lt"/>
                      </a:rPr>
                      <a:t>Информационная готовность</a:t>
                    </a:r>
                    <a:endParaRPr lang="en-US" sz="1050" b="1">
                      <a:latin typeface="+mj-lt"/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Информационная готовность</c:v>
                </c:pt>
                <c:pt idx="1">
                  <c:v>Предметная (содержательная) готовность</c:v>
                </c:pt>
                <c:pt idx="2">
                  <c:v>Психологическая готовность</c:v>
                </c:pt>
              </c:strCache>
            </c:strRef>
          </c:cat>
          <c:val>
            <c:numRef>
              <c:f>Лист1!$B$2:$B$4</c:f>
              <c:numCache>
                <c:formatCode>0.00%</c:formatCode>
                <c:ptCount val="3"/>
                <c:pt idx="0">
                  <c:v>0.33300000000000002</c:v>
                </c:pt>
                <c:pt idx="1">
                  <c:v>0.33300000000000002</c:v>
                </c:pt>
                <c:pt idx="2">
                  <c:v>0.33300000000000002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494B570-88C0-491B-A75C-15D1AFF74EC4}" type="datetimeFigureOut">
              <a:rPr lang="ru-RU"/>
              <a:pPr>
                <a:defRPr/>
              </a:pPr>
              <a:t>28.12.2016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F621C56-824F-454A-8401-EF21C00997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9193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37F7D035-4FCA-44F9-83A4-569E88A4CA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02531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8FE89B-DB02-4944-AA1B-D1C87E1167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3954513"/>
      </p:ext>
    </p:extLst>
  </p:cSld>
  <p:clrMapOvr>
    <a:masterClrMapping/>
  </p:clrMapOvr>
  <p:transition>
    <p:strips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700EE0-7619-4FED-89CD-3CA1C224C3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652741"/>
      </p:ext>
    </p:extLst>
  </p:cSld>
  <p:clrMapOvr>
    <a:masterClrMapping/>
  </p:clrMapOvr>
  <p:transition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9895B4-09AA-4890-8CC5-5B6C294711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9717493"/>
      </p:ext>
    </p:extLst>
  </p:cSld>
  <p:clrMapOvr>
    <a:masterClrMapping/>
  </p:clrMapOvr>
  <p:transition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95185-3B83-4D84-8002-4227F65F2B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8994186"/>
      </p:ext>
    </p:extLst>
  </p:cSld>
  <p:clrMapOvr>
    <a:masterClrMapping/>
  </p:clrMapOvr>
  <p:transition>
    <p:strips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4B91A8-0350-4DE0-AF56-450A573A0C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54393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17BF2B-B297-4857-AB2D-F7C5D69585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331059"/>
      </p:ext>
    </p:extLst>
  </p:cSld>
  <p:clrMapOvr>
    <a:masterClrMapping/>
  </p:clrMapOvr>
  <p:transition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051652-934A-4AD3-934F-E557C9A61C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9094554"/>
      </p:ext>
    </p:extLst>
  </p:cSld>
  <p:clrMapOvr>
    <a:masterClrMapping/>
  </p:clrMapOvr>
  <p:transition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BBC890-BDD4-403E-8404-38F5035297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1234822"/>
      </p:ext>
    </p:extLst>
  </p:cSld>
  <p:clrMapOvr>
    <a:masterClrMapping/>
  </p:clrMapOvr>
  <p:transition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6D32ED-834C-4EE9-8262-9563C5BDE0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5797905"/>
      </p:ext>
    </p:extLst>
  </p:cSld>
  <p:clrMapOvr>
    <a:masterClrMapping/>
  </p:clrMapOvr>
  <p:transition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0B4215-BB5C-47A0-8D60-E46A05E3E9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6991308"/>
      </p:ext>
    </p:extLst>
  </p:cSld>
  <p:clrMapOvr>
    <a:masterClrMapping/>
  </p:clrMapOvr>
  <p:transition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5A7E4-975B-41E8-BAE8-25E6AC805D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3433448"/>
      </p:ext>
    </p:extLst>
  </p:cSld>
  <p:clrMapOvr>
    <a:masterClrMapping/>
  </p:clrMapOvr>
  <p:transition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11BD07F2-582A-4669-8B67-4750E173D8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2" r:id="rId1"/>
    <p:sldLayoutId id="2147483933" r:id="rId2"/>
    <p:sldLayoutId id="2147483934" r:id="rId3"/>
    <p:sldLayoutId id="2147483929" r:id="rId4"/>
    <p:sldLayoutId id="2147483935" r:id="rId5"/>
    <p:sldLayoutId id="2147483930" r:id="rId6"/>
    <p:sldLayoutId id="2147483936" r:id="rId7"/>
    <p:sldLayoutId id="2147483937" r:id="rId8"/>
    <p:sldLayoutId id="2147483938" r:id="rId9"/>
    <p:sldLayoutId id="2147483931" r:id="rId10"/>
    <p:sldLayoutId id="2147483939" r:id="rId11"/>
  </p:sldLayoutIdLst>
  <p:transition>
    <p:strips dir="ld"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8521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600" dirty="0" smtClean="0"/>
              <a:t>ОРГАНИЗАЦИЯ СИСТЕМНОЙ ПОДГОТОВКИ УЧАЩИХСЯ К ЕГЭ С ЦЕЛЬЮ ПОВЫШЕНИЯ качества ЗНАНИЙ</a:t>
            </a:r>
            <a:endParaRPr lang="ru-RU" sz="66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BBC890-BDD4-403E-8404-38F50352970B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167259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76470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4000" dirty="0" smtClean="0"/>
              <a:t>Информационный блок</a:t>
            </a:r>
            <a:endParaRPr lang="ru-RU" sz="40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07504" y="692696"/>
            <a:ext cx="8928546" cy="6165304"/>
          </a:xfrm>
        </p:spPr>
        <p:txBody>
          <a:bodyPr/>
          <a:lstStyle/>
          <a:p>
            <a:pPr marL="0" indent="0">
              <a:buNone/>
            </a:pPr>
            <a:r>
              <a:rPr lang="ru-RU" sz="2800" b="1" u="sng" dirty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Информационная работа с </a:t>
            </a:r>
            <a:r>
              <a:rPr lang="ru-RU" sz="2800" b="1" u="sng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педагогами</a:t>
            </a:r>
            <a:endParaRPr lang="ru-RU" sz="2800" b="1" dirty="0" smtClean="0">
              <a:latin typeface="Cambria Math" pitchFamily="18" charset="0"/>
              <a:ea typeface="Cambria Math" pitchFamily="18" charset="0"/>
            </a:endParaRPr>
          </a:p>
          <a:p>
            <a:pPr lvl="0"/>
            <a:r>
              <a:rPr lang="ru-RU" sz="2600" b="1" dirty="0" smtClean="0">
                <a:latin typeface="Cambria Math" pitchFamily="18" charset="0"/>
                <a:ea typeface="Cambria Math" pitchFamily="18" charset="0"/>
              </a:rPr>
              <a:t>На </a:t>
            </a:r>
            <a:r>
              <a:rPr lang="ru-RU" sz="2600" b="1" dirty="0">
                <a:latin typeface="Cambria Math" pitchFamily="18" charset="0"/>
                <a:ea typeface="Cambria Math" pitchFamily="18" charset="0"/>
              </a:rPr>
              <a:t>административных и производственных совещаниях изучаются нормативно-правовые документы различных уровней по организации и проведению ЕГЭ.</a:t>
            </a:r>
          </a:p>
          <a:p>
            <a:pPr lvl="0"/>
            <a:r>
              <a:rPr lang="ru-RU" sz="2600" b="1" dirty="0">
                <a:latin typeface="Cambria Math" pitchFamily="18" charset="0"/>
                <a:ea typeface="Cambria Math" pitchFamily="18" charset="0"/>
              </a:rPr>
              <a:t>На заседаниях районных и школьных МО учителей-предметников анализируются инструктивно-методические письма по итогам ЕГЭ по различным предметам в прошлом году и рекомендации по подготовке в текущем году.</a:t>
            </a:r>
          </a:p>
          <a:p>
            <a:pPr lvl="0"/>
            <a:r>
              <a:rPr lang="ru-RU" sz="2600" b="1" dirty="0">
                <a:latin typeface="Cambria Math" pitchFamily="18" charset="0"/>
                <a:ea typeface="Cambria Math" pitchFamily="18" charset="0"/>
              </a:rPr>
              <a:t>Проводятся педагогические советов по вопросам подготовки к ЕГЭ.</a:t>
            </a:r>
          </a:p>
          <a:p>
            <a:pPr lvl="0"/>
            <a:r>
              <a:rPr lang="ru-RU" sz="2600" b="1" dirty="0">
                <a:latin typeface="Cambria Math" pitchFamily="18" charset="0"/>
                <a:ea typeface="Cambria Math" pitchFamily="18" charset="0"/>
              </a:rPr>
              <a:t>Учителя направляются на районные и областные семинары и курсы по вопросам подготовки к ЕГЭ.</a:t>
            </a:r>
          </a:p>
          <a:p>
            <a:pPr>
              <a:buFont typeface="Wingdings" pitchFamily="2" charset="2"/>
              <a:buChar char="Ø"/>
            </a:pP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E6B59C-E6E1-4E4D-A22F-95406D4F9E25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7505" y="764704"/>
            <a:ext cx="8928546" cy="59046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just">
              <a:defRPr/>
            </a:pPr>
            <a:endParaRPr lang="ru-RU" sz="2400" b="1" dirty="0">
              <a:solidFill>
                <a:schemeClr val="accent2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9876970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76470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4000" dirty="0" smtClean="0"/>
              <a:t>Информационный блок</a:t>
            </a:r>
            <a:endParaRPr lang="ru-RU" sz="40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07504" y="692696"/>
            <a:ext cx="8928546" cy="6165304"/>
          </a:xfrm>
        </p:spPr>
        <p:txBody>
          <a:bodyPr/>
          <a:lstStyle/>
          <a:p>
            <a:pPr marL="0" indent="0">
              <a:buNone/>
            </a:pPr>
            <a:endParaRPr lang="ru-RU" sz="2800" b="1" u="sng" dirty="0" smtClean="0">
              <a:solidFill>
                <a:schemeClr val="accent4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 marL="0" indent="0">
              <a:buNone/>
            </a:pPr>
            <a:r>
              <a:rPr lang="ru-RU" sz="2800" b="1" u="sng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Информационная </a:t>
            </a:r>
            <a:r>
              <a:rPr lang="ru-RU" sz="2800" b="1" u="sng" dirty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работа с </a:t>
            </a:r>
            <a:r>
              <a:rPr lang="ru-RU" sz="2800" b="1" u="sng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учащимися</a:t>
            </a:r>
            <a:endParaRPr lang="ru-RU" sz="2800" b="1" dirty="0" smtClean="0">
              <a:latin typeface="Cambria Math" pitchFamily="18" charset="0"/>
              <a:ea typeface="Cambria Math" pitchFamily="18" charset="0"/>
            </a:endParaRPr>
          </a:p>
          <a:p>
            <a:pPr lvl="0"/>
            <a:r>
              <a:rPr lang="ru-RU" sz="2600" b="1" dirty="0">
                <a:latin typeface="Cambria Math" pitchFamily="18" charset="0"/>
                <a:ea typeface="Cambria Math" pitchFamily="18" charset="0"/>
              </a:rPr>
              <a:t>Организация информационной работы  строится в форме инструктажа учащихся о Действиях участников ЕГЭ при подготовке и проведении ЕГЭ, </a:t>
            </a:r>
            <a:r>
              <a:rPr lang="ru-RU" sz="2600" b="1" dirty="0" smtClean="0">
                <a:latin typeface="Cambria Math" pitchFamily="18" charset="0"/>
                <a:ea typeface="Cambria Math" pitchFamily="18" charset="0"/>
              </a:rPr>
              <a:t>о Правилах </a:t>
            </a:r>
            <a:r>
              <a:rPr lang="ru-RU" sz="2600" b="1" dirty="0">
                <a:latin typeface="Cambria Math" pitchFamily="18" charset="0"/>
                <a:ea typeface="Cambria Math" pitchFamily="18" charset="0"/>
              </a:rPr>
              <a:t>поведения на экзамене, о Правилах заполнения </a:t>
            </a:r>
            <a:r>
              <a:rPr lang="ru-RU" sz="2600" b="1" dirty="0" smtClean="0">
                <a:latin typeface="Cambria Math" pitchFamily="18" charset="0"/>
                <a:ea typeface="Cambria Math" pitchFamily="18" charset="0"/>
              </a:rPr>
              <a:t>бланков.</a:t>
            </a:r>
            <a:endParaRPr lang="ru-RU" sz="2600" b="1" dirty="0">
              <a:latin typeface="Cambria Math" pitchFamily="18" charset="0"/>
              <a:ea typeface="Cambria Math" pitchFamily="18" charset="0"/>
            </a:endParaRPr>
          </a:p>
          <a:p>
            <a:pPr lvl="0"/>
            <a:r>
              <a:rPr lang="ru-RU" sz="2600" b="1" dirty="0">
                <a:latin typeface="Cambria Math" pitchFamily="18" charset="0"/>
                <a:ea typeface="Cambria Math" pitchFamily="18" charset="0"/>
              </a:rPr>
              <a:t>Формируется информационный стенд для учащихся: нормативные документы, бланки и правила их заполнения, ресурсы Интернет по вопросам ЕГЭ. </a:t>
            </a:r>
          </a:p>
          <a:p>
            <a:pPr lvl="0"/>
            <a:r>
              <a:rPr lang="ru-RU" sz="2600" b="1" dirty="0">
                <a:latin typeface="Cambria Math" pitchFamily="18" charset="0"/>
                <a:ea typeface="Cambria Math" pitchFamily="18" charset="0"/>
              </a:rPr>
              <a:t>В предметных кабинетах учителями оформлены стенды по подготовке к ЕГЭ, где размещены демоверсии </a:t>
            </a:r>
            <a:r>
              <a:rPr lang="ru-RU" sz="2600" b="1" dirty="0" err="1">
                <a:latin typeface="Cambria Math" pitchFamily="18" charset="0"/>
                <a:ea typeface="Cambria Math" pitchFamily="18" charset="0"/>
              </a:rPr>
              <a:t>КИМов</a:t>
            </a:r>
            <a:r>
              <a:rPr lang="ru-RU" sz="2600" b="1" dirty="0">
                <a:latin typeface="Cambria Math" pitchFamily="18" charset="0"/>
                <a:ea typeface="Cambria Math" pitchFamily="18" charset="0"/>
              </a:rPr>
              <a:t>, рекомендации и памятки для учащихся. </a:t>
            </a:r>
          </a:p>
          <a:p>
            <a:pPr>
              <a:buFont typeface="Wingdings" pitchFamily="2" charset="2"/>
              <a:buChar char="Ø"/>
            </a:pP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E6B59C-E6E1-4E4D-A22F-95406D4F9E25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7505" y="764704"/>
            <a:ext cx="8928546" cy="59046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just">
              <a:defRPr/>
            </a:pPr>
            <a:endParaRPr lang="ru-RU" sz="2400" b="1" dirty="0">
              <a:solidFill>
                <a:schemeClr val="accent2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3403457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76470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4000" dirty="0" smtClean="0"/>
              <a:t>Информационный блок</a:t>
            </a:r>
            <a:endParaRPr lang="ru-RU" sz="40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07504" y="692696"/>
            <a:ext cx="8928546" cy="6165304"/>
          </a:xfrm>
        </p:spPr>
        <p:txBody>
          <a:bodyPr/>
          <a:lstStyle/>
          <a:p>
            <a:pPr marL="0" indent="0">
              <a:buNone/>
            </a:pPr>
            <a:r>
              <a:rPr lang="ru-RU" sz="2800" b="1" u="sng" dirty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Информационная работа с </a:t>
            </a:r>
            <a:r>
              <a:rPr lang="ru-RU" sz="2800" b="1" u="sng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родителями</a:t>
            </a:r>
            <a:endParaRPr lang="ru-RU" sz="2800" b="1" dirty="0" smtClean="0">
              <a:latin typeface="Cambria Math" pitchFamily="18" charset="0"/>
              <a:ea typeface="Cambria Math" pitchFamily="18" charset="0"/>
            </a:endParaRPr>
          </a:p>
          <a:p>
            <a:pPr lvl="0"/>
            <a:r>
              <a:rPr lang="ru-RU" sz="2800" b="1" dirty="0" smtClean="0">
                <a:latin typeface="Cambria Math" pitchFamily="18" charset="0"/>
                <a:ea typeface="Cambria Math" pitchFamily="18" charset="0"/>
              </a:rPr>
              <a:t>Родительские собрания</a:t>
            </a:r>
          </a:p>
          <a:p>
            <a:pPr lvl="0">
              <a:buFontTx/>
              <a:buChar char="-"/>
            </a:pPr>
            <a:r>
              <a:rPr lang="ru-RU" sz="2400" b="1" dirty="0" smtClean="0">
                <a:latin typeface="Cambria Math" pitchFamily="18" charset="0"/>
                <a:ea typeface="Cambria Math" pitchFamily="18" charset="0"/>
              </a:rPr>
              <a:t>о проведении и процедуре ЕГЭ</a:t>
            </a:r>
          </a:p>
          <a:p>
            <a:pPr lvl="0">
              <a:buFontTx/>
              <a:buChar char="-"/>
            </a:pPr>
            <a:r>
              <a:rPr lang="ru-RU" sz="2400" b="1" dirty="0">
                <a:latin typeface="Cambria Math" pitchFamily="18" charset="0"/>
                <a:ea typeface="Cambria Math" pitchFamily="18" charset="0"/>
              </a:rPr>
              <a:t>о</a:t>
            </a:r>
            <a:r>
              <a:rPr lang="ru-RU" sz="2400" b="1" dirty="0" smtClean="0">
                <a:latin typeface="Cambria Math" pitchFamily="18" charset="0"/>
                <a:ea typeface="Cambria Math" pitchFamily="18" charset="0"/>
              </a:rPr>
              <a:t>б особенностях подготовки к ЕГЭ по предметам, о ресурсах Интернета</a:t>
            </a:r>
          </a:p>
          <a:p>
            <a:pPr lvl="0">
              <a:buFontTx/>
              <a:buChar char="-"/>
            </a:pPr>
            <a:r>
              <a:rPr lang="ru-RU" sz="2400" b="1" dirty="0" smtClean="0">
                <a:latin typeface="Cambria Math" pitchFamily="18" charset="0"/>
                <a:ea typeface="Cambria Math" pitchFamily="18" charset="0"/>
              </a:rPr>
              <a:t>о результатах учебной деятельности учащихся</a:t>
            </a:r>
          </a:p>
          <a:p>
            <a:pPr lvl="0">
              <a:buFontTx/>
              <a:buChar char="-"/>
            </a:pPr>
            <a:r>
              <a:rPr lang="ru-RU" sz="2400" b="1" dirty="0" smtClean="0">
                <a:latin typeface="Cambria Math" pitchFamily="18" charset="0"/>
                <a:ea typeface="Cambria Math" pitchFamily="18" charset="0"/>
              </a:rPr>
              <a:t>о результатах диагностических пробных работ</a:t>
            </a:r>
            <a:endParaRPr lang="ru-RU" sz="2400" b="1" dirty="0">
              <a:latin typeface="Cambria Math" pitchFamily="18" charset="0"/>
              <a:ea typeface="Cambria Math" pitchFamily="18" charset="0"/>
            </a:endParaRPr>
          </a:p>
          <a:p>
            <a:pPr lvl="0"/>
            <a:r>
              <a:rPr lang="ru-RU" sz="2800" b="1" dirty="0" smtClean="0">
                <a:latin typeface="Cambria Math" pitchFamily="18" charset="0"/>
                <a:ea typeface="Cambria Math" pitchFamily="18" charset="0"/>
              </a:rPr>
              <a:t>Индивидуальное консультирование родителей</a:t>
            </a:r>
            <a:endParaRPr lang="ru-RU" sz="2800" b="1" dirty="0">
              <a:latin typeface="Cambria Math" pitchFamily="18" charset="0"/>
              <a:ea typeface="Cambria Math" pitchFamily="18" charset="0"/>
            </a:endParaRPr>
          </a:p>
          <a:p>
            <a:r>
              <a:rPr lang="ru-RU" sz="2800" b="1" dirty="0" smtClean="0">
                <a:latin typeface="Cambria Math" pitchFamily="18" charset="0"/>
                <a:ea typeface="Cambria Math" pitchFamily="18" charset="0"/>
              </a:rPr>
              <a:t>Информационная поддержка школьным сайтом – раздел ГИА – 11, в </a:t>
            </a:r>
            <a:r>
              <a:rPr lang="ru-RU" sz="2800" b="1" dirty="0">
                <a:latin typeface="Cambria Math" pitchFamily="18" charset="0"/>
                <a:ea typeface="Cambria Math" pitchFamily="18" charset="0"/>
              </a:rPr>
              <a:t>котором размещены документы, регламентирующие процедуру проведения </a:t>
            </a:r>
            <a:r>
              <a:rPr lang="ru-RU" sz="2800" b="1" dirty="0" smtClean="0">
                <a:latin typeface="Cambria Math" pitchFamily="18" charset="0"/>
                <a:ea typeface="Cambria Math" pitchFamily="18" charset="0"/>
              </a:rPr>
              <a:t>ЕГЭ</a:t>
            </a:r>
            <a:endParaRPr lang="ru-RU" sz="2800" b="1" dirty="0">
              <a:latin typeface="Cambria Math" pitchFamily="18" charset="0"/>
              <a:ea typeface="Cambria Math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E6B59C-E6E1-4E4D-A22F-95406D4F9E25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7505" y="764704"/>
            <a:ext cx="8928546" cy="59046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just">
              <a:defRPr/>
            </a:pPr>
            <a:endParaRPr lang="ru-RU" sz="2400" b="1" dirty="0">
              <a:solidFill>
                <a:schemeClr val="accent2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9413323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76470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4400" dirty="0" smtClean="0"/>
              <a:t>Практический блок</a:t>
            </a:r>
            <a:endParaRPr lang="ru-RU" sz="44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07504" y="692696"/>
            <a:ext cx="8928546" cy="6165304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ЗАДАЧИ УЧИТЕЛЯ:</a:t>
            </a:r>
          </a:p>
          <a:p>
            <a:pPr marL="0" indent="0">
              <a:buNone/>
            </a:pPr>
            <a:endParaRPr lang="ru-RU" b="1" dirty="0">
              <a:solidFill>
                <a:schemeClr val="accent4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E6B59C-E6E1-4E4D-A22F-95406D4F9E25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7505" y="764704"/>
            <a:ext cx="8928546" cy="59046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just">
              <a:defRPr/>
            </a:pPr>
            <a:endParaRPr lang="ru-RU" sz="2400" b="1" dirty="0">
              <a:solidFill>
                <a:schemeClr val="accent2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2567" y="1268760"/>
            <a:ext cx="8599876" cy="10801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2000" b="1" dirty="0" smtClean="0">
              <a:solidFill>
                <a:schemeClr val="tx2"/>
              </a:solidFill>
              <a:latin typeface="Cambria Math" pitchFamily="18" charset="0"/>
              <a:ea typeface="Cambria Math" pitchFamily="18" charset="0"/>
            </a:endParaRPr>
          </a:p>
          <a:p>
            <a:pPr algn="just"/>
            <a:r>
              <a:rPr lang="ru-RU" sz="2000" b="1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адекватная </a:t>
            </a:r>
            <a:r>
              <a:rPr lang="ru-RU" sz="2000" b="1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оценка в течение учебного периода знаний, умений и навыков учащихся в соответствии с их индивидуальными особенностями и </a:t>
            </a:r>
            <a:r>
              <a:rPr lang="ru-RU" sz="2000" b="1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возможностями</a:t>
            </a:r>
            <a:endParaRPr lang="ru-RU" sz="2000" b="1" dirty="0">
              <a:solidFill>
                <a:schemeClr val="tx2"/>
              </a:solidFill>
              <a:latin typeface="Cambria Math" pitchFamily="18" charset="0"/>
              <a:ea typeface="Cambria Math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92320" y="2492896"/>
            <a:ext cx="8558915" cy="187220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2000" b="1" dirty="0" smtClean="0">
              <a:solidFill>
                <a:schemeClr val="tx2"/>
              </a:solidFill>
              <a:latin typeface="Cambria Math" pitchFamily="18" charset="0"/>
              <a:ea typeface="Cambria Math" pitchFamily="18" charset="0"/>
            </a:endParaRPr>
          </a:p>
          <a:p>
            <a:pPr algn="just"/>
            <a:r>
              <a:rPr lang="ru-RU" sz="2000" b="1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не </a:t>
            </a:r>
            <a:r>
              <a:rPr lang="ru-RU" sz="2000" b="1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«натаскивание» старшеклассников на выполнение заданий различного уровня сложности, а организация системной продуманной работы в течение всех лет обучения предмету, то есть планирование учебного процесса с учетом подготовки школьников к  ЕГЭ через каждый урок, этапы урока, блоки материала, уроки -тренинги и уроки </a:t>
            </a:r>
            <a:r>
              <a:rPr lang="ru-RU" sz="2000" b="1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систематизации</a:t>
            </a:r>
            <a:endParaRPr lang="ru-RU" sz="2000" b="1" dirty="0">
              <a:solidFill>
                <a:schemeClr val="tx2"/>
              </a:solidFill>
              <a:latin typeface="Cambria Math" pitchFamily="18" charset="0"/>
              <a:ea typeface="Cambria Math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97469" y="4509120"/>
            <a:ext cx="8599876" cy="10081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2000" b="1" dirty="0" smtClean="0">
              <a:solidFill>
                <a:schemeClr val="tx2"/>
              </a:solidFill>
              <a:latin typeface="Cambria Math" pitchFamily="18" charset="0"/>
              <a:ea typeface="Cambria Math" pitchFamily="18" charset="0"/>
            </a:endParaRPr>
          </a:p>
          <a:p>
            <a:pPr algn="just"/>
            <a:r>
              <a:rPr lang="ru-RU" sz="2000" b="1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индивидуальное </a:t>
            </a:r>
            <a:r>
              <a:rPr lang="ru-RU" sz="2000" b="1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выполнение самими учителями экзаменационных работ ЕГЭ по предмету с последующей фиксацией возникающих при выполнении заданий </a:t>
            </a:r>
            <a:r>
              <a:rPr lang="ru-RU" sz="2000" b="1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трудностей</a:t>
            </a:r>
            <a:endParaRPr lang="ru-RU" sz="2000" b="1" dirty="0">
              <a:solidFill>
                <a:schemeClr val="tx2"/>
              </a:solidFill>
              <a:latin typeface="Cambria Math" pitchFamily="18" charset="0"/>
              <a:ea typeface="Cambria Math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97469" y="5661248"/>
            <a:ext cx="8599876" cy="10081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b="1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составление плана собственной работы по подготовке обучающихся к итоговой аттестации в форме ЕГЭ в процессе преподавания </a:t>
            </a:r>
            <a:r>
              <a:rPr lang="ru-RU" sz="2000" b="1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предмета</a:t>
            </a:r>
            <a:endParaRPr lang="ru-RU" sz="2000" b="1" dirty="0">
              <a:solidFill>
                <a:schemeClr val="tx2"/>
              </a:solidFill>
              <a:latin typeface="Cambria Math" pitchFamily="18" charset="0"/>
              <a:ea typeface="Cambria Math" pitchFamily="18" charset="0"/>
            </a:endParaRPr>
          </a:p>
          <a:p>
            <a:pPr algn="just"/>
            <a:endParaRPr lang="ru-RU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6958230"/>
      </p:ext>
    </p:extLst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animBg="1"/>
      <p:bldP spid="7" grpId="0" animBg="1"/>
      <p:bldP spid="8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76470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4400" dirty="0" smtClean="0"/>
              <a:t>Практический блок</a:t>
            </a:r>
            <a:endParaRPr lang="ru-RU" sz="44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07504" y="692696"/>
            <a:ext cx="8928546" cy="6165304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ЗАДАЧИ УЧИТЕЛЯ:</a:t>
            </a:r>
          </a:p>
          <a:p>
            <a:pPr marL="0" indent="0">
              <a:buNone/>
            </a:pPr>
            <a:endParaRPr lang="ru-RU" b="1" dirty="0">
              <a:solidFill>
                <a:schemeClr val="accent4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E6B59C-E6E1-4E4D-A22F-95406D4F9E25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7505" y="764704"/>
            <a:ext cx="8928546" cy="59046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just">
              <a:defRPr/>
            </a:pPr>
            <a:endParaRPr lang="ru-RU" sz="2400" b="1" dirty="0">
              <a:solidFill>
                <a:schemeClr val="accent2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5015" y="5799490"/>
            <a:ext cx="8572353" cy="86409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2000" b="1" dirty="0" smtClean="0">
              <a:solidFill>
                <a:schemeClr val="tx2"/>
              </a:solidFill>
              <a:latin typeface="Cambria Math" pitchFamily="18" charset="0"/>
              <a:ea typeface="Cambria Math" pitchFamily="18" charset="0"/>
            </a:endParaRPr>
          </a:p>
          <a:p>
            <a:pPr algn="just"/>
            <a:r>
              <a:rPr lang="ru-RU" sz="2000" b="1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анализ </a:t>
            </a:r>
            <a:r>
              <a:rPr lang="ru-RU" sz="2000" b="1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результатов собственных, муниципальных, региональных, федеральных работ в форме </a:t>
            </a:r>
            <a:r>
              <a:rPr lang="ru-RU" sz="2000" b="1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ЕГЭ</a:t>
            </a:r>
            <a:endParaRPr lang="ru-RU" sz="2000" b="1" dirty="0">
              <a:solidFill>
                <a:schemeClr val="tx2"/>
              </a:solidFill>
              <a:latin typeface="Cambria Math" pitchFamily="18" charset="0"/>
              <a:ea typeface="Cambria Math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2354" y="1340768"/>
            <a:ext cx="8605014" cy="79208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2000" b="1" dirty="0" smtClean="0">
              <a:solidFill>
                <a:schemeClr val="tx2"/>
              </a:solidFill>
              <a:latin typeface="Cambria Math" pitchFamily="18" charset="0"/>
              <a:ea typeface="Cambria Math" pitchFamily="18" charset="0"/>
            </a:endParaRPr>
          </a:p>
          <a:p>
            <a:pPr algn="just"/>
            <a:r>
              <a:rPr lang="ru-RU" sz="2000" b="1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проведение </a:t>
            </a:r>
            <a:r>
              <a:rPr lang="ru-RU" sz="2000" b="1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обсуждения этих планов со всеми участниками образовательного </a:t>
            </a:r>
            <a:r>
              <a:rPr lang="ru-RU" sz="2000" b="1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процесса</a:t>
            </a:r>
            <a:endParaRPr lang="ru-RU" sz="2000" b="1" dirty="0">
              <a:solidFill>
                <a:schemeClr val="tx2"/>
              </a:solidFill>
              <a:latin typeface="Cambria Math" pitchFamily="18" charset="0"/>
              <a:ea typeface="Cambria Math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22354" y="2348880"/>
            <a:ext cx="8603691" cy="122413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2000" b="1" dirty="0" smtClean="0">
              <a:solidFill>
                <a:schemeClr val="tx2"/>
              </a:solidFill>
              <a:latin typeface="Cambria Math" pitchFamily="18" charset="0"/>
              <a:ea typeface="Cambria Math" pitchFamily="18" charset="0"/>
            </a:endParaRPr>
          </a:p>
          <a:p>
            <a:pPr algn="just"/>
            <a:r>
              <a:rPr lang="ru-RU" sz="2000" b="1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проведение </a:t>
            </a:r>
            <a:r>
              <a:rPr lang="ru-RU" sz="2000" b="1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практикумов, целью которых является прогнозирование и предупреждение возможных ошибок учащихся, определение методических приемов по предупреждению этих ошибок (групповая работа учащихся</a:t>
            </a:r>
            <a:r>
              <a:rPr lang="ru-RU" sz="2000" b="1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)</a:t>
            </a:r>
            <a:endParaRPr lang="ru-RU" sz="2000" b="1" dirty="0">
              <a:solidFill>
                <a:schemeClr val="tx2"/>
              </a:solidFill>
              <a:latin typeface="Cambria Math" pitchFamily="18" charset="0"/>
              <a:ea typeface="Cambria Math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8416" y="4797152"/>
            <a:ext cx="8568952" cy="72008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b="1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развитие у учащихся навыков самоанализа и самоконтроля</a:t>
            </a:r>
            <a:endParaRPr lang="ru-RU" sz="2000" b="1" dirty="0">
              <a:solidFill>
                <a:schemeClr val="tx2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7093" y="3789040"/>
            <a:ext cx="8568952" cy="78856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2000" b="1" dirty="0" smtClean="0">
              <a:solidFill>
                <a:schemeClr val="tx2"/>
              </a:solidFill>
              <a:latin typeface="Cambria Math" pitchFamily="18" charset="0"/>
              <a:ea typeface="Cambria Math" pitchFamily="18" charset="0"/>
            </a:endParaRPr>
          </a:p>
          <a:p>
            <a:pPr algn="just"/>
            <a:r>
              <a:rPr lang="ru-RU" sz="2000" b="1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проведение </a:t>
            </a:r>
            <a:r>
              <a:rPr lang="ru-RU" sz="2000" b="1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индивидуальной работы со слабыми учениками из группы «риска</a:t>
            </a:r>
            <a:r>
              <a:rPr lang="ru-RU" sz="2000" b="1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»</a:t>
            </a:r>
            <a:endParaRPr lang="ru-RU" sz="2000" b="1" dirty="0">
              <a:solidFill>
                <a:schemeClr val="tx2"/>
              </a:solidFill>
              <a:latin typeface="Cambria Math" pitchFamily="18" charset="0"/>
              <a:ea typeface="Cambria Math" pitchFamily="18" charset="0"/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6815404"/>
      </p:ext>
    </p:extLst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76470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4400" dirty="0"/>
              <a:t>Практический </a:t>
            </a:r>
            <a:r>
              <a:rPr lang="ru-RU" sz="4400" dirty="0" smtClean="0"/>
              <a:t>блок</a:t>
            </a:r>
            <a:endParaRPr lang="ru-RU" sz="44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07504" y="692696"/>
            <a:ext cx="8928546" cy="6165304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+mj-lt"/>
                <a:ea typeface="Cambria Math" pitchFamily="18" charset="0"/>
              </a:rPr>
              <a:t>ВНУТРИШКОЛЬНЫЙ КОНТРОЛЬ И МОНИТОРИНГ КАЧЕСТВА ПОДГОТОВКИ К ЕГЭ</a:t>
            </a:r>
          </a:p>
          <a:p>
            <a:pPr marL="0" indent="0">
              <a:buNone/>
            </a:pPr>
            <a:r>
              <a:rPr lang="ru-RU" sz="2200" dirty="0">
                <a:latin typeface="Cambria Math" pitchFamily="18" charset="0"/>
                <a:ea typeface="Cambria Math" pitchFamily="18" charset="0"/>
              </a:rPr>
              <a:t>Мониторинг качества образования– "следящая" и в определенной степени контрольно-регулирующая система по отношению к качеству образования</a:t>
            </a:r>
            <a:r>
              <a:rPr lang="ru-RU" sz="2200" dirty="0" smtClean="0">
                <a:latin typeface="Cambria Math" pitchFamily="18" charset="0"/>
                <a:ea typeface="Cambria Math" pitchFamily="18" charset="0"/>
              </a:rPr>
              <a:t>.</a:t>
            </a:r>
          </a:p>
          <a:p>
            <a:pPr marL="0" indent="0">
              <a:buNone/>
            </a:pPr>
            <a:r>
              <a:rPr lang="ru-RU" sz="2200" b="1" dirty="0" smtClean="0">
                <a:latin typeface="Cambria Math" pitchFamily="18" charset="0"/>
                <a:ea typeface="Cambria Math" pitchFamily="18" charset="0"/>
              </a:rPr>
              <a:t>Параметры, по которым осуществляется мониторинг:</a:t>
            </a:r>
          </a:p>
          <a:p>
            <a:pPr lvl="0">
              <a:buClr>
                <a:schemeClr val="tx2"/>
              </a:buClr>
              <a:buFont typeface="Wingdings" pitchFamily="2" charset="2"/>
              <a:buChar char="q"/>
            </a:pPr>
            <a:r>
              <a:rPr lang="ru-RU" sz="2400" dirty="0">
                <a:latin typeface="Cambria Math" pitchFamily="18" charset="0"/>
                <a:ea typeface="Cambria Math" pitchFamily="18" charset="0"/>
              </a:rPr>
              <a:t>контроль текущих оценок по предметам, выбираемым учащимися в форме </a:t>
            </a:r>
            <a:r>
              <a:rPr lang="ru-RU" sz="2400" dirty="0" smtClean="0">
                <a:latin typeface="Cambria Math" pitchFamily="18" charset="0"/>
                <a:ea typeface="Cambria Math" pitchFamily="18" charset="0"/>
              </a:rPr>
              <a:t>ЕГЭ</a:t>
            </a:r>
          </a:p>
          <a:p>
            <a:pPr>
              <a:buClr>
                <a:schemeClr val="tx2"/>
              </a:buClr>
              <a:buFont typeface="Wingdings" pitchFamily="2" charset="2"/>
              <a:buChar char="q"/>
            </a:pPr>
            <a:r>
              <a:rPr lang="ru-RU" sz="2400" dirty="0">
                <a:latin typeface="Cambria Math" pitchFamily="18" charset="0"/>
                <a:ea typeface="Cambria Math" pitchFamily="18" charset="0"/>
              </a:rPr>
              <a:t>контроль оценок по контрольным работам</a:t>
            </a:r>
          </a:p>
          <a:p>
            <a:pPr>
              <a:buClr>
                <a:schemeClr val="tx2"/>
              </a:buClr>
              <a:buFont typeface="Wingdings" pitchFamily="2" charset="2"/>
              <a:buChar char="q"/>
            </a:pPr>
            <a:r>
              <a:rPr lang="ru-RU" sz="2400" dirty="0">
                <a:latin typeface="Cambria Math" pitchFamily="18" charset="0"/>
                <a:ea typeface="Cambria Math" pitchFamily="18" charset="0"/>
              </a:rPr>
              <a:t>контроль результатов по диагностическим работам</a:t>
            </a:r>
          </a:p>
          <a:p>
            <a:pPr>
              <a:buClr>
                <a:schemeClr val="tx2"/>
              </a:buClr>
              <a:buFont typeface="Wingdings" pitchFamily="2" charset="2"/>
              <a:buChar char="q"/>
            </a:pPr>
            <a:r>
              <a:rPr lang="ru-RU" sz="2400" dirty="0">
                <a:latin typeface="Cambria Math" pitchFamily="18" charset="0"/>
                <a:ea typeface="Cambria Math" pitchFamily="18" charset="0"/>
              </a:rPr>
              <a:t>контроль индивидуальной работы учителя с </a:t>
            </a:r>
            <a:r>
              <a:rPr lang="ru-RU" sz="2400" dirty="0" smtClean="0">
                <a:latin typeface="Cambria Math" pitchFamily="18" charset="0"/>
                <a:ea typeface="Cambria Math" pitchFamily="18" charset="0"/>
              </a:rPr>
              <a:t>учеником</a:t>
            </a:r>
            <a:endParaRPr lang="ru-RU" sz="2400" dirty="0">
              <a:latin typeface="Cambria Math" pitchFamily="18" charset="0"/>
              <a:ea typeface="Cambria Math" pitchFamily="18" charset="0"/>
            </a:endParaRPr>
          </a:p>
          <a:p>
            <a:pPr>
              <a:buClr>
                <a:schemeClr val="tx2"/>
              </a:buClr>
              <a:buFont typeface="Wingdings" pitchFamily="2" charset="2"/>
              <a:buChar char="q"/>
            </a:pPr>
            <a:r>
              <a:rPr lang="ru-RU" sz="2400" dirty="0">
                <a:latin typeface="Cambria Math" pitchFamily="18" charset="0"/>
                <a:ea typeface="Cambria Math" pitchFamily="18" charset="0"/>
              </a:rPr>
              <a:t>результаты  пробных  ЕГЭ  районного и областного </a:t>
            </a:r>
            <a:r>
              <a:rPr lang="ru-RU" sz="2400" dirty="0" smtClean="0">
                <a:latin typeface="Cambria Math" pitchFamily="18" charset="0"/>
                <a:ea typeface="Cambria Math" pitchFamily="18" charset="0"/>
              </a:rPr>
              <a:t>уровня </a:t>
            </a:r>
            <a:endParaRPr lang="ru-RU" sz="2400" dirty="0">
              <a:latin typeface="Cambria Math" pitchFamily="18" charset="0"/>
              <a:ea typeface="Cambria Math" pitchFamily="18" charset="0"/>
            </a:endParaRPr>
          </a:p>
          <a:p>
            <a:pPr>
              <a:buClr>
                <a:schemeClr val="tx2"/>
              </a:buClr>
              <a:buFont typeface="Wingdings" pitchFamily="2" charset="2"/>
              <a:buChar char="q"/>
            </a:pPr>
            <a:r>
              <a:rPr lang="ru-RU" sz="2400" dirty="0">
                <a:latin typeface="Cambria Math" pitchFamily="18" charset="0"/>
                <a:ea typeface="Cambria Math" pitchFamily="18" charset="0"/>
              </a:rPr>
              <a:t>анализ посещенных уроков учителей-предметников администрацией </a:t>
            </a:r>
            <a:r>
              <a:rPr lang="ru-RU" sz="2400" dirty="0" smtClean="0">
                <a:latin typeface="Cambria Math" pitchFamily="18" charset="0"/>
                <a:ea typeface="Cambria Math" pitchFamily="18" charset="0"/>
              </a:rPr>
              <a:t>школы </a:t>
            </a:r>
            <a:endParaRPr lang="ru-RU" sz="2400" dirty="0">
              <a:latin typeface="Cambria Math" pitchFamily="18" charset="0"/>
              <a:ea typeface="Cambria Math" pitchFamily="18" charset="0"/>
            </a:endParaRPr>
          </a:p>
          <a:p>
            <a:pPr lvl="0">
              <a:buClr>
                <a:schemeClr val="tx2"/>
              </a:buClr>
              <a:buFont typeface="Wingdings" pitchFamily="2" charset="2"/>
              <a:buChar char="q"/>
            </a:pPr>
            <a:endParaRPr lang="ru-RU" sz="2400" dirty="0">
              <a:latin typeface="Cambria Math" pitchFamily="18" charset="0"/>
              <a:ea typeface="Cambria Math" pitchFamily="18" charset="0"/>
            </a:endParaRPr>
          </a:p>
          <a:p>
            <a:pPr marL="0" indent="0">
              <a:buNone/>
            </a:pPr>
            <a:endParaRPr lang="ru-RU" sz="22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E6B59C-E6E1-4E4D-A22F-95406D4F9E25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7505" y="764704"/>
            <a:ext cx="8928546" cy="59046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just">
              <a:defRPr/>
            </a:pPr>
            <a:endParaRPr lang="ru-RU" sz="2400" b="1" dirty="0">
              <a:solidFill>
                <a:schemeClr val="accent2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5646059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196752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4400" dirty="0"/>
              <a:t>Практический </a:t>
            </a:r>
            <a:r>
              <a:rPr lang="ru-RU" sz="4400" dirty="0" smtClean="0"/>
              <a:t>блок</a:t>
            </a:r>
            <a:endParaRPr lang="ru-RU" sz="44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07504" y="908720"/>
            <a:ext cx="8928546" cy="5949280"/>
          </a:xfrm>
        </p:spPr>
        <p:txBody>
          <a:bodyPr/>
          <a:lstStyle/>
          <a:p>
            <a:pPr marL="0" indent="0" algn="ctr">
              <a:buNone/>
            </a:pPr>
            <a:endParaRPr lang="ru-RU" b="1" dirty="0" smtClean="0">
              <a:solidFill>
                <a:schemeClr val="accent4">
                  <a:lumMod val="50000"/>
                </a:schemeClr>
              </a:solidFill>
              <a:latin typeface="+mj-lt"/>
            </a:endParaRPr>
          </a:p>
          <a:p>
            <a:pPr marL="0" indent="0" algn="ctr">
              <a:buNone/>
            </a:pP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+mj-lt"/>
              </a:rPr>
              <a:t>Система </a:t>
            </a:r>
            <a:r>
              <a:rPr lang="ru-RU" sz="4000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работы учителя по организации учебно-познавательной деятельности учащихся в процессе подготовки </a:t>
            </a: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+mj-lt"/>
              </a:rPr>
              <a:t>к </a:t>
            </a:r>
            <a:r>
              <a:rPr lang="ru-RU" sz="4000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ЕГЭ</a:t>
            </a:r>
            <a:endParaRPr lang="ru-RU" sz="4000" b="1" dirty="0" smtClean="0">
              <a:solidFill>
                <a:schemeClr val="accent4">
                  <a:lumMod val="50000"/>
                </a:schemeClr>
              </a:solidFill>
              <a:latin typeface="+mj-lt"/>
              <a:ea typeface="Cambria Math" pitchFamily="18" charset="0"/>
            </a:endParaRPr>
          </a:p>
          <a:p>
            <a:pPr marL="0" lvl="0" indent="0">
              <a:buClr>
                <a:schemeClr val="tx2"/>
              </a:buClr>
              <a:buNone/>
            </a:pPr>
            <a:endParaRPr lang="ru-RU" sz="2400" dirty="0">
              <a:latin typeface="Cambria Math" pitchFamily="18" charset="0"/>
              <a:ea typeface="Cambria Math" pitchFamily="18" charset="0"/>
            </a:endParaRPr>
          </a:p>
          <a:p>
            <a:pPr marL="0" indent="0">
              <a:buNone/>
            </a:pPr>
            <a:endParaRPr lang="ru-RU" sz="22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E6B59C-E6E1-4E4D-A22F-95406D4F9E25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7505" y="1340768"/>
            <a:ext cx="8928546" cy="532859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just">
              <a:defRPr/>
            </a:pPr>
            <a:endParaRPr lang="ru-RU" sz="2400" b="1" dirty="0">
              <a:solidFill>
                <a:schemeClr val="accent2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1667251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809040" cy="115212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Проект решения </a:t>
            </a:r>
            <a:br>
              <a:rPr lang="ru-RU" sz="4000" dirty="0" smtClean="0"/>
            </a:br>
            <a:r>
              <a:rPr lang="ru-RU" sz="4000" dirty="0" smtClean="0"/>
              <a:t>педагогического совета</a:t>
            </a:r>
            <a:endParaRPr lang="ru-RU" sz="40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BBC890-BDD4-403E-8404-38F50352970B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340768"/>
            <a:ext cx="8712968" cy="5400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41338" lvl="1" indent="-360363" algn="just">
              <a:buFont typeface="+mj-lt"/>
              <a:buAutoNum type="arabicPeriod"/>
            </a:pPr>
            <a:r>
              <a:rPr lang="ru-RU" sz="2000" b="1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Педагогическому </a:t>
            </a:r>
            <a:r>
              <a:rPr lang="ru-RU" sz="2000" b="1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коллективу вести целенаправленную систематическую работу по повышению качества образования обучающихся  1 – 11 классов</a:t>
            </a:r>
            <a:r>
              <a:rPr lang="ru-RU" sz="2000" b="1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.</a:t>
            </a:r>
          </a:p>
          <a:p>
            <a:pPr marL="541338" lvl="1" indent="-360363" algn="just">
              <a:buFont typeface="+mj-lt"/>
              <a:buAutoNum type="arabicPeriod"/>
            </a:pPr>
            <a:r>
              <a:rPr lang="ru-RU" sz="2000" b="1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Совершенствовать уровень административного управления, направленный на повышение уровня </a:t>
            </a:r>
            <a:r>
              <a:rPr lang="ru-RU" sz="2000" b="1" dirty="0" err="1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обученности</a:t>
            </a:r>
            <a:r>
              <a:rPr lang="ru-RU" sz="2000" b="1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, качества знаний, использование эффективных форм методической работы.</a:t>
            </a:r>
          </a:p>
          <a:p>
            <a:pPr marL="541338" lvl="1" indent="-360363" algn="just">
              <a:buFont typeface="+mj-lt"/>
              <a:buAutoNum type="arabicPeriod"/>
            </a:pPr>
            <a:r>
              <a:rPr lang="ru-RU" sz="2000" b="1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Совершенствовать модели работы с обучающимися на всех ступенях образования через создание условий для целенаправленной подготовки к итоговой аттестации.</a:t>
            </a:r>
          </a:p>
          <a:p>
            <a:pPr marL="541338" lvl="1" indent="-360363" algn="just">
              <a:buFont typeface="+mj-lt"/>
              <a:buAutoNum type="arabicPeriod"/>
            </a:pPr>
            <a:r>
              <a:rPr lang="ru-RU" sz="2000" b="1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Организация эффективной системы предметного контроля в рамках подготовки к итоговой </a:t>
            </a:r>
            <a:r>
              <a:rPr lang="ru-RU" sz="2000" b="1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аттестации (проведение </a:t>
            </a:r>
            <a:r>
              <a:rPr lang="ru-RU" sz="2000" b="1" dirty="0" err="1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срезовых</a:t>
            </a:r>
            <a:r>
              <a:rPr lang="ru-RU" sz="2000" b="1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 административных работ по основным темам 3 четверти).</a:t>
            </a:r>
            <a:endParaRPr lang="ru-RU" sz="2000" b="1" dirty="0">
              <a:solidFill>
                <a:schemeClr val="tx2"/>
              </a:solidFill>
              <a:latin typeface="Cambria Math" pitchFamily="18" charset="0"/>
              <a:ea typeface="Cambria Math" pitchFamily="18" charset="0"/>
            </a:endParaRPr>
          </a:p>
          <a:p>
            <a:pPr marL="541338" lvl="1" indent="-360363" algn="just">
              <a:buFont typeface="+mj-lt"/>
              <a:buAutoNum type="arabicPeriod"/>
            </a:pPr>
            <a:r>
              <a:rPr lang="ru-RU" sz="2000" b="1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Совершенствование системы взаимодействия между всеми участниками образовательного процесса в рамках подготовки к итоговой аттестации.</a:t>
            </a:r>
          </a:p>
          <a:p>
            <a:pPr marL="541338" lvl="1" indent="-360363" algn="just">
              <a:buFont typeface="+mj-lt"/>
              <a:buAutoNum type="arabicPeriod"/>
            </a:pPr>
            <a:r>
              <a:rPr lang="ru-RU" sz="2000" b="1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Учителям-предметникам и классным руководителям поводить целенаправленную </a:t>
            </a:r>
            <a:r>
              <a:rPr lang="ru-RU" sz="2000" b="1" dirty="0" err="1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профориентационную</a:t>
            </a:r>
            <a:r>
              <a:rPr lang="ru-RU" sz="2000" b="1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 работу по выбору экзаменов обучающимися. </a:t>
            </a:r>
          </a:p>
        </p:txBody>
      </p:sp>
    </p:spTree>
    <p:extLst>
      <p:ext uri="{BB962C8B-B14F-4D97-AF65-F5344CB8AC3E}">
        <p14:creationId xmlns:p14="http://schemas.microsoft.com/office/powerpoint/2010/main" val="3229406038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6"/>
          <p:cNvSpPr txBox="1">
            <a:spLocks noGrp="1" noChangeArrowheads="1"/>
          </p:cNvSpPr>
          <p:nvPr/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A4E41568-34A9-49FE-A3B2-FC16DBE62567}" type="datetime1">
              <a:rPr lang="ru-RU" sz="1200"/>
              <a:pPr/>
              <a:t>28.12.2016</a:t>
            </a:fld>
            <a:endParaRPr lang="ru-RU" sz="1200"/>
          </a:p>
        </p:txBody>
      </p:sp>
      <p:sp>
        <p:nvSpPr>
          <p:cNvPr id="26627" name="Rectangle 18"/>
          <p:cNvSpPr txBox="1">
            <a:spLocks noGrp="1" noChangeArrowheads="1"/>
          </p:cNvSpPr>
          <p:nvPr/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4E3C2682-DA2B-46F1-8199-87A009ADDFD7}" type="slidenum">
              <a:rPr lang="ru-RU" sz="1200">
                <a:latin typeface="Arial Black" pitchFamily="34" charset="0"/>
              </a:rPr>
              <a:pPr algn="r"/>
              <a:t>18</a:t>
            </a:fld>
            <a:endParaRPr lang="ru-RU" sz="1200">
              <a:latin typeface="Arial Black" pitchFamily="34" charset="0"/>
            </a:endParaRPr>
          </a:p>
        </p:txBody>
      </p:sp>
      <p:sp>
        <p:nvSpPr>
          <p:cNvPr id="119812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2000250" y="1628775"/>
            <a:ext cx="7143750" cy="2209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900" dirty="0">
                <a:latin typeface="Monotype Corsiva" pitchFamily="66" charset="0"/>
              </a:rPr>
              <a:t>Благодарю</a:t>
            </a:r>
            <a:r>
              <a:rPr lang="ru-RU" sz="5900" dirty="0">
                <a:solidFill>
                  <a:srgbClr val="FFFFFF"/>
                </a:solidFill>
                <a:latin typeface="Monotype Corsiva" pitchFamily="66" charset="0"/>
              </a:rPr>
              <a:t> </a:t>
            </a:r>
            <a:r>
              <a:rPr lang="ru-RU" sz="5900" dirty="0">
                <a:latin typeface="Monotype Corsiva" pitchFamily="66" charset="0"/>
              </a:rPr>
              <a:t>за внимание!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98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98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88640"/>
            <a:ext cx="8686800" cy="6408712"/>
          </a:xfrm>
        </p:spPr>
        <p:txBody>
          <a:bodyPr>
            <a:noAutofit/>
          </a:bodyPr>
          <a:lstStyle/>
          <a:p>
            <a:r>
              <a:rPr lang="ru-RU" sz="3200" b="1" u="sng" dirty="0" smtClean="0"/>
              <a:t>Цель</a:t>
            </a:r>
            <a:r>
              <a:rPr lang="ru-RU" sz="3200" u="sng" dirty="0" smtClean="0"/>
              <a:t>:</a:t>
            </a:r>
            <a:r>
              <a:rPr lang="ru-RU" sz="3200" dirty="0" smtClean="0"/>
              <a:t> </a:t>
            </a:r>
            <a:r>
              <a:rPr lang="ru-RU" sz="2600" dirty="0" smtClean="0">
                <a:effectLst/>
                <a:latin typeface="Cambria Math" pitchFamily="18" charset="0"/>
                <a:ea typeface="Cambria Math" pitchFamily="18" charset="0"/>
              </a:rPr>
              <a:t>представить  </a:t>
            </a:r>
            <a:r>
              <a:rPr lang="ru-RU" sz="2600" dirty="0">
                <a:effectLst/>
                <a:latin typeface="Cambria Math" pitchFamily="18" charset="0"/>
                <a:ea typeface="Cambria Math" pitchFamily="18" charset="0"/>
              </a:rPr>
              <a:t>содержание и направления деятельности  школы  с точки зрения эффективности проводимых мероприятий по подготовке к итоговой аттестации выпускников 11 </a:t>
            </a:r>
            <a:r>
              <a:rPr lang="ru-RU" sz="2600" dirty="0" smtClean="0">
                <a:effectLst/>
                <a:latin typeface="Cambria Math" pitchFamily="18" charset="0"/>
                <a:ea typeface="Cambria Math" pitchFamily="18" charset="0"/>
              </a:rPr>
              <a:t>класса</a:t>
            </a:r>
            <a:r>
              <a:rPr lang="ru-RU" sz="2600" dirty="0">
                <a:latin typeface="Cambria Math" pitchFamily="18" charset="0"/>
                <a:ea typeface="Cambria Math" pitchFamily="18" charset="0"/>
              </a:rPr>
              <a:t/>
            </a:r>
            <a:br>
              <a:rPr lang="ru-RU" sz="2600" dirty="0">
                <a:latin typeface="Cambria Math" pitchFamily="18" charset="0"/>
                <a:ea typeface="Cambria Math" pitchFamily="18" charset="0"/>
              </a:rPr>
            </a:br>
            <a:r>
              <a:rPr lang="ru-RU" sz="3200" b="1" u="sng" dirty="0"/>
              <a:t>Задачи</a:t>
            </a:r>
            <a:r>
              <a:rPr lang="ru-RU" sz="3200" u="sng" dirty="0" smtClean="0"/>
              <a:t>: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600" dirty="0" smtClean="0">
                <a:latin typeface="Cambria Math" pitchFamily="18" charset="0"/>
                <a:ea typeface="Cambria Math" pitchFamily="18" charset="0"/>
              </a:rPr>
              <a:t>● </a:t>
            </a:r>
            <a:r>
              <a:rPr lang="ru-RU" sz="2600" dirty="0">
                <a:effectLst/>
                <a:latin typeface="Cambria Math" pitchFamily="18" charset="0"/>
                <a:ea typeface="Cambria Math" pitchFamily="18" charset="0"/>
              </a:rPr>
              <a:t>Проанализировать формирующийся опыт работы учителей по подготовке к итоговой </a:t>
            </a:r>
            <a:r>
              <a:rPr lang="ru-RU" sz="2600" dirty="0" smtClean="0">
                <a:effectLst/>
                <a:latin typeface="Cambria Math" pitchFamily="18" charset="0"/>
                <a:ea typeface="Cambria Math" pitchFamily="18" charset="0"/>
              </a:rPr>
              <a:t>аттестации</a:t>
            </a:r>
            <a:br>
              <a:rPr lang="ru-RU" sz="2600" dirty="0" smtClean="0">
                <a:effectLst/>
                <a:latin typeface="Cambria Math" pitchFamily="18" charset="0"/>
                <a:ea typeface="Cambria Math" pitchFamily="18" charset="0"/>
              </a:rPr>
            </a:br>
            <a:r>
              <a:rPr lang="ru-RU" sz="2600" dirty="0">
                <a:latin typeface="Cambria Math" pitchFamily="18" charset="0"/>
                <a:ea typeface="Cambria Math" pitchFamily="18" charset="0"/>
              </a:rPr>
              <a:t>● </a:t>
            </a:r>
            <a:r>
              <a:rPr lang="ru-RU" sz="2600" dirty="0" smtClean="0">
                <a:effectLst/>
                <a:latin typeface="Cambria Math" pitchFamily="18" charset="0"/>
                <a:ea typeface="Cambria Math" pitchFamily="18" charset="0"/>
              </a:rPr>
              <a:t>Выработать </a:t>
            </a:r>
            <a:r>
              <a:rPr lang="ru-RU" sz="2600" dirty="0">
                <a:effectLst/>
                <a:latin typeface="Cambria Math" pitchFamily="18" charset="0"/>
                <a:ea typeface="Cambria Math" pitchFamily="18" charset="0"/>
              </a:rPr>
              <a:t>основные направления работы всех участников образовательного процесса по подготовке к итоговой </a:t>
            </a:r>
            <a:r>
              <a:rPr lang="ru-RU" sz="2600" dirty="0" smtClean="0">
                <a:effectLst/>
                <a:latin typeface="Cambria Math" pitchFamily="18" charset="0"/>
                <a:ea typeface="Cambria Math" pitchFamily="18" charset="0"/>
              </a:rPr>
              <a:t>аттестации</a:t>
            </a:r>
            <a:r>
              <a:rPr lang="ru-RU" sz="2600" dirty="0">
                <a:effectLst/>
                <a:latin typeface="Cambria Math" pitchFamily="18" charset="0"/>
                <a:ea typeface="Cambria Math" pitchFamily="18" charset="0"/>
              </a:rPr>
              <a:t/>
            </a:r>
            <a:br>
              <a:rPr lang="ru-RU" sz="2600" dirty="0">
                <a:effectLst/>
                <a:latin typeface="Cambria Math" pitchFamily="18" charset="0"/>
                <a:ea typeface="Cambria Math" pitchFamily="18" charset="0"/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BBC890-BDD4-403E-8404-38F50352970B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0510680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324528" cy="72008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dirty="0" smtClean="0"/>
              <a:t>ОБ ОБРАЗОВАНИИ В РОССИЙСКОЙ ФЕДЕРАЦИИ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E6B59C-E6E1-4E4D-A22F-95406D4F9E25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50825" y="980728"/>
            <a:ext cx="8785225" cy="56886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just">
              <a:defRPr/>
            </a:pPr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Федеральный закон от 29 декабря 2012 года № 273-ФЗ</a:t>
            </a:r>
          </a:p>
          <a:p>
            <a:pPr algn="just">
              <a:defRPr/>
            </a:pPr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Статья 59. Итоговая аттестация</a:t>
            </a:r>
          </a:p>
          <a:p>
            <a:pPr algn="just">
              <a:defRPr/>
            </a:pPr>
            <a:r>
              <a:rPr lang="ru-RU" sz="2600" b="1" dirty="0">
                <a:solidFill>
                  <a:schemeClr val="accent2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	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Итоговая аттестация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, завершающая освоение основных образовательных программ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среднего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общего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образования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является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обязательной.</a:t>
            </a:r>
          </a:p>
          <a:p>
            <a:pPr algn="just">
              <a:defRPr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	Итоговая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аттестация, завершающая освоение имеющих государственную аккредитацию основных образовательных программ, является государственной итоговой аттестацией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.</a:t>
            </a:r>
          </a:p>
          <a:p>
            <a:pPr algn="just">
              <a:defRPr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	Формы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государственной итоговой аттестации, порядок проведения такой аттестации по соответствующим образовательным программам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определяются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федеральным органом исполнительной власти, осуществляющим функции по выработке государственной политики и нормативно-правовому регулированию в сфере образования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Номер слайда 5"/>
          <p:cNvSpPr>
            <a:spLocks noGrp="1"/>
          </p:cNvSpPr>
          <p:nvPr>
            <p:ph type="sldNum" sz="quarter" idx="10"/>
          </p:nvPr>
        </p:nvSpPr>
        <p:spPr bwMode="auto">
          <a:xfrm rot="16200000">
            <a:off x="7551738" y="1646237"/>
            <a:ext cx="2438400" cy="365125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fld id="{F596BAC7-B503-49AB-9280-77B214E07FDF}" type="slidenum">
              <a:rPr lang="ru-RU" sz="1200" smtClean="0">
                <a:solidFill>
                  <a:schemeClr val="bg2"/>
                </a:solidFill>
              </a:rPr>
              <a:pPr algn="l"/>
              <a:t>4</a:t>
            </a:fld>
            <a:endParaRPr lang="ru-RU" sz="1200" smtClean="0">
              <a:solidFill>
                <a:schemeClr val="bg2"/>
              </a:solidFill>
            </a:endParaRPr>
          </a:p>
        </p:txBody>
      </p:sp>
      <p:sp>
        <p:nvSpPr>
          <p:cNvPr id="1331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57200" y="836613"/>
            <a:ext cx="8578850" cy="59055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3600" b="1" u="sng" dirty="0" smtClean="0">
                <a:solidFill>
                  <a:schemeClr val="accent6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ГИА проводится в формах: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3600" b="1" u="sng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3600" b="1" dirty="0" smtClean="0">
              <a:solidFill>
                <a:schemeClr val="accent2"/>
              </a:solidFill>
            </a:endParaRPr>
          </a:p>
        </p:txBody>
      </p:sp>
      <p:sp>
        <p:nvSpPr>
          <p:cNvPr id="13318" name="AutoShape 6"/>
          <p:cNvSpPr>
            <a:spLocks noChangeArrowheads="1"/>
          </p:cNvSpPr>
          <p:nvPr/>
        </p:nvSpPr>
        <p:spPr bwMode="auto">
          <a:xfrm>
            <a:off x="1844675" y="1484313"/>
            <a:ext cx="485775" cy="1152525"/>
          </a:xfrm>
          <a:prstGeom prst="downArrow">
            <a:avLst>
              <a:gd name="adj1" fmla="val 50000"/>
              <a:gd name="adj2" fmla="val 59314"/>
            </a:avLst>
          </a:prstGeom>
          <a:solidFill>
            <a:schemeClr val="accent4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19" name="AutoShape 7"/>
          <p:cNvSpPr>
            <a:spLocks noChangeArrowheads="1"/>
          </p:cNvSpPr>
          <p:nvPr/>
        </p:nvSpPr>
        <p:spPr bwMode="auto">
          <a:xfrm>
            <a:off x="6227763" y="1485900"/>
            <a:ext cx="485775" cy="1150938"/>
          </a:xfrm>
          <a:prstGeom prst="downArrow">
            <a:avLst>
              <a:gd name="adj1" fmla="val 50000"/>
              <a:gd name="adj2" fmla="val 59232"/>
            </a:avLst>
          </a:prstGeom>
          <a:solidFill>
            <a:schemeClr val="accent4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1116013" y="2636838"/>
            <a:ext cx="1943100" cy="9144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4800" b="1" dirty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ЕГЭ</a:t>
            </a:r>
          </a:p>
        </p:txBody>
      </p:sp>
      <p:sp>
        <p:nvSpPr>
          <p:cNvPr id="13321" name="Rectangle 9"/>
          <p:cNvSpPr>
            <a:spLocks noChangeArrowheads="1"/>
          </p:cNvSpPr>
          <p:nvPr/>
        </p:nvSpPr>
        <p:spPr bwMode="auto">
          <a:xfrm>
            <a:off x="4202113" y="2649538"/>
            <a:ext cx="4537075" cy="108108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Государственного </a:t>
            </a:r>
          </a:p>
          <a:p>
            <a:pPr algn="ctr" eaLnBrk="1" hangingPunct="1">
              <a:defRPr/>
            </a:pP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выпускного экзамена</a:t>
            </a:r>
          </a:p>
        </p:txBody>
      </p:sp>
      <p:sp>
        <p:nvSpPr>
          <p:cNvPr id="13322" name="Rectangle 10"/>
          <p:cNvSpPr>
            <a:spLocks noGrp="1" noRot="1" noChangeArrowheads="1"/>
          </p:cNvSpPr>
          <p:nvPr>
            <p:ph type="title"/>
          </p:nvPr>
        </p:nvSpPr>
        <p:spPr>
          <a:xfrm>
            <a:off x="323850" y="0"/>
            <a:ext cx="8510588" cy="1052513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</a:rPr>
              <a:t>Формы проведения </a:t>
            </a:r>
            <a:r>
              <a:rPr lang="ru-RU" sz="6000" b="1" dirty="0" smtClean="0">
                <a:solidFill>
                  <a:schemeClr val="accent6">
                    <a:lumMod val="50000"/>
                  </a:schemeClr>
                </a:solidFill>
              </a:rPr>
              <a:t>ГИА</a:t>
            </a:r>
          </a:p>
        </p:txBody>
      </p:sp>
      <p:sp>
        <p:nvSpPr>
          <p:cNvPr id="13323" name="AutoShape 11"/>
          <p:cNvSpPr>
            <a:spLocks noChangeArrowheads="1"/>
          </p:cNvSpPr>
          <p:nvPr/>
        </p:nvSpPr>
        <p:spPr bwMode="auto">
          <a:xfrm>
            <a:off x="1844675" y="3560763"/>
            <a:ext cx="485775" cy="647700"/>
          </a:xfrm>
          <a:prstGeom prst="downArrow">
            <a:avLst>
              <a:gd name="adj1" fmla="val 50000"/>
              <a:gd name="adj2" fmla="val 33333"/>
            </a:avLst>
          </a:prstGeom>
          <a:solidFill>
            <a:schemeClr val="accent4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24" name="Rectangle 12"/>
          <p:cNvSpPr>
            <a:spLocks noChangeArrowheads="1"/>
          </p:cNvSpPr>
          <p:nvPr/>
        </p:nvSpPr>
        <p:spPr bwMode="auto">
          <a:xfrm>
            <a:off x="611188" y="4210050"/>
            <a:ext cx="2879725" cy="151288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Выпускники ОУ, </a:t>
            </a:r>
          </a:p>
          <a:p>
            <a:pPr algn="ctr" eaLnBrk="1" hangingPunct="1">
              <a:defRPr/>
            </a:pP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допущенные к ГИА</a:t>
            </a:r>
          </a:p>
        </p:txBody>
      </p:sp>
      <p:sp>
        <p:nvSpPr>
          <p:cNvPr id="13325" name="AutoShape 13"/>
          <p:cNvSpPr>
            <a:spLocks noChangeArrowheads="1"/>
          </p:cNvSpPr>
          <p:nvPr/>
        </p:nvSpPr>
        <p:spPr bwMode="auto">
          <a:xfrm>
            <a:off x="6272213" y="3730625"/>
            <a:ext cx="485775" cy="576263"/>
          </a:xfrm>
          <a:prstGeom prst="downArrow">
            <a:avLst>
              <a:gd name="adj1" fmla="val 50000"/>
              <a:gd name="adj2" fmla="val 29657"/>
            </a:avLst>
          </a:prstGeom>
          <a:solidFill>
            <a:schemeClr val="accent4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27" name="Rectangle 15"/>
          <p:cNvSpPr>
            <a:spLocks noChangeArrowheads="1"/>
          </p:cNvSpPr>
          <p:nvPr/>
        </p:nvSpPr>
        <p:spPr bwMode="auto">
          <a:xfrm>
            <a:off x="3851275" y="4327525"/>
            <a:ext cx="5184775" cy="241458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defRPr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● </a:t>
            </a: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Обучающиеся специальных </a:t>
            </a:r>
          </a:p>
          <a:p>
            <a:pPr eaLnBrk="1" hangingPunct="1">
              <a:defRPr/>
            </a:pP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учреждений закрытого типа</a:t>
            </a:r>
          </a:p>
          <a:p>
            <a:pPr eaLnBrk="1" hangingPunct="1">
              <a:defRPr/>
            </a:pP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● </a:t>
            </a: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ОУ уголовно исполнительной системы</a:t>
            </a:r>
          </a:p>
          <a:p>
            <a:pPr eaLnBrk="1" hangingPunct="1">
              <a:defRPr/>
            </a:pP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● Обучающиеся среднего </a:t>
            </a:r>
          </a:p>
          <a:p>
            <a:pPr eaLnBrk="1" hangingPunct="1">
              <a:defRPr/>
            </a:pP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профессионального учебного заведения</a:t>
            </a:r>
          </a:p>
          <a:p>
            <a:pPr eaLnBrk="1" hangingPunct="1">
              <a:defRPr/>
            </a:pP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● Обучающиеся с ограниченными </a:t>
            </a:r>
          </a:p>
          <a:p>
            <a:pPr eaLnBrk="1" hangingPunct="1">
              <a:defRPr/>
            </a:pP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возможностями здоровья</a:t>
            </a:r>
          </a:p>
          <a:p>
            <a:pPr eaLnBrk="1" hangingPunct="1">
              <a:defRPr/>
            </a:pPr>
            <a:endParaRPr lang="ru-RU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92919"/>
      </p:ext>
    </p:extLst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" grpId="0" animBg="1"/>
      <p:bldP spid="13319" grpId="0" animBg="1"/>
      <p:bldP spid="13320" grpId="0" animBg="1"/>
      <p:bldP spid="13321" grpId="0" animBg="1"/>
      <p:bldP spid="13323" grpId="0" animBg="1"/>
      <p:bldP spid="13324" grpId="0" animBg="1"/>
      <p:bldP spid="13325" grpId="0" animBg="1"/>
      <p:bldP spid="1332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476672"/>
            <a:ext cx="8686800" cy="597666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195185-3B83-4D84-8002-4227F65F2B3F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5" name="Двойная стрелка влево/вправо 4"/>
          <p:cNvSpPr/>
          <p:nvPr/>
        </p:nvSpPr>
        <p:spPr>
          <a:xfrm>
            <a:off x="2483768" y="2492896"/>
            <a:ext cx="4032448" cy="259228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ЕГЭ</a:t>
            </a:r>
            <a:endParaRPr lang="ru-RU" sz="8000" b="1" dirty="0">
              <a:solidFill>
                <a:schemeClr val="tx2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332656"/>
            <a:ext cx="2232248" cy="6192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Независимая экспертиза и объективность</a:t>
            </a:r>
          </a:p>
          <a:p>
            <a:pPr algn="ctr"/>
            <a:r>
              <a:rPr lang="ru-RU" b="1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______________________</a:t>
            </a:r>
          </a:p>
          <a:p>
            <a:pPr algn="ctr"/>
            <a:r>
              <a:rPr lang="ru-RU" sz="2000" b="1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Стандартная процедура</a:t>
            </a:r>
          </a:p>
          <a:p>
            <a:pPr algn="ctr"/>
            <a:r>
              <a:rPr lang="ru-RU" b="1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______________________</a:t>
            </a:r>
          </a:p>
          <a:p>
            <a:pPr algn="ctr"/>
            <a:r>
              <a:rPr lang="ru-RU" sz="2000" b="1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Одновременная сдача выпускных и вступительных экзаменов</a:t>
            </a:r>
          </a:p>
          <a:p>
            <a:pPr algn="ctr"/>
            <a:r>
              <a:rPr lang="ru-RU" b="1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_______________________</a:t>
            </a:r>
          </a:p>
          <a:p>
            <a:pPr algn="ctr"/>
            <a:r>
              <a:rPr lang="ru-RU" sz="2000" b="1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Эффективная проверка знаний выпускников</a:t>
            </a:r>
            <a:endParaRPr lang="ru-RU" sz="2000" b="1" dirty="0">
              <a:solidFill>
                <a:schemeClr val="tx2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516216" y="332656"/>
            <a:ext cx="2448272" cy="6192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Показатель качества преподавания</a:t>
            </a:r>
            <a:endParaRPr lang="ru-RU" sz="2800" b="1" dirty="0">
              <a:solidFill>
                <a:schemeClr val="tx2"/>
              </a:solidFill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3626376"/>
      </p:ext>
    </p:extLst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324528" cy="936104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dirty="0" smtClean="0"/>
              <a:t>КОМПЛЕКСНЫЙ ПОДХОД К ДЕЯТЕЛЬНОСТИ ОУ </a:t>
            </a:r>
            <a:br>
              <a:rPr lang="ru-RU" dirty="0" smtClean="0"/>
            </a:br>
            <a:r>
              <a:rPr lang="ru-RU" dirty="0" smtClean="0"/>
              <a:t>по подготовке учащихся к ЕГЭ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E6B59C-E6E1-4E4D-A22F-95406D4F9E25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50825" y="1340768"/>
            <a:ext cx="8785225" cy="51845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just">
              <a:defRPr/>
            </a:pP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Подготовленность </a:t>
            </a: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к чему-либо – это комплекс приобретённых знаний, навыков, умений, качеств, позволяющих успешно выполнять определённую деятельность. </a:t>
            </a:r>
          </a:p>
        </p:txBody>
      </p:sp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38491278"/>
              </p:ext>
            </p:extLst>
          </p:nvPr>
        </p:nvGraphicFramePr>
        <p:xfrm>
          <a:off x="539552" y="2348880"/>
          <a:ext cx="8280920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46380443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324528" cy="72008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dirty="0" smtClean="0"/>
              <a:t>План Мероприятий </a:t>
            </a:r>
            <a:br>
              <a:rPr lang="ru-RU" dirty="0" smtClean="0"/>
            </a:br>
            <a:r>
              <a:rPr lang="ru-RU" dirty="0" smtClean="0"/>
              <a:t>по организации и проведению ГИА - 11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E6B59C-E6E1-4E4D-A22F-95406D4F9E25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50825" y="980728"/>
            <a:ext cx="8785225" cy="56886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just">
              <a:defRPr/>
            </a:pPr>
            <a:endParaRPr lang="ru-RU" sz="2400" b="1" dirty="0">
              <a:solidFill>
                <a:schemeClr val="accent2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256018" y="2312687"/>
            <a:ext cx="2592288" cy="252028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Конечная цель : успешное прохождение ГИА в форме ЕГЭ</a:t>
            </a:r>
            <a:endParaRPr lang="ru-RU" sz="2000" b="1" dirty="0">
              <a:solidFill>
                <a:schemeClr val="accent4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7544" y="1196752"/>
            <a:ext cx="2592288" cy="144016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Организационные вопросы</a:t>
            </a:r>
            <a:endParaRPr lang="ru-RU" sz="2000" b="1" dirty="0">
              <a:solidFill>
                <a:schemeClr val="accent4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300192" y="1196752"/>
            <a:ext cx="2520280" cy="144016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Работа с педагогическим коллективом</a:t>
            </a:r>
            <a:endParaRPr lang="ru-RU" sz="2000" b="1" dirty="0">
              <a:solidFill>
                <a:schemeClr val="accent4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39552" y="4825162"/>
            <a:ext cx="2520280" cy="144016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Работа с учащимися</a:t>
            </a:r>
            <a:endParaRPr lang="ru-RU" sz="2000" b="1" dirty="0">
              <a:solidFill>
                <a:schemeClr val="accent4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300192" y="4768717"/>
            <a:ext cx="2520280" cy="144016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Работа с родителями</a:t>
            </a:r>
            <a:endParaRPr lang="ru-RU" sz="2000" b="1" dirty="0">
              <a:solidFill>
                <a:schemeClr val="accent4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2339752" y="2646772"/>
            <a:ext cx="916266" cy="638212"/>
          </a:xfrm>
          <a:prstGeom prst="straightConnector1">
            <a:avLst/>
          </a:prstGeom>
          <a:ln w="5715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2339752" y="4149080"/>
            <a:ext cx="1008112" cy="619638"/>
          </a:xfrm>
          <a:prstGeom prst="straightConnector1">
            <a:avLst/>
          </a:prstGeom>
          <a:ln w="5715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H="1">
            <a:off x="5848306" y="2646772"/>
            <a:ext cx="1008112" cy="566204"/>
          </a:xfrm>
          <a:prstGeom prst="straightConnector1">
            <a:avLst/>
          </a:prstGeom>
          <a:ln w="5715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H="1" flipV="1">
            <a:off x="5724128" y="4149080"/>
            <a:ext cx="1132290" cy="619639"/>
          </a:xfrm>
          <a:prstGeom prst="straightConnector1">
            <a:avLst/>
          </a:prstGeom>
          <a:ln w="5715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8750226"/>
      </p:ext>
    </p:extLst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76470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4000" dirty="0" smtClean="0"/>
              <a:t>Организационный блок</a:t>
            </a:r>
            <a:endParaRPr lang="ru-RU" sz="40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07504" y="692696"/>
            <a:ext cx="8928546" cy="6165304"/>
          </a:xfrm>
        </p:spPr>
        <p:txBody>
          <a:bodyPr/>
          <a:lstStyle/>
          <a:p>
            <a:pPr indent="-161925">
              <a:buClr>
                <a:schemeClr val="tx2"/>
              </a:buClr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Анализ результатов ЕГЭ</a:t>
            </a:r>
          </a:p>
          <a:p>
            <a:pPr indent="-161925">
              <a:buClr>
                <a:schemeClr val="tx2"/>
              </a:buClr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Заседания ШМО</a:t>
            </a:r>
          </a:p>
          <a:p>
            <a:pPr indent="-161925">
              <a:buClr>
                <a:schemeClr val="tx2"/>
              </a:buClr>
              <a:buFont typeface="Wingdings" pitchFamily="2" charset="2"/>
              <a:buChar char="§"/>
            </a:pP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План мероприятий по повышению уровня </a:t>
            </a:r>
            <a:r>
              <a:rPr lang="ru-RU" sz="2000" b="1" dirty="0" err="1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обученности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 выпускников 11 класса</a:t>
            </a:r>
          </a:p>
          <a:p>
            <a:pPr indent="-161925">
              <a:buClr>
                <a:schemeClr val="tx2"/>
              </a:buClr>
              <a:buFont typeface="Wingdings" pitchFamily="2" charset="2"/>
              <a:buChar char="§"/>
            </a:pP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График диагностических работ</a:t>
            </a:r>
          </a:p>
          <a:p>
            <a:pPr indent="-161925">
              <a:buClr>
                <a:schemeClr val="tx2"/>
              </a:buClr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Диагностика уровня и качества знаний выпускников – управление процессом освоения знаний:</a:t>
            </a:r>
          </a:p>
          <a:p>
            <a:pPr lvl="0" indent="-161925">
              <a:buClr>
                <a:schemeClr val="tx2"/>
              </a:buClr>
              <a:buFont typeface="Wingdings" pitchFamily="2" charset="2"/>
              <a:buChar char="§"/>
            </a:pP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проведение поэлементного анализа </a:t>
            </a: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выполнения заданий каждым обучающимся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;</a:t>
            </a:r>
          </a:p>
          <a:p>
            <a:pPr lvl="0" indent="-161925">
              <a:buClr>
                <a:schemeClr val="tx2"/>
              </a:buClr>
              <a:buFont typeface="Wingdings" pitchFamily="2" charset="2"/>
              <a:buChar char="§"/>
            </a:pP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выявление </a:t>
            </a: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«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западающих» тем </a:t>
            </a: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для каждого обучающегося;</a:t>
            </a:r>
          </a:p>
          <a:p>
            <a:pPr lvl="0" indent="-161925">
              <a:buClr>
                <a:schemeClr val="tx2"/>
              </a:buClr>
              <a:buFont typeface="Wingdings" pitchFamily="2" charset="2"/>
              <a:buChar char="§"/>
            </a:pP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проектирование учебного содержания </a:t>
            </a: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с учетом «западающих» тем;</a:t>
            </a:r>
          </a:p>
          <a:p>
            <a:pPr lvl="0" indent="-161925">
              <a:buClr>
                <a:schemeClr val="tx2"/>
              </a:buClr>
              <a:buFont typeface="Wingdings" pitchFamily="2" charset="2"/>
              <a:buChar char="§"/>
            </a:pP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подбор оптимальных методов </a:t>
            </a: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и 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форм </a:t>
            </a: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обучения для предупреждения возможных ошибок на экзаменах (пересмотреть методику обучения);</a:t>
            </a:r>
          </a:p>
          <a:p>
            <a:pPr lvl="0" indent="-161925">
              <a:buClr>
                <a:schemeClr val="tx2"/>
              </a:buClr>
              <a:buFont typeface="Wingdings" pitchFamily="2" charset="2"/>
              <a:buChar char="§"/>
            </a:pP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проведение коррекционной работы </a:t>
            </a: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по результатам тренировочных и диагностических работ.</a:t>
            </a:r>
          </a:p>
          <a:p>
            <a:pPr>
              <a:buFont typeface="Wingdings" pitchFamily="2" charset="2"/>
              <a:buChar char="Ø"/>
            </a:pP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E6B59C-E6E1-4E4D-A22F-95406D4F9E25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50825" y="764704"/>
            <a:ext cx="8785225" cy="59046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just">
              <a:defRPr/>
            </a:pPr>
            <a:endParaRPr lang="ru-RU" sz="2400" b="1" dirty="0">
              <a:solidFill>
                <a:schemeClr val="accent2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4027064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76470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4000" dirty="0" smtClean="0"/>
              <a:t>Информационный блок</a:t>
            </a:r>
            <a:endParaRPr lang="ru-RU" sz="40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07504" y="692696"/>
            <a:ext cx="8928546" cy="6165304"/>
          </a:xfrm>
        </p:spPr>
        <p:txBody>
          <a:bodyPr/>
          <a:lstStyle/>
          <a:p>
            <a:pPr marL="180975" indent="0" algn="ctr">
              <a:buClr>
                <a:schemeClr val="tx2"/>
              </a:buClr>
              <a:buNone/>
            </a:pP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Основа: нормативно-правовые документы 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федерального уровня</a:t>
            </a:r>
          </a:p>
          <a:p>
            <a:pPr marL="180975" indent="0" algn="ctr">
              <a:buClr>
                <a:schemeClr val="tx2"/>
              </a:buClr>
              <a:buNone/>
            </a:pP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регионального уровня</a:t>
            </a:r>
          </a:p>
          <a:p>
            <a:pPr marL="180975" indent="0" algn="ctr">
              <a:buClr>
                <a:schemeClr val="tx2"/>
              </a:buClr>
              <a:buNone/>
            </a:pP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муниципального уровня</a:t>
            </a:r>
          </a:p>
          <a:p>
            <a:pPr marL="180975" indent="0" algn="ctr">
              <a:buClr>
                <a:schemeClr val="tx2"/>
              </a:buClr>
              <a:buNone/>
            </a:pP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школьного 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уровня</a:t>
            </a:r>
          </a:p>
          <a:p>
            <a:pPr>
              <a:buFont typeface="Wingdings" pitchFamily="2" charset="2"/>
              <a:buChar char="Ø"/>
            </a:pP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E6B59C-E6E1-4E4D-A22F-95406D4F9E25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50825" y="764704"/>
            <a:ext cx="8785225" cy="59046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just">
              <a:defRPr/>
            </a:pPr>
            <a:endParaRPr lang="ru-RU" sz="2400" b="1" dirty="0">
              <a:solidFill>
                <a:schemeClr val="accent2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7248" y="3209492"/>
            <a:ext cx="8532377" cy="93610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Информационная работа с педагогами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6" y="4437112"/>
            <a:ext cx="8532377" cy="93610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Информационная работа с учащимися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5654541"/>
            <a:ext cx="8532377" cy="93610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Информационная работа с родителями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1482354"/>
      </p:ext>
    </p:extLst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3315</TotalTime>
  <Words>894</Words>
  <Application>Microsoft Office PowerPoint</Application>
  <PresentationFormat>Экран (4:3)</PresentationFormat>
  <Paragraphs>142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Трек</vt:lpstr>
      <vt:lpstr>ОРГАНИЗАЦИЯ СИСТЕМНОЙ ПОДГОТОВКИ УЧАЩИХСЯ К ЕГЭ С ЦЕЛЬЮ ПОВЫШЕНИЯ качества ЗНАНИЙ</vt:lpstr>
      <vt:lpstr>Цель: представить  содержание и направления деятельности  школы  с точки зрения эффективности проводимых мероприятий по подготовке к итоговой аттестации выпускников 11 класса Задачи: ● Проанализировать формирующийся опыт работы учителей по подготовке к итоговой аттестации ● Выработать основные направления работы всех участников образовательного процесса по подготовке к итоговой аттестации  </vt:lpstr>
      <vt:lpstr>ОБ ОБРАЗОВАНИИ В РОССИЙСКОЙ ФЕДЕРАЦИИ</vt:lpstr>
      <vt:lpstr>Формы проведения ГИА</vt:lpstr>
      <vt:lpstr>Презентация PowerPoint</vt:lpstr>
      <vt:lpstr>КОМПЛЕКСНЫЙ ПОДХОД К ДЕЯТЕЛЬНОСТИ ОУ  по подготовке учащихся к ЕГЭ</vt:lpstr>
      <vt:lpstr>План Мероприятий  по организации и проведению ГИА - 11</vt:lpstr>
      <vt:lpstr>Организационный блок</vt:lpstr>
      <vt:lpstr>Информационный блок</vt:lpstr>
      <vt:lpstr>Информационный блок</vt:lpstr>
      <vt:lpstr>Информационный блок</vt:lpstr>
      <vt:lpstr>Информационный блок</vt:lpstr>
      <vt:lpstr>Практический блок</vt:lpstr>
      <vt:lpstr>Практический блок</vt:lpstr>
      <vt:lpstr>Практический блок</vt:lpstr>
      <vt:lpstr>Практический блок</vt:lpstr>
      <vt:lpstr>Проект решения  педагогического совета</vt:lpstr>
      <vt:lpstr>Благодарю за внимание!</vt:lpstr>
    </vt:vector>
  </TitlesOfParts>
  <Company>BMU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Dmitriy</dc:creator>
  <cp:lastModifiedBy>Admin</cp:lastModifiedBy>
  <cp:revision>255</cp:revision>
  <cp:lastPrinted>2013-12-06T09:55:01Z</cp:lastPrinted>
  <dcterms:created xsi:type="dcterms:W3CDTF">2008-10-14T06:11:46Z</dcterms:created>
  <dcterms:modified xsi:type="dcterms:W3CDTF">2016-12-28T13:39:53Z</dcterms:modified>
</cp:coreProperties>
</file>