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9" d="100"/>
          <a:sy n="39" d="100"/>
        </p:scale>
        <p:origin x="-7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оскорбления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36.9</c:v>
                </c:pt>
              </c:numCache>
            </c:numRef>
          </c:val>
          <c:bubble3D val="1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драки,избиения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24.7</c:v>
                </c:pt>
              </c:numCache>
            </c:numRef>
          </c:val>
          <c:bubble3D val="1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убийства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17.399999999999999</c:v>
                </c:pt>
              </c:numCache>
            </c:numRef>
          </c:val>
          <c:bubble3D val="1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сексуальное насилие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14.7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катастрофы,стихийные бедствия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21.6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групповая агрессия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24.4</c:v>
                </c:pt>
              </c:numCache>
            </c:numRef>
          </c:val>
        </c:ser>
        <c:axId val="73442816"/>
        <c:axId val="73444352"/>
      </c:barChart>
      <c:catAx>
        <c:axId val="73442816"/>
        <c:scaling>
          <c:orientation val="minMax"/>
        </c:scaling>
        <c:axPos val="b"/>
        <c:tickLblPos val="nextTo"/>
        <c:crossAx val="73444352"/>
        <c:crosses val="autoZero"/>
        <c:auto val="1"/>
        <c:lblAlgn val="ctr"/>
        <c:lblOffset val="100"/>
      </c:catAx>
      <c:valAx>
        <c:axId val="73444352"/>
        <c:scaling>
          <c:orientation val="minMax"/>
        </c:scaling>
        <c:axPos val="l"/>
        <c:majorGridlines/>
        <c:numFmt formatCode="General" sourceLinked="1"/>
        <c:tickLblPos val="nextTo"/>
        <c:crossAx val="7344281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оскорбления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драки, избиения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23.9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убийства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31.6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сексуальное насилие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43.4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катастрофы, стихийные бедствия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32.5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групповая  агрессия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51.1</c:v>
                </c:pt>
              </c:numCache>
            </c:numRef>
          </c:val>
        </c:ser>
        <c:axId val="90926080"/>
        <c:axId val="91038464"/>
      </c:barChart>
      <c:catAx>
        <c:axId val="90926080"/>
        <c:scaling>
          <c:orientation val="minMax"/>
        </c:scaling>
        <c:axPos val="b"/>
        <c:tickLblPos val="nextTo"/>
        <c:crossAx val="91038464"/>
        <c:crosses val="autoZero"/>
        <c:auto val="1"/>
        <c:lblAlgn val="ctr"/>
        <c:lblOffset val="100"/>
      </c:catAx>
      <c:valAx>
        <c:axId val="91038464"/>
        <c:scaling>
          <c:orientation val="minMax"/>
        </c:scaling>
        <c:axPos val="l"/>
        <c:majorGridlines/>
        <c:numFmt formatCode="General" sourceLinked="1"/>
        <c:tickLblPos val="nextTo"/>
        <c:crossAx val="9092608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оскорбления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26.2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драки,избиения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29.7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убийства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39.300000000000004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сексуальное насилие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24.6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катастрофы, стихийные бедствия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40.5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групповая агрессия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17.7</c:v>
                </c:pt>
              </c:numCache>
            </c:numRef>
          </c:val>
        </c:ser>
        <c:axId val="85340544"/>
        <c:axId val="85342080"/>
      </c:barChart>
      <c:catAx>
        <c:axId val="85340544"/>
        <c:scaling>
          <c:orientation val="minMax"/>
        </c:scaling>
        <c:axPos val="b"/>
        <c:tickLblPos val="nextTo"/>
        <c:crossAx val="85342080"/>
        <c:crosses val="autoZero"/>
        <c:auto val="1"/>
        <c:lblAlgn val="ctr"/>
        <c:lblOffset val="100"/>
      </c:catAx>
      <c:valAx>
        <c:axId val="85342080"/>
        <c:scaling>
          <c:orientation val="minMax"/>
        </c:scaling>
        <c:axPos val="l"/>
        <c:majorGridlines/>
        <c:numFmt formatCode="General" sourceLinked="1"/>
        <c:tickLblPos val="nextTo"/>
        <c:crossAx val="85340544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оскорбления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драки, избиения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21.7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убийства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11.7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сексуальное насилие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17.3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катастрофы, стихийные бедствия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5.4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групповая агрессия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Сцены насилия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6.9</c:v>
                </c:pt>
              </c:numCache>
            </c:numRef>
          </c:val>
        </c:ser>
        <c:axId val="85378560"/>
        <c:axId val="85380096"/>
      </c:barChart>
      <c:catAx>
        <c:axId val="85378560"/>
        <c:scaling>
          <c:orientation val="minMax"/>
        </c:scaling>
        <c:axPos val="b"/>
        <c:tickLblPos val="nextTo"/>
        <c:crossAx val="85380096"/>
        <c:crosses val="autoZero"/>
        <c:auto val="1"/>
        <c:lblAlgn val="ctr"/>
        <c:lblOffset val="100"/>
      </c:catAx>
      <c:valAx>
        <c:axId val="85380096"/>
        <c:scaling>
          <c:orientation val="minMax"/>
        </c:scaling>
        <c:axPos val="l"/>
        <c:majorGridlines/>
        <c:numFmt formatCode="General" sourceLinked="1"/>
        <c:tickLblPos val="nextTo"/>
        <c:crossAx val="8537856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5C1DAA6-4717-4C79-927C-32472474EE72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4BD1D8C-F317-4C96-87B1-E491A80BE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04664"/>
            <a:ext cx="7364680" cy="30957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Влияние  </a:t>
            </a:r>
            <a:r>
              <a:rPr lang="ru-RU" sz="3600" dirty="0" smtClean="0">
                <a:solidFill>
                  <a:srgbClr val="FF0000"/>
                </a:solidFill>
              </a:rPr>
              <a:t>СМИ на формирование жизненных установок </a:t>
            </a:r>
            <a:r>
              <a:rPr lang="ru-RU" sz="3600" dirty="0" smtClean="0">
                <a:solidFill>
                  <a:srgbClr val="FF0000"/>
                </a:solidFill>
              </a:rPr>
              <a:t>подростков, здоровья будущих граждан российского  общества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3500438"/>
            <a:ext cx="5072098" cy="25003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ea typeface="Adobe Fan Heiti Std B" pitchFamily="34" charset="-128"/>
              </a:rPr>
              <a:t>Подготовил: учитель истории и обществознания</a:t>
            </a:r>
            <a:r>
              <a:rPr lang="en-US" dirty="0" smtClean="0">
                <a:solidFill>
                  <a:srgbClr val="002060"/>
                </a:solidFill>
                <a:ea typeface="Adobe Fan Heiti Std B" pitchFamily="34" charset="-128"/>
              </a:rPr>
              <a:t> I</a:t>
            </a:r>
            <a:r>
              <a:rPr lang="ru-RU" dirty="0" smtClean="0">
                <a:solidFill>
                  <a:srgbClr val="002060"/>
                </a:solidFill>
                <a:ea typeface="Adobe Fan Heiti Std B" pitchFamily="34" charset="-128"/>
              </a:rPr>
              <a:t> категории</a:t>
            </a:r>
          </a:p>
          <a:p>
            <a:r>
              <a:rPr lang="ru-RU" dirty="0" smtClean="0">
                <a:solidFill>
                  <a:srgbClr val="002060"/>
                </a:solidFill>
                <a:ea typeface="Adobe Fan Heiti Std B" pitchFamily="34" charset="-128"/>
              </a:rPr>
              <a:t>МКОО Гвардейской СОШ Дубенского района</a:t>
            </a:r>
          </a:p>
          <a:p>
            <a:endParaRPr lang="ru-RU" smtClean="0">
              <a:solidFill>
                <a:srgbClr val="002060"/>
              </a:solidFill>
              <a:ea typeface="Adobe Fan Heiti Std B" pitchFamily="34" charset="-128"/>
            </a:endParaRPr>
          </a:p>
          <a:p>
            <a:r>
              <a:rPr lang="ru-RU" smtClean="0">
                <a:solidFill>
                  <a:srgbClr val="002060"/>
                </a:solidFill>
                <a:ea typeface="Adobe Fan Heiti Std B" pitchFamily="34" charset="-128"/>
              </a:rPr>
              <a:t>Добшикова</a:t>
            </a:r>
            <a:r>
              <a:rPr lang="ru-RU" dirty="0" smtClean="0">
                <a:solidFill>
                  <a:srgbClr val="002060"/>
                </a:solidFill>
                <a:ea typeface="Adobe Fan Heiti Std B" pitchFamily="34" charset="-128"/>
              </a:rPr>
              <a:t> </a:t>
            </a:r>
            <a:r>
              <a:rPr lang="ru-RU" dirty="0" smtClean="0">
                <a:solidFill>
                  <a:srgbClr val="002060"/>
                </a:solidFill>
                <a:ea typeface="Adobe Fan Heiti Std B" pitchFamily="34" charset="-128"/>
              </a:rPr>
              <a:t>Маргарита Владимировна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1026" name="Picture 2" descr="C:\Users\dobschikova\Desktop\Фото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00438"/>
            <a:ext cx="2428892" cy="3000380"/>
          </a:xfrm>
          <a:prstGeom prst="rect">
            <a:avLst/>
          </a:prstGeom>
          <a:noFill/>
        </p:spPr>
      </p:pic>
      <p:pic>
        <p:nvPicPr>
          <p:cNvPr id="1027" name="Picture 3" descr="C:\Users\dobschikova\Desktop\Фото\about_m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28802"/>
            <a:ext cx="514350" cy="514350"/>
          </a:xfrm>
          <a:prstGeom prst="rect">
            <a:avLst/>
          </a:prstGeom>
          <a:noFill/>
        </p:spPr>
      </p:pic>
      <p:pic>
        <p:nvPicPr>
          <p:cNvPr id="1028" name="Picture 4" descr="C:\Users\dobschikova\Desktop\Фото\about_m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1857364"/>
            <a:ext cx="514350" cy="51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Утро каждого дня:</a:t>
            </a:r>
            <a:endParaRPr lang="ru-RU" sz="4000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День – каждый!</a:t>
            </a:r>
            <a:endParaRPr lang="ru-RU" sz="60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Вечер – каждый!</a:t>
            </a:r>
            <a:endParaRPr lang="ru-RU" sz="60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Ночь – каждая!</a:t>
            </a:r>
            <a:endParaRPr lang="ru-RU" sz="40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0297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Здоровье  будущего общества – духовное и физическое - в наших руках!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2920" y="1000108"/>
            <a:ext cx="8183880" cy="371819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Для того, чтобы стать людьми, нужны годы. Потерять наработанное - легко. Гражданское общество способно решить проблему эфира и воспитания полноценных будущих граждан.</a:t>
            </a:r>
          </a:p>
          <a:p>
            <a:r>
              <a:rPr lang="ru-RU" dirty="0" smtClean="0"/>
              <a:t>Нужно сделать все зависящее от нас, педагогов и родителей, сегодня, чтобы не было поздно –завтра. Для этого мы обладаем волей, силой, правами, знаниями. Достаточно приложить мудрость и понимание, сделать усилие во имя будущего!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428736"/>
            <a:ext cx="8229600" cy="4643470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Поколение «избегающих выбора» - это наши дети!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dobschikova\Desktop\Фото\about_m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928670"/>
            <a:ext cx="514350" cy="51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8604"/>
            <a:ext cx="8229600" cy="350046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Поколение «задавленных информацией» - и это наши дети!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Дети до 14 лет, посещающие интернет-ресурсы – это наши дети!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2920" y="500042"/>
            <a:ext cx="8183880" cy="407196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52% - посещали сайты с нежелательным или запрещенным содержанием</a:t>
            </a:r>
          </a:p>
          <a:p>
            <a:r>
              <a:rPr lang="ru-RU" dirty="0" smtClean="0"/>
              <a:t>Из них:</a:t>
            </a:r>
          </a:p>
          <a:p>
            <a:r>
              <a:rPr lang="ru-RU" dirty="0" smtClean="0"/>
              <a:t>- 39% - сайты на «взрослую тематику»</a:t>
            </a:r>
          </a:p>
          <a:p>
            <a:r>
              <a:rPr lang="ru-RU" dirty="0" smtClean="0"/>
              <a:t>- 19% - интересовались сценами насилия</a:t>
            </a:r>
          </a:p>
          <a:p>
            <a:r>
              <a:rPr lang="ru-RU" dirty="0" smtClean="0"/>
              <a:t>- 15% - играли в азартные игры</a:t>
            </a:r>
          </a:p>
          <a:p>
            <a:r>
              <a:rPr lang="ru-RU" dirty="0" smtClean="0"/>
              <a:t>- 14% - интересовались изготовлением и покупкой наркотических и алкогольных веществ</a:t>
            </a:r>
          </a:p>
          <a:p>
            <a:r>
              <a:rPr lang="ru-RU" dirty="0" smtClean="0"/>
              <a:t>- 11% - посещали экстремистские, сектовые или националистические ресурсы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Основные угрозы интернета: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8459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легкий доступ к нежелательному содержимому</a:t>
            </a:r>
          </a:p>
          <a:p>
            <a:r>
              <a:rPr lang="ru-RU" sz="4000" dirty="0" smtClean="0"/>
              <a:t>- общение с незнакомыми ребенку людьми</a:t>
            </a:r>
          </a:p>
          <a:p>
            <a:r>
              <a:rPr lang="ru-RU" sz="4000" dirty="0" smtClean="0"/>
              <a:t>- неконтролируемые покупки в сети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Наши варианты защиты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400" dirty="0" smtClean="0"/>
              <a:t>- непосредственный родительский контроль</a:t>
            </a:r>
          </a:p>
          <a:p>
            <a:r>
              <a:rPr lang="ru-RU" sz="4400" dirty="0" smtClean="0"/>
              <a:t>- специализированное программное обеспечение</a:t>
            </a:r>
          </a:p>
          <a:p>
            <a:r>
              <a:rPr lang="ru-RU" sz="4400" dirty="0" smtClean="0"/>
              <a:t>- создание на компьютере учётной записи для ребенка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42984"/>
            <a:ext cx="8229600" cy="271464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Поколение «стадных индивидуалистов» - и это наши дети, по их определению!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dobschikova\Desktop\Фото\about_m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1571612"/>
            <a:ext cx="514350" cy="51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28736"/>
            <a:ext cx="8229600" cy="235745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Поколение «ранимых прагматиков» - </a:t>
            </a:r>
            <a:r>
              <a:rPr lang="ru-RU" sz="4000" dirty="0" err="1" smtClean="0">
                <a:solidFill>
                  <a:srgbClr val="FF0000"/>
                </a:solidFill>
              </a:rPr>
              <a:t>самохарактеристика</a:t>
            </a:r>
            <a:r>
              <a:rPr lang="ru-RU" sz="4000" dirty="0" smtClean="0">
                <a:solidFill>
                  <a:srgbClr val="FF0000"/>
                </a:solidFill>
              </a:rPr>
              <a:t> наших детей!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42984"/>
            <a:ext cx="8229600" cy="270893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Поколение «веселящихся пессимистов»- так наши дети думают о себе!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79</TotalTime>
  <Words>288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 Влияние  СМИ на формирование жизненных установок подростков, здоровья будущих граждан российского  общества</vt:lpstr>
      <vt:lpstr>Поколение «избегающих выбора» - это наши дети!</vt:lpstr>
      <vt:lpstr>Поколение «задавленных информацией» - и это наши дети!</vt:lpstr>
      <vt:lpstr>Дети до 14 лет, посещающие интернет-ресурсы – это наши дети!</vt:lpstr>
      <vt:lpstr>Основные угрозы интернета:</vt:lpstr>
      <vt:lpstr> Наши варианты защиты:</vt:lpstr>
      <vt:lpstr>Поколение «стадных индивидуалистов» - и это наши дети, по их определению!</vt:lpstr>
      <vt:lpstr>Поколение «ранимых прагматиков» - самохарактеристика наших детей!</vt:lpstr>
      <vt:lpstr>Поколение «веселящихся пессимистов»- так наши дети думают о себе!</vt:lpstr>
      <vt:lpstr>Утро каждого дня:</vt:lpstr>
      <vt:lpstr>День – каждый!</vt:lpstr>
      <vt:lpstr>Вечер – каждый!</vt:lpstr>
      <vt:lpstr>Ночь – каждая!</vt:lpstr>
      <vt:lpstr>Здоровье  будущего общества – духовное и физическое - в наших руках!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социальных факторов на формирование жизненных установок подростков</dc:title>
  <dc:creator>samsung</dc:creator>
  <cp:lastModifiedBy>dobschikova</cp:lastModifiedBy>
  <cp:revision>20</cp:revision>
  <dcterms:created xsi:type="dcterms:W3CDTF">2013-11-25T15:26:05Z</dcterms:created>
  <dcterms:modified xsi:type="dcterms:W3CDTF">2017-01-18T12:15:44Z</dcterms:modified>
</cp:coreProperties>
</file>