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7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4005D5"/>
    <a:srgbClr val="250FCB"/>
    <a:srgbClr val="66FFFF"/>
    <a:srgbClr val="4705ED"/>
    <a:srgbClr val="3C07D3"/>
    <a:srgbClr val="A50021"/>
    <a:srgbClr val="CCCC00"/>
    <a:srgbClr val="FF9900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784" autoAdjust="0"/>
    <p:restoredTop sz="94660"/>
  </p:normalViewPr>
  <p:slideViewPr>
    <p:cSldViewPr>
      <p:cViewPr varScale="1">
        <p:scale>
          <a:sx n="100" d="100"/>
          <a:sy n="100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75A9B-A3DB-48E2-B66A-54BEC08D029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4352C-2285-4542-978A-740C0680C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75A9B-A3DB-48E2-B66A-54BEC08D029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4352C-2285-4542-978A-740C0680C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75A9B-A3DB-48E2-B66A-54BEC08D029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4352C-2285-4542-978A-740C0680C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75A9B-A3DB-48E2-B66A-54BEC08D029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4352C-2285-4542-978A-740C0680C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75A9B-A3DB-48E2-B66A-54BEC08D029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4352C-2285-4542-978A-740C0680C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75A9B-A3DB-48E2-B66A-54BEC08D029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4352C-2285-4542-978A-740C0680C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75A9B-A3DB-48E2-B66A-54BEC08D029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4352C-2285-4542-978A-740C0680C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75A9B-A3DB-48E2-B66A-54BEC08D029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4352C-2285-4542-978A-740C0680C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75A9B-A3DB-48E2-B66A-54BEC08D029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4352C-2285-4542-978A-740C0680C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75A9B-A3DB-48E2-B66A-54BEC08D029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4352C-2285-4542-978A-740C0680C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75A9B-A3DB-48E2-B66A-54BEC08D029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4352C-2285-4542-978A-740C0680C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75A9B-A3DB-48E2-B66A-54BEC08D0296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4352C-2285-4542-978A-740C0680C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jpeg"/><Relationship Id="rId9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FF6699"/>
            </a:solidFill>
            <a:ln>
              <a:solidFill>
                <a:srgbClr val="FF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pic>
          <p:nvPicPr>
            <p:cNvPr id="4" name="Picture 2" descr="http://pedsovet.su/_ld/369/6097799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4282" y="214290"/>
              <a:ext cx="8715436" cy="6357982"/>
            </a:xfrm>
            <a:prstGeom prst="rect">
              <a:avLst/>
            </a:prstGeom>
            <a:ln w="88900" cap="sq">
              <a:solidFill>
                <a:srgbClr val="B3A2F0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lum contrast="-10000"/>
          </a:blip>
          <a:srcRect/>
          <a:stretch>
            <a:fillRect/>
          </a:stretch>
        </p:blipFill>
        <p:spPr bwMode="auto">
          <a:xfrm>
            <a:off x="214282" y="214290"/>
            <a:ext cx="8715436" cy="63615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428596" y="285728"/>
            <a:ext cx="8286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CCC00"/>
                </a:solidFill>
                <a:latin typeface="Bookman Old Style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1600" b="1" dirty="0" smtClean="0">
                <a:solidFill>
                  <a:srgbClr val="CCCC00"/>
                </a:solidFill>
                <a:latin typeface="Bookman Old Style" pitchFamily="18" charset="0"/>
              </a:rPr>
              <a:t>«Детский сад № 53»</a:t>
            </a:r>
            <a:endParaRPr lang="ru-RU" sz="1600" b="1" dirty="0">
              <a:solidFill>
                <a:srgbClr val="CCCC00"/>
              </a:solidFill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86512" y="5000636"/>
            <a:ext cx="2571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  Подготовила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  учитель-логопед          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  Юшина Е.Г.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6286520"/>
            <a:ext cx="15888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Bookman Old Style" pitchFamily="18" charset="0"/>
              </a:rPr>
              <a:t>Арзамас, 2017</a:t>
            </a:r>
            <a:endParaRPr lang="ru-RU" sz="1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FF6699"/>
            </a:solidFill>
            <a:ln>
              <a:solidFill>
                <a:srgbClr val="FF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pic>
          <p:nvPicPr>
            <p:cNvPr id="4" name="Picture 2" descr="http://pedsovet.su/_ld/369/6097799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4282" y="214290"/>
              <a:ext cx="8715436" cy="6357982"/>
            </a:xfrm>
            <a:prstGeom prst="rect">
              <a:avLst/>
            </a:prstGeom>
            <a:ln w="88900" cap="sq">
              <a:solidFill>
                <a:srgbClr val="B3A2F0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1028" name="AutoShape 4" descr="https://allyslide.com/thumbs/fd15c884748febdc7f03ebf50a5e3607/img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allyslide.com/thumbs/fd15c884748febdc7f03ebf50a5e3607/img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im3-tub-ru.yandex.net/i?id=a3cbc02a11ec08aed3c1b3465ee67824&amp;n=33&amp;h=215&amp;w=287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://900igr.net/datas/russkij-jazyk/Slova-oboznachajuschie-dejstvie/0018-018-Molodtsy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143240" y="5072074"/>
            <a:ext cx="36009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40" name="Picture 16" descr="http://900igr.net/datas/russkij-jazyk/Slova-oboznachajuschie-dejstvie/0018-018-Molodtsy.jpg"/>
          <p:cNvPicPr>
            <a:picLocks noChangeAspect="1" noChangeArrowheads="1"/>
          </p:cNvPicPr>
          <p:nvPr/>
        </p:nvPicPr>
        <p:blipFill>
          <a:blip r:embed="rId3"/>
          <a:srcRect r="4310"/>
          <a:stretch>
            <a:fillRect/>
          </a:stretch>
        </p:blipFill>
        <p:spPr bwMode="auto">
          <a:xfrm>
            <a:off x="214282" y="214290"/>
            <a:ext cx="8715436" cy="6357982"/>
          </a:xfrm>
          <a:prstGeom prst="rect">
            <a:avLst/>
          </a:prstGeom>
          <a:noFill/>
          <a:ln w="19050">
            <a:solidFill>
              <a:srgbClr val="6600CC"/>
            </a:solidFill>
          </a:ln>
        </p:spPr>
      </p:pic>
      <p:sp>
        <p:nvSpPr>
          <p:cNvPr id="1042" name="AutoShape 18" descr="https://allyslide.com/thumbs/1c4c0727cdc1b121a3ccad34df8bfa6c/img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4" name="AutoShape 20" descr="https://allyslide.com/thumbs/fd15c884748febdc7f03ebf50a5e3607/img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FF6699"/>
            </a:solidFill>
            <a:ln>
              <a:solidFill>
                <a:srgbClr val="FF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pic>
          <p:nvPicPr>
            <p:cNvPr id="6" name="Picture 2" descr="http://pedsovet.su/_ld/369/6097799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4282" y="214290"/>
              <a:ext cx="8715436" cy="6357982"/>
            </a:xfrm>
            <a:prstGeom prst="rect">
              <a:avLst/>
            </a:prstGeom>
            <a:ln w="88900" cap="sq">
              <a:solidFill>
                <a:srgbClr val="B3A2F0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EDFDA"/>
              </a:clrFrom>
              <a:clrTo>
                <a:srgbClr val="DEDF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>
            <a:off x="2000232" y="-357214"/>
            <a:ext cx="5214974" cy="8358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786050" y="357166"/>
            <a:ext cx="4030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КУДА СПРЯТАЛАСЬ МЫШКА?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FF6699"/>
            </a:solidFill>
            <a:ln>
              <a:solidFill>
                <a:srgbClr val="FF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pic>
          <p:nvPicPr>
            <p:cNvPr id="4" name="Picture 2" descr="http://pedsovet.su/_ld/369/6097799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4282" y="214290"/>
              <a:ext cx="8715436" cy="6357982"/>
            </a:xfrm>
            <a:prstGeom prst="rect">
              <a:avLst/>
            </a:prstGeom>
            <a:ln w="88900" cap="sq">
              <a:solidFill>
                <a:srgbClr val="B3A2F0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7" name="TextBox 6"/>
          <p:cNvSpPr txBox="1"/>
          <p:nvPr/>
        </p:nvSpPr>
        <p:spPr>
          <a:xfrm>
            <a:off x="1428728" y="357166"/>
            <a:ext cx="6924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Рассмотри картинки. Расскажи, что где находится.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0E1DC"/>
              </a:clrFrom>
              <a:clrTo>
                <a:srgbClr val="E0E1DC">
                  <a:alpha val="0"/>
                </a:srgbClr>
              </a:clrTo>
            </a:clrChange>
          </a:blip>
          <a:srcRect b="1654"/>
          <a:stretch>
            <a:fillRect/>
          </a:stretch>
        </p:blipFill>
        <p:spPr bwMode="auto">
          <a:xfrm rot="16200000">
            <a:off x="1857357" y="-500091"/>
            <a:ext cx="5500726" cy="8358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FF6699"/>
            </a:solidFill>
            <a:ln>
              <a:solidFill>
                <a:srgbClr val="FF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pic>
          <p:nvPicPr>
            <p:cNvPr id="4" name="Picture 2" descr="http://pedsovet.su/_ld/369/6097799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4282" y="214290"/>
              <a:ext cx="8715436" cy="6357982"/>
            </a:xfrm>
            <a:prstGeom prst="rect">
              <a:avLst/>
            </a:prstGeom>
            <a:ln w="88900" cap="sq">
              <a:solidFill>
                <a:srgbClr val="B3A2F0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1F0F5"/>
              </a:clrFrom>
              <a:clrTo>
                <a:srgbClr val="F1F0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2928934"/>
            <a:ext cx="1658949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1F0F5"/>
              </a:clrFrom>
              <a:clrTo>
                <a:srgbClr val="F1F0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1357298"/>
            <a:ext cx="2000264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1F0F5"/>
              </a:clrFrom>
              <a:clrTo>
                <a:srgbClr val="F1F0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5000636"/>
            <a:ext cx="977573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1F0F5"/>
              </a:clrFrom>
              <a:clrTo>
                <a:srgbClr val="F1F0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3000372"/>
            <a:ext cx="10805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1F0F5"/>
              </a:clrFrom>
              <a:clrTo>
                <a:srgbClr val="F1F0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3786190"/>
            <a:ext cx="106680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1F0F5"/>
              </a:clrFrom>
              <a:clrTo>
                <a:srgbClr val="F1F0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3071810"/>
            <a:ext cx="107157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1F0F5"/>
              </a:clrFrom>
              <a:clrTo>
                <a:srgbClr val="F1F0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5000636"/>
            <a:ext cx="1122597" cy="78581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1F0F5"/>
              </a:clrFrom>
              <a:clrTo>
                <a:srgbClr val="F1F0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214818"/>
            <a:ext cx="928694" cy="681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1F0F5"/>
              </a:clrFrom>
              <a:clrTo>
                <a:srgbClr val="F1F0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571612"/>
            <a:ext cx="150019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1F0F5"/>
              </a:clrFrom>
              <a:clrTo>
                <a:srgbClr val="F1F0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786322"/>
            <a:ext cx="171451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1F0F5"/>
              </a:clrFrom>
              <a:clrTo>
                <a:srgbClr val="F1F0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143248"/>
            <a:ext cx="164307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1F0F5"/>
              </a:clrFrom>
              <a:clrTo>
                <a:srgbClr val="F1F0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4643446"/>
            <a:ext cx="157163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3428992" y="285728"/>
            <a:ext cx="26037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КОШКИ - МЫШКИ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2910" y="714356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Рассмотри картинки и схемы. Подбери пары «картинка - схема» и соедини их.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Найди для каждой картинки слово - предлог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143240" y="3500438"/>
            <a:ext cx="78581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29190" y="3571876"/>
            <a:ext cx="12858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ПЕРЕД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857488" y="5643578"/>
            <a:ext cx="100013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500694" y="5715016"/>
            <a:ext cx="100013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НАД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072066" y="1928802"/>
            <a:ext cx="85725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</a:t>
            </a:r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000364" y="2000240"/>
            <a:ext cx="50006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 C -0.15052 -0.16644 -0.30087 -0.33218 -0.36007 -0.396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" y="-1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22222E-6 C -0.14131 0.03403 -0.28246 0.06805 -0.33854 0.08171 " pathEditMode="relative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66 3.33333E-6 L -0.20868 0.2416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" y="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59259E-6 L 0.20607 -0.4333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" y="-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7 L 0.25556 -0.1115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33333E-6 L 0.11562 0.2108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FF6699"/>
            </a:solidFill>
            <a:ln>
              <a:solidFill>
                <a:srgbClr val="FF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pic>
          <p:nvPicPr>
            <p:cNvPr id="4" name="Picture 2" descr="http://pedsovet.su/_ld/369/6097799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4282" y="214290"/>
              <a:ext cx="8715436" cy="6357982"/>
            </a:xfrm>
            <a:prstGeom prst="rect">
              <a:avLst/>
            </a:prstGeom>
            <a:ln w="88900" cap="sq">
              <a:solidFill>
                <a:srgbClr val="B3A2F0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1285860"/>
            <a:ext cx="4429156" cy="36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71802" y="428604"/>
            <a:ext cx="28033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ПОД  ДУБОМ ТЕМ…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4480" y="857232"/>
            <a:ext cx="5580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Рассмотри картинку.  Назови пропущенные предлоги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57158" y="5143512"/>
            <a:ext cx="81439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</a:t>
            </a:r>
            <a:r>
              <a:rPr lang="ru-RU" b="1" dirty="0" smtClean="0"/>
              <a:t>ЖЕЛУДИ РАСТУТ </a:t>
            </a:r>
            <a:r>
              <a:rPr lang="ru-RU" sz="1600" b="1" dirty="0" smtClean="0"/>
              <a:t>        </a:t>
            </a:r>
            <a:r>
              <a:rPr lang="ru-RU" b="1" dirty="0" smtClean="0"/>
              <a:t>     ДУБЕ                         МЫШКА СИДИТ           ПЕНЬКЕ</a:t>
            </a:r>
          </a:p>
          <a:p>
            <a:endParaRPr lang="ru-RU" b="1" dirty="0" smtClean="0"/>
          </a:p>
          <a:p>
            <a:r>
              <a:rPr lang="ru-RU" b="1" dirty="0" smtClean="0"/>
              <a:t>           ЁЖИК ПРЯЧЕТСЯ           ДЕРЕВОМ                  ГРИБ РАСТЕТ                   ПЕНЬКОМ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23" name="Прямоугольник 22"/>
          <p:cNvSpPr/>
          <p:nvPr/>
        </p:nvSpPr>
        <p:spPr>
          <a:xfrm>
            <a:off x="6357950" y="5643578"/>
            <a:ext cx="104881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ПЕРЕД</a:t>
            </a:r>
            <a:endParaRPr lang="ru-RU" sz="2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714612" y="5072074"/>
            <a:ext cx="56457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</a:t>
            </a:r>
            <a:endParaRPr lang="ru-RU" sz="2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715140" y="5072074"/>
            <a:ext cx="56457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</a:t>
            </a:r>
            <a:endParaRPr lang="ru-RU" sz="2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714612" y="5643578"/>
            <a:ext cx="51712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</a:t>
            </a:r>
            <a:r>
              <a:rPr lang="ru-RU" sz="2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2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6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FF6699"/>
            </a:solidFill>
            <a:ln>
              <a:solidFill>
                <a:srgbClr val="FF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pic>
          <p:nvPicPr>
            <p:cNvPr id="4" name="Picture 2" descr="http://pedsovet.su/_ld/369/6097799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4282" y="214290"/>
              <a:ext cx="8715436" cy="6357982"/>
            </a:xfrm>
            <a:prstGeom prst="rect">
              <a:avLst/>
            </a:prstGeom>
            <a:ln w="88900" cap="sq">
              <a:solidFill>
                <a:srgbClr val="B3A2F0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1000108"/>
            <a:ext cx="467594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86116" y="285728"/>
            <a:ext cx="23750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НА  ДУБЕ  ТОМ…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714356"/>
            <a:ext cx="6286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Рассмотри картинку.  Назови пропущенные предлоги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42910" y="5500702"/>
            <a:ext cx="80750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МИШКА  СИДИТ                 ДЕРЕВОМ              ПТИЧКА   ЛЕТАЕТ               ДЕРЕВОМ</a:t>
            </a:r>
          </a:p>
          <a:p>
            <a:endParaRPr lang="ru-RU" b="1" dirty="0" smtClean="0"/>
          </a:p>
          <a:p>
            <a:r>
              <a:rPr lang="ru-RU" b="1" dirty="0" smtClean="0"/>
              <a:t>РЫЖАЯ  БЕЛКА ЖИВЕТ      ДУПЛЕ                   ГРИБ РАСТЕТ          ПОЛЯНЕ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00364" y="6000768"/>
            <a:ext cx="42671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</a:t>
            </a:r>
            <a:endParaRPr lang="ru-RU" sz="2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57422" y="5429264"/>
            <a:ext cx="78566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</a:t>
            </a:r>
            <a:endParaRPr lang="ru-RU" sz="2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43702" y="5429264"/>
            <a:ext cx="77136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НАД</a:t>
            </a:r>
            <a:endParaRPr lang="ru-RU" sz="2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6000768"/>
            <a:ext cx="56457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</a:t>
            </a:r>
            <a:endParaRPr lang="ru-RU" sz="2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FF6699"/>
            </a:solidFill>
            <a:ln>
              <a:solidFill>
                <a:srgbClr val="FF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pic>
          <p:nvPicPr>
            <p:cNvPr id="4" name="Picture 2" descr="http://pedsovet.su/_ld/369/6097799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4282" y="214290"/>
              <a:ext cx="8715436" cy="6357982"/>
            </a:xfrm>
            <a:prstGeom prst="rect">
              <a:avLst/>
            </a:prstGeom>
            <a:ln w="88900" cap="sq">
              <a:solidFill>
                <a:srgbClr val="B3A2F0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6" name="Прямоугольник 5"/>
          <p:cNvSpPr/>
          <p:nvPr/>
        </p:nvSpPr>
        <p:spPr>
          <a:xfrm>
            <a:off x="3500430" y="428604"/>
            <a:ext cx="22317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 или  НАД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86578" y="5786454"/>
            <a:ext cx="207170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250FC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ПЕРЕД</a:t>
            </a:r>
            <a:endParaRPr lang="ru-RU" sz="4000" b="1" dirty="0">
              <a:ln w="11430"/>
              <a:solidFill>
                <a:srgbClr val="250FCB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72132" y="928670"/>
            <a:ext cx="121444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250FC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НАД</a:t>
            </a:r>
            <a:endParaRPr lang="ru-RU" sz="4000" b="1" dirty="0">
              <a:ln w="11430"/>
              <a:solidFill>
                <a:srgbClr val="250FCB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71802" y="5143512"/>
            <a:ext cx="78581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250FC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</a:t>
            </a:r>
            <a:endParaRPr lang="ru-RU" sz="4000" b="1" dirty="0">
              <a:ln w="11430"/>
              <a:solidFill>
                <a:srgbClr val="250FCB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3929066"/>
            <a:ext cx="288273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AutoShape 2" descr="https://im3-tub-ru.yandex.net/i?id=e35d6629069bb5445df7069ed5660f87&amp;n=33&amp;h=215&amp;w=287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31" name="Группа 30"/>
          <p:cNvGrpSpPr/>
          <p:nvPr/>
        </p:nvGrpSpPr>
        <p:grpSpPr>
          <a:xfrm>
            <a:off x="571472" y="3929066"/>
            <a:ext cx="3000396" cy="2357454"/>
            <a:chOff x="571472" y="3786190"/>
            <a:chExt cx="2818555" cy="2500330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1472" y="3786190"/>
              <a:ext cx="2818555" cy="2500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2" name="Picture 8" descr="http://heliograph.ru/images/2019531_trava-risunok.jpg"/>
            <p:cNvPicPr>
              <a:picLocks noChangeAspect="1" noChangeArrowheads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14348" y="5286388"/>
              <a:ext cx="2500330" cy="1000132"/>
            </a:xfrm>
            <a:prstGeom prst="rect">
              <a:avLst/>
            </a:prstGeom>
            <a:noFill/>
          </p:spPr>
        </p:pic>
      </p:grpSp>
      <p:sp>
        <p:nvSpPr>
          <p:cNvPr id="6156" name="AutoShape 12" descr="https://im0-tub-ru.yandex.net/i?id=2434064f932450399b993fedca6063df&amp;n=33&amp;h=215&amp;w=38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37" name="Группа 36"/>
          <p:cNvGrpSpPr/>
          <p:nvPr/>
        </p:nvGrpSpPr>
        <p:grpSpPr>
          <a:xfrm>
            <a:off x="428596" y="642918"/>
            <a:ext cx="2857520" cy="2500330"/>
            <a:chOff x="500034" y="1071546"/>
            <a:chExt cx="2857520" cy="2500330"/>
          </a:xfrm>
        </p:grpSpPr>
        <p:grpSp>
          <p:nvGrpSpPr>
            <p:cNvPr id="24" name="Группа 23"/>
            <p:cNvGrpSpPr/>
            <p:nvPr/>
          </p:nvGrpSpPr>
          <p:grpSpPr>
            <a:xfrm>
              <a:off x="500034" y="1714488"/>
              <a:ext cx="2857520" cy="1857388"/>
              <a:chOff x="5214942" y="928670"/>
              <a:chExt cx="2786082" cy="2214578"/>
            </a:xfrm>
          </p:grpSpPr>
          <p:pic>
            <p:nvPicPr>
              <p:cNvPr id="25" name="Picture 2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214942" y="928670"/>
                <a:ext cx="2786082" cy="22145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6" descr="http://heliograph.ru/images/2019531_trava-risunok.jpg"/>
              <p:cNvPicPr>
                <a:picLocks noChangeAspect="1" noChangeArrowheads="1"/>
              </p:cNvPicPr>
              <p:nvPr/>
            </p:nvPicPr>
            <p:blipFill>
              <a:blip r:embed="rId6" cstate="screen">
                <a:clrChange>
                  <a:clrFrom>
                    <a:srgbClr val="FCFCFC"/>
                  </a:clrFrom>
                  <a:clrTo>
                    <a:srgbClr val="FCFCFC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429256" y="1357298"/>
                <a:ext cx="2500330" cy="1785950"/>
              </a:xfrm>
              <a:prstGeom prst="rect">
                <a:avLst/>
              </a:prstGeom>
              <a:noFill/>
            </p:spPr>
          </p:pic>
        </p:grpSp>
        <p:pic>
          <p:nvPicPr>
            <p:cNvPr id="6160" name="Picture 16" descr="http://boombob.ru/img/picture/Jun/30/8feec95a71c260a86da1b514f11f8873/4.jpg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1142976" y="1071546"/>
              <a:ext cx="1071570" cy="1260671"/>
            </a:xfrm>
            <a:prstGeom prst="rect">
              <a:avLst/>
            </a:prstGeom>
            <a:noFill/>
          </p:spPr>
        </p:pic>
      </p:grpSp>
      <p:grpSp>
        <p:nvGrpSpPr>
          <p:cNvPr id="40" name="Группа 39"/>
          <p:cNvGrpSpPr/>
          <p:nvPr/>
        </p:nvGrpSpPr>
        <p:grpSpPr>
          <a:xfrm>
            <a:off x="5786446" y="714356"/>
            <a:ext cx="3000396" cy="2936066"/>
            <a:chOff x="5786446" y="850124"/>
            <a:chExt cx="2714644" cy="2936066"/>
          </a:xfrm>
        </p:grpSpPr>
        <p:grpSp>
          <p:nvGrpSpPr>
            <p:cNvPr id="23" name="Группа 22"/>
            <p:cNvGrpSpPr/>
            <p:nvPr/>
          </p:nvGrpSpPr>
          <p:grpSpPr>
            <a:xfrm>
              <a:off x="5786446" y="1714488"/>
              <a:ext cx="2714644" cy="2071702"/>
              <a:chOff x="5214942" y="928670"/>
              <a:chExt cx="2786082" cy="2214578"/>
            </a:xfrm>
          </p:grpSpPr>
          <p:pic>
            <p:nvPicPr>
              <p:cNvPr id="2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214942" y="928670"/>
                <a:ext cx="2786082" cy="22145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50" name="Picture 6" descr="http://heliograph.ru/images/2019531_trava-risunok.jpg"/>
              <p:cNvPicPr>
                <a:picLocks noChangeAspect="1" noChangeArrowheads="1"/>
              </p:cNvPicPr>
              <p:nvPr/>
            </p:nvPicPr>
            <p:blipFill>
              <a:blip r:embed="rId8">
                <a:clrChange>
                  <a:clrFrom>
                    <a:srgbClr val="FCFCFC"/>
                  </a:clrFrom>
                  <a:clrTo>
                    <a:srgbClr val="FCFCFC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429256" y="1357298"/>
                <a:ext cx="2500330" cy="1785950"/>
              </a:xfrm>
              <a:prstGeom prst="rect">
                <a:avLst/>
              </a:prstGeom>
              <a:noFill/>
            </p:spPr>
          </p:pic>
        </p:grpSp>
        <p:pic>
          <p:nvPicPr>
            <p:cNvPr id="6162" name="Picture 18" descr="http://unpictures.ru/images/2391618_vorobei-png.jpg"/>
            <p:cNvPicPr>
              <a:picLocks noChangeAspect="1" noChangeArrowheads="1"/>
            </p:cNvPicPr>
            <p:nvPr/>
          </p:nvPicPr>
          <p:blipFill>
            <a:blip r:embed="rId9" cstate="screen">
              <a:lum bright="-10000" contrast="20000"/>
            </a:blip>
            <a:srcRect/>
            <a:stretch>
              <a:fillRect/>
            </a:stretch>
          </p:blipFill>
          <p:spPr bwMode="auto">
            <a:xfrm rot="1007215">
              <a:off x="6749459" y="850124"/>
              <a:ext cx="1071570" cy="890469"/>
            </a:xfrm>
            <a:prstGeom prst="rect">
              <a:avLst/>
            </a:prstGeom>
            <a:noFill/>
          </p:spPr>
        </p:pic>
      </p:grpSp>
      <p:sp>
        <p:nvSpPr>
          <p:cNvPr id="7" name="Прямоугольник 6"/>
          <p:cNvSpPr/>
          <p:nvPr/>
        </p:nvSpPr>
        <p:spPr>
          <a:xfrm>
            <a:off x="1785918" y="1643050"/>
            <a:ext cx="100013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250FC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</a:t>
            </a:r>
            <a:endParaRPr lang="ru-RU" sz="4000" b="1" dirty="0">
              <a:ln w="11430"/>
              <a:solidFill>
                <a:srgbClr val="250FCB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FF6699"/>
            </a:solidFill>
            <a:ln>
              <a:solidFill>
                <a:srgbClr val="FF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pic>
          <p:nvPicPr>
            <p:cNvPr id="4" name="Picture 2" descr="http://pedsovet.su/_ld/369/6097799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4282" y="214290"/>
              <a:ext cx="8715436" cy="6357982"/>
            </a:xfrm>
            <a:prstGeom prst="rect">
              <a:avLst/>
            </a:prstGeom>
            <a:ln w="88900" cap="sq">
              <a:solidFill>
                <a:srgbClr val="B3A2F0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7" name="TextBox 6"/>
          <p:cNvSpPr txBox="1"/>
          <p:nvPr/>
        </p:nvSpPr>
        <p:spPr>
          <a:xfrm>
            <a:off x="3571868" y="500042"/>
            <a:ext cx="24097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  или   ПОД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9124" y="5214950"/>
            <a:ext cx="64294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71934" y="2285992"/>
            <a:ext cx="12858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ПЕРЕД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6248" y="4357694"/>
            <a:ext cx="92869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57686" y="3286124"/>
            <a:ext cx="5715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72198" y="2857496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ЦВЕТОК         ОКНЕ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5720" y="3143248"/>
            <a:ext cx="3323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КОТЕНОК 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          ОКНОМ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57818" y="6000768"/>
            <a:ext cx="34055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МАША                  ОКНОМ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1472" y="6000768"/>
            <a:ext cx="28246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СОЛНЦЕ       ОКНОМ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6286512" y="642918"/>
            <a:ext cx="2143140" cy="2143140"/>
            <a:chOff x="642910" y="1214422"/>
            <a:chExt cx="1840070" cy="1785950"/>
          </a:xfrm>
        </p:grpSpPr>
        <p:pic>
          <p:nvPicPr>
            <p:cNvPr id="5126" name="Picture 6" descr="http://s2.pic4you.ru/allimage/y2013/09-14/12216/3813842.png"/>
            <p:cNvPicPr>
              <a:picLocks noChangeAspect="1" noChangeArrowheads="1"/>
            </p:cNvPicPr>
            <p:nvPr/>
          </p:nvPicPr>
          <p:blipFill>
            <a:blip r:embed="rId3" cstate="screen">
              <a:lum bright="-10000" contrast="20000"/>
            </a:blip>
            <a:srcRect/>
            <a:stretch>
              <a:fillRect/>
            </a:stretch>
          </p:blipFill>
          <p:spPr bwMode="auto">
            <a:xfrm>
              <a:off x="642910" y="1214422"/>
              <a:ext cx="1840070" cy="1785950"/>
            </a:xfrm>
            <a:prstGeom prst="rect">
              <a:avLst/>
            </a:prstGeom>
            <a:noFill/>
          </p:spPr>
        </p:pic>
        <p:pic>
          <p:nvPicPr>
            <p:cNvPr id="5134" name="Picture 14" descr="http://previews.123rf.com/images/naddya/naddya1407/naddya140700017/29861317-Pansy-flowers-in-a-pot-Vector-illustration-Stock-Photo.jpg"/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10000" contrast="20000"/>
            </a:blip>
            <a:srcRect/>
            <a:stretch>
              <a:fillRect/>
            </a:stretch>
          </p:blipFill>
          <p:spPr bwMode="auto">
            <a:xfrm>
              <a:off x="1071538" y="2143116"/>
              <a:ext cx="789303" cy="714380"/>
            </a:xfrm>
            <a:prstGeom prst="rect">
              <a:avLst/>
            </a:prstGeom>
            <a:noFill/>
          </p:spPr>
        </p:pic>
      </p:grpSp>
      <p:grpSp>
        <p:nvGrpSpPr>
          <p:cNvPr id="40" name="Группа 39"/>
          <p:cNvGrpSpPr/>
          <p:nvPr/>
        </p:nvGrpSpPr>
        <p:grpSpPr>
          <a:xfrm>
            <a:off x="928662" y="357166"/>
            <a:ext cx="2000264" cy="2714643"/>
            <a:chOff x="928662" y="1000108"/>
            <a:chExt cx="1766468" cy="2498289"/>
          </a:xfrm>
        </p:grpSpPr>
        <p:pic>
          <p:nvPicPr>
            <p:cNvPr id="28" name="Picture 6" descr="http://s2.pic4you.ru/allimage/y2013/09-14/12216/3813842.png"/>
            <p:cNvPicPr>
              <a:picLocks noChangeAspect="1" noChangeArrowheads="1"/>
            </p:cNvPicPr>
            <p:nvPr/>
          </p:nvPicPr>
          <p:blipFill>
            <a:blip r:embed="rId5" cstate="screen">
              <a:lum bright="-10000" contrast="20000"/>
            </a:blip>
            <a:srcRect/>
            <a:stretch>
              <a:fillRect/>
            </a:stretch>
          </p:blipFill>
          <p:spPr bwMode="auto">
            <a:xfrm>
              <a:off x="928662" y="1000108"/>
              <a:ext cx="1766468" cy="1714512"/>
            </a:xfrm>
            <a:prstGeom prst="rect">
              <a:avLst/>
            </a:prstGeom>
            <a:noFill/>
          </p:spPr>
        </p:pic>
        <p:pic>
          <p:nvPicPr>
            <p:cNvPr id="5140" name="Picture 20" descr="http://images.freeimages.com/images/premium/previews/2164/21645042-rear-view-of-tabby-cat-kitten-isolated-on-white.jpg"/>
            <p:cNvPicPr>
              <a:picLocks noChangeAspect="1" noChangeArrowheads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1071538" y="2714620"/>
              <a:ext cx="857256" cy="783777"/>
            </a:xfrm>
            <a:prstGeom prst="rect">
              <a:avLst/>
            </a:prstGeom>
            <a:noFill/>
          </p:spPr>
        </p:pic>
      </p:grpSp>
      <p:sp>
        <p:nvSpPr>
          <p:cNvPr id="5144" name="AutoShape 24" descr="https://im3-tub-ru.yandex.net/i?id=d0875827866520de89e6d55a8c60019e&amp;n=33&amp;h=215&amp;w=32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37" name="Группа 36"/>
          <p:cNvGrpSpPr/>
          <p:nvPr/>
        </p:nvGrpSpPr>
        <p:grpSpPr>
          <a:xfrm>
            <a:off x="928662" y="4000504"/>
            <a:ext cx="1857388" cy="1643074"/>
            <a:chOff x="1500166" y="4500570"/>
            <a:chExt cx="1640436" cy="1357322"/>
          </a:xfrm>
        </p:grpSpPr>
        <p:sp>
          <p:nvSpPr>
            <p:cNvPr id="36" name="Овал 35"/>
            <p:cNvSpPr/>
            <p:nvPr/>
          </p:nvSpPr>
          <p:spPr>
            <a:xfrm>
              <a:off x="1500166" y="4500570"/>
              <a:ext cx="1500198" cy="1357322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150" name="Picture 30" descr="http://images.easyfreeclipart.com/185/sunshine-clip-art-at-clkercom-vector-online-royalty-free-185272.png"/>
            <p:cNvPicPr>
              <a:picLocks noChangeAspect="1" noChangeArrowheads="1"/>
            </p:cNvPicPr>
            <p:nvPr/>
          </p:nvPicPr>
          <p:blipFill>
            <a:blip r:embed="rId7" cstate="screen">
              <a:lum bright="-10000" contrast="30000"/>
            </a:blip>
            <a:srcRect/>
            <a:stretch>
              <a:fillRect/>
            </a:stretch>
          </p:blipFill>
          <p:spPr bwMode="auto">
            <a:xfrm>
              <a:off x="2357422" y="4714884"/>
              <a:ext cx="783180" cy="785818"/>
            </a:xfrm>
            <a:prstGeom prst="rect">
              <a:avLst/>
            </a:prstGeom>
            <a:noFill/>
          </p:spPr>
        </p:pic>
      </p:grpSp>
      <p:pic>
        <p:nvPicPr>
          <p:cNvPr id="26" name="Picture 6" descr="http://s2.pic4you.ru/allimage/y2013/09-14/12216/3813842.png"/>
          <p:cNvPicPr>
            <a:picLocks noChangeAspect="1" noChangeArrowheads="1"/>
          </p:cNvPicPr>
          <p:nvPr/>
        </p:nvPicPr>
        <p:blipFill>
          <a:blip r:embed="rId8" cstate="screen">
            <a:lum bright="-10000" contrast="20000"/>
          </a:blip>
          <a:srcRect/>
          <a:stretch>
            <a:fillRect/>
          </a:stretch>
        </p:blipFill>
        <p:spPr bwMode="auto">
          <a:xfrm>
            <a:off x="785786" y="3786190"/>
            <a:ext cx="2310745" cy="2071702"/>
          </a:xfrm>
          <a:prstGeom prst="rect">
            <a:avLst/>
          </a:prstGeom>
          <a:noFill/>
        </p:spPr>
      </p:pic>
      <p:grpSp>
        <p:nvGrpSpPr>
          <p:cNvPr id="39" name="Группа 38"/>
          <p:cNvGrpSpPr/>
          <p:nvPr/>
        </p:nvGrpSpPr>
        <p:grpSpPr>
          <a:xfrm>
            <a:off x="6286512" y="3571876"/>
            <a:ext cx="2000264" cy="2286016"/>
            <a:chOff x="6000760" y="3714752"/>
            <a:chExt cx="1766467" cy="2286016"/>
          </a:xfrm>
        </p:grpSpPr>
        <p:pic>
          <p:nvPicPr>
            <p:cNvPr id="27" name="Picture 6" descr="http://s2.pic4you.ru/allimage/y2013/09-14/12216/3813842.png"/>
            <p:cNvPicPr>
              <a:picLocks noChangeAspect="1" noChangeArrowheads="1"/>
            </p:cNvPicPr>
            <p:nvPr/>
          </p:nvPicPr>
          <p:blipFill>
            <a:blip r:embed="rId9" cstate="screen">
              <a:lum bright="-10000" contrast="20000"/>
            </a:blip>
            <a:srcRect/>
            <a:stretch>
              <a:fillRect/>
            </a:stretch>
          </p:blipFill>
          <p:spPr bwMode="auto">
            <a:xfrm>
              <a:off x="6000760" y="3714752"/>
              <a:ext cx="1766467" cy="1714512"/>
            </a:xfrm>
            <a:prstGeom prst="rect">
              <a:avLst/>
            </a:prstGeom>
            <a:noFill/>
          </p:spPr>
        </p:pic>
        <p:pic>
          <p:nvPicPr>
            <p:cNvPr id="5152" name="Picture 32" descr="http://www.playcast.ru/uploads/2014/06/10/8890903.png"/>
            <p:cNvPicPr>
              <a:picLocks noChangeAspect="1" noChangeArrowheads="1"/>
            </p:cNvPicPr>
            <p:nvPr/>
          </p:nvPicPr>
          <p:blipFill>
            <a:blip r:embed="rId10" cstate="screen">
              <a:lum bright="-10000" contrast="30000"/>
            </a:blip>
            <a:srcRect/>
            <a:stretch>
              <a:fillRect/>
            </a:stretch>
          </p:blipFill>
          <p:spPr bwMode="auto">
            <a:xfrm>
              <a:off x="6858016" y="4643446"/>
              <a:ext cx="576361" cy="135732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11111E-6 L -0.29513 -0.173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" y="-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-0.29132 0.3921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" y="1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11111E-6 L 0.29549 -0.3511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" y="-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0.25209 0.5275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FF6699"/>
            </a:solidFill>
            <a:ln>
              <a:solidFill>
                <a:srgbClr val="FF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pic>
          <p:nvPicPr>
            <p:cNvPr id="4" name="Picture 2" descr="http://pedsovet.su/_ld/369/6097799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4282" y="214290"/>
              <a:ext cx="8715436" cy="6357982"/>
            </a:xfrm>
            <a:prstGeom prst="rect">
              <a:avLst/>
            </a:prstGeom>
            <a:ln w="88900" cap="sq">
              <a:solidFill>
                <a:srgbClr val="B3A2F0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6" name="Прямоугольник 5"/>
          <p:cNvSpPr/>
          <p:nvPr/>
        </p:nvSpPr>
        <p:spPr>
          <a:xfrm>
            <a:off x="571472" y="357166"/>
            <a:ext cx="821537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КОРОТКИЕ СЛОВА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Подбери </a:t>
            </a:r>
            <a:r>
              <a:rPr lang="ru-RU" b="1" dirty="0">
                <a:solidFill>
                  <a:srgbClr val="002060"/>
                </a:solidFill>
              </a:rPr>
              <a:t>для каждой картинки подходящие </a:t>
            </a:r>
            <a:r>
              <a:rPr lang="ru-RU" b="1" dirty="0" smtClean="0">
                <a:solidFill>
                  <a:srgbClr val="002060"/>
                </a:solidFill>
              </a:rPr>
              <a:t>предлоги.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Для </a:t>
            </a:r>
            <a:r>
              <a:rPr lang="ru-RU" b="1" dirty="0">
                <a:solidFill>
                  <a:srgbClr val="002060"/>
                </a:solidFill>
              </a:rPr>
              <a:t>каких картинок подходят два предлога? </a:t>
            </a:r>
            <a:r>
              <a:rPr lang="ru-RU" b="1" dirty="0" smtClean="0">
                <a:solidFill>
                  <a:srgbClr val="002060"/>
                </a:solidFill>
              </a:rPr>
              <a:t>Составь по этим картинкам предложения.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102" name="AutoShape 6" descr="https://im2-tub-ru.yandex.net/i?id=7389a6c00a216c78bfefcf61d643de34&amp;n=33&amp;h=215&amp;w=32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s://im2-tub-ru.yandex.net/i?id=7389a6c00a216c78bfefcf61d643de34&amp;n=33&amp;h=215&amp;w=32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2" name="Группа 21"/>
          <p:cNvGrpSpPr/>
          <p:nvPr/>
        </p:nvGrpSpPr>
        <p:grpSpPr>
          <a:xfrm>
            <a:off x="571472" y="1785926"/>
            <a:ext cx="2143140" cy="1500198"/>
            <a:chOff x="928662" y="1857364"/>
            <a:chExt cx="1814231" cy="1214446"/>
          </a:xfrm>
        </p:grpSpPr>
        <p:pic>
          <p:nvPicPr>
            <p:cNvPr id="4108" name="Picture 12" descr="http://jpg1920.ru/img/articles/Aug/17/94d66ad0d5ca55a1ccc4b05dd1a34c53/12.jpg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500166" y="1857364"/>
              <a:ext cx="1242727" cy="1143008"/>
            </a:xfrm>
            <a:prstGeom prst="rect">
              <a:avLst/>
            </a:prstGeom>
            <a:noFill/>
          </p:spPr>
        </p:pic>
        <p:pic>
          <p:nvPicPr>
            <p:cNvPr id="4116" name="Picture 20" descr="http://www.clipartkid.com/images/7/blue-cloud-clip-art-at-clker-com-vector-clip-art-online-royalty-Rbko00-clipart.pn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928662" y="2285992"/>
              <a:ext cx="1541793" cy="785818"/>
            </a:xfrm>
            <a:prstGeom prst="rect">
              <a:avLst/>
            </a:prstGeom>
            <a:noFill/>
          </p:spPr>
        </p:pic>
      </p:grpSp>
      <p:sp>
        <p:nvSpPr>
          <p:cNvPr id="4126" name="AutoShape 30" descr="http://img-fotki.yandex.ru/get/9813/47407354.f07/0_169545_6a77a23_orig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5" name="Группа 24"/>
          <p:cNvGrpSpPr/>
          <p:nvPr/>
        </p:nvGrpSpPr>
        <p:grpSpPr>
          <a:xfrm>
            <a:off x="7000892" y="1714488"/>
            <a:ext cx="1251448" cy="2357454"/>
            <a:chOff x="6786578" y="1714488"/>
            <a:chExt cx="1465762" cy="2857520"/>
          </a:xfrm>
        </p:grpSpPr>
        <p:pic>
          <p:nvPicPr>
            <p:cNvPr id="4122" name="Picture 26" descr="http://overgraph.ru/images/791803_babochka-multyashnaya.jpg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7143768" y="1714488"/>
              <a:ext cx="1071570" cy="1077968"/>
            </a:xfrm>
            <a:prstGeom prst="rect">
              <a:avLst/>
            </a:prstGeom>
            <a:noFill/>
          </p:spPr>
        </p:pic>
        <p:pic>
          <p:nvPicPr>
            <p:cNvPr id="4128" name="Picture 32" descr="http://tattoou.net/wp-content/uploads/2012/03/tattoou_flowers-drawing-simple-031412.jpg"/>
            <p:cNvPicPr>
              <a:picLocks noChangeAspect="1" noChangeArrowheads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786578" y="2643182"/>
              <a:ext cx="1465762" cy="1928826"/>
            </a:xfrm>
            <a:prstGeom prst="rect">
              <a:avLst/>
            </a:prstGeom>
            <a:noFill/>
          </p:spPr>
        </p:pic>
      </p:grpSp>
      <p:pic>
        <p:nvPicPr>
          <p:cNvPr id="3074" name="Picture 2" descr="http://xn----8sbiecm6bhdx8i.xn--p1ai/sites/default/files/images/uchitelu/risunok_elochka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2285992"/>
            <a:ext cx="1984467" cy="2526444"/>
          </a:xfrm>
          <a:prstGeom prst="rect">
            <a:avLst/>
          </a:prstGeom>
          <a:noFill/>
        </p:spPr>
      </p:pic>
      <p:grpSp>
        <p:nvGrpSpPr>
          <p:cNvPr id="24" name="Группа 23"/>
          <p:cNvGrpSpPr/>
          <p:nvPr/>
        </p:nvGrpSpPr>
        <p:grpSpPr>
          <a:xfrm>
            <a:off x="1928794" y="3643314"/>
            <a:ext cx="1571636" cy="2714644"/>
            <a:chOff x="4071934" y="3143248"/>
            <a:chExt cx="1571636" cy="2847996"/>
          </a:xfrm>
        </p:grpSpPr>
        <p:pic>
          <p:nvPicPr>
            <p:cNvPr id="23" name="Picture 1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71934" y="3143248"/>
              <a:ext cx="1357322" cy="2678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1"/>
            <p:cNvPicPr>
              <a:picLocks noChangeAspect="1" noChangeArrowheads="1"/>
            </p:cNvPicPr>
            <p:nvPr/>
          </p:nvPicPr>
          <p:blipFill>
            <a:blip r:embed="rId9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4643438" y="4143380"/>
              <a:ext cx="1000132" cy="1847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8" name="Прямоугольник 27"/>
          <p:cNvSpPr/>
          <p:nvPr/>
        </p:nvSpPr>
        <p:spPr>
          <a:xfrm>
            <a:off x="3428992" y="5857892"/>
            <a:ext cx="12858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250FC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ПЕРЕД</a:t>
            </a:r>
            <a:endParaRPr lang="ru-RU" sz="2800" b="1" dirty="0">
              <a:ln w="11430"/>
              <a:solidFill>
                <a:srgbClr val="250FCB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57224" y="1643050"/>
            <a:ext cx="5715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250FC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</a:t>
            </a:r>
            <a:endParaRPr lang="ru-RU" sz="2800" b="1" dirty="0">
              <a:ln w="11430"/>
              <a:solidFill>
                <a:srgbClr val="250FCB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357950" y="1785926"/>
            <a:ext cx="928694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250FC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НАД</a:t>
            </a:r>
            <a:endParaRPr lang="ru-RU" sz="2800" b="1" dirty="0">
              <a:ln w="11430"/>
              <a:solidFill>
                <a:srgbClr val="250FCB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858148" y="3714752"/>
            <a:ext cx="92869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250FC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</a:t>
            </a:r>
            <a:endParaRPr lang="ru-RU" sz="2800" b="1" dirty="0">
              <a:ln w="11430"/>
              <a:solidFill>
                <a:srgbClr val="250FCB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571604" y="4286256"/>
            <a:ext cx="5715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250FC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</a:t>
            </a:r>
            <a:endParaRPr lang="ru-RU" sz="2800" b="1" dirty="0">
              <a:ln w="11430"/>
              <a:solidFill>
                <a:srgbClr val="250FCB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85786" y="3286124"/>
            <a:ext cx="12858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250FC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ПЕРЕД</a:t>
            </a:r>
            <a:endParaRPr lang="ru-RU" sz="2800" b="1" dirty="0">
              <a:ln w="11430"/>
              <a:solidFill>
                <a:srgbClr val="250FCB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643438" y="4500570"/>
            <a:ext cx="92869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250FC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</a:t>
            </a:r>
            <a:endParaRPr lang="ru-RU" sz="2800" b="1" dirty="0">
              <a:ln w="11430"/>
              <a:solidFill>
                <a:srgbClr val="250FCB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174</Words>
  <Application>Microsoft Office PowerPoint</Application>
  <PresentationFormat>Экран (4:3)</PresentationFormat>
  <Paragraphs>60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MOST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LENA</dc:creator>
  <cp:lastModifiedBy>LENA</cp:lastModifiedBy>
  <cp:revision>60</cp:revision>
  <dcterms:created xsi:type="dcterms:W3CDTF">2017-01-15T19:03:37Z</dcterms:created>
  <dcterms:modified xsi:type="dcterms:W3CDTF">2017-01-17T21:44:58Z</dcterms:modified>
</cp:coreProperties>
</file>