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5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85" autoAdjust="0"/>
  </p:normalViewPr>
  <p:slideViewPr>
    <p:cSldViewPr>
      <p:cViewPr>
        <p:scale>
          <a:sx n="59" d="100"/>
          <a:sy n="59" d="100"/>
        </p:scale>
        <p:origin x="150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8773F70-213B-4211-BD15-4401C86FDC53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55C0AE-7026-4995-838C-23367B5248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692696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Методическое объединение  для воспитателей г. Москвы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Федеральный государственный образовательный стандарт  дошкольного  образования»</a:t>
            </a:r>
          </a:p>
          <a:p>
            <a:pPr algn="ctr"/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основной образовательной  программы дошкольной образовательной организации образовательной области                                                             </a:t>
            </a:r>
            <a:r>
              <a:rPr lang="ru-RU" alt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«Социально-коммуникативное развитие»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4</a:t>
            </a:r>
            <a:r>
              <a:rPr lang="ru-RU" sz="1600" b="1" dirty="0" smtClean="0"/>
              <a:t>. Приобщение детей к культурному наследию </a:t>
            </a:r>
            <a:r>
              <a:rPr lang="ru-RU" sz="1600" dirty="0" smtClean="0"/>
              <a:t>предполагает:</a:t>
            </a:r>
          </a:p>
          <a:p>
            <a:pPr algn="just"/>
            <a:r>
              <a:rPr lang="ru-RU" sz="1600" dirty="0" smtClean="0"/>
              <a:t>эффективное использование уникального российского культурного наследия, в том числе литературного, музыкального, художественного, театрального и кинематографического…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b="1" dirty="0"/>
              <a:t>5</a:t>
            </a:r>
            <a:r>
              <a:rPr lang="ru-RU" sz="1600" b="1" dirty="0" smtClean="0"/>
              <a:t>. Физическое воспитание и формирование культуры здоровья</a:t>
            </a:r>
            <a:r>
              <a:rPr lang="ru-RU" sz="1600" dirty="0" smtClean="0"/>
              <a:t> включает:</a:t>
            </a:r>
          </a:p>
          <a:p>
            <a:pPr algn="just"/>
            <a:r>
              <a:rPr lang="ru-RU" sz="1600" dirty="0" smtClean="0"/>
              <a:t>формирование у подрастающего поколения ответственного отношения к своему здоровью и потребности в здоровом образе жизни;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b="1" dirty="0"/>
              <a:t>6</a:t>
            </a:r>
            <a:r>
              <a:rPr lang="ru-RU" sz="1600" b="1" dirty="0" smtClean="0"/>
              <a:t>. Трудовое воспитание </a:t>
            </a:r>
            <a:r>
              <a:rPr lang="ru-RU" sz="1600" dirty="0" smtClean="0"/>
              <a:t>и профессиональное самоопределение реализуется посредством:</a:t>
            </a:r>
          </a:p>
          <a:p>
            <a:pPr algn="just"/>
            <a:r>
              <a:rPr lang="ru-RU" sz="1600" dirty="0" smtClean="0"/>
              <a:t>- воспитания у детей уважения к труду и людям труда, трудовым достижениям;</a:t>
            </a:r>
          </a:p>
          <a:p>
            <a:pPr algn="just"/>
            <a:r>
              <a:rPr lang="ru-RU" sz="1600" dirty="0" smtClean="0"/>
              <a:t>- формирования у детей умений и навыков самообслуживания, потребности трудиться, добросовестного, ответственного и творческого отношения к разным видам трудовой деятельности…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b="1" dirty="0"/>
              <a:t>7</a:t>
            </a:r>
            <a:r>
              <a:rPr lang="ru-RU" sz="1600" b="1" dirty="0" smtClean="0"/>
              <a:t>. Экологическое воспитание включает: </a:t>
            </a:r>
            <a:r>
              <a:rPr lang="ru-RU" sz="1600" dirty="0" smtClean="0"/>
              <a:t>развитие у детей и их родителей экологической культуры, бережного отношения к родной земле, природным богатствам России и мира…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Федеральный государственный образовательный стандарт дошкольного образования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64703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Гл.2 п.2.6. Социально-коммуникативное развитие  </a:t>
            </a:r>
            <a:r>
              <a:rPr lang="ru-RU" sz="1600" dirty="0" smtClean="0"/>
              <a:t>направлено на</a:t>
            </a:r>
          </a:p>
          <a:p>
            <a:endParaRPr lang="ru-RU" sz="1600" dirty="0" smtClean="0"/>
          </a:p>
          <a:p>
            <a:r>
              <a:rPr lang="ru-RU" sz="1600" dirty="0" smtClean="0"/>
              <a:t>	- усвоение норм и ценностей, принятых в обществе, включая моральные и нравственные ценности; </a:t>
            </a:r>
          </a:p>
          <a:p>
            <a:endParaRPr lang="ru-RU" sz="1600" dirty="0" smtClean="0"/>
          </a:p>
          <a:p>
            <a:r>
              <a:rPr lang="ru-RU" sz="1600" dirty="0" smtClean="0"/>
              <a:t>	- развитие общения и взаимодействия ребенка со взрослыми и сверстниками; </a:t>
            </a:r>
          </a:p>
          <a:p>
            <a:r>
              <a:rPr lang="ru-RU" sz="1600" dirty="0" smtClean="0"/>
              <a:t>	- становление самостоятельности, целенаправленности и </a:t>
            </a:r>
            <a:r>
              <a:rPr lang="ru-RU" sz="1600" dirty="0" err="1" smtClean="0"/>
              <a:t>саморегуляции</a:t>
            </a:r>
            <a:r>
              <a:rPr lang="ru-RU" sz="1600" dirty="0" smtClean="0"/>
              <a:t> собственных действий; </a:t>
            </a:r>
          </a:p>
          <a:p>
            <a:endParaRPr lang="ru-RU" sz="1600" dirty="0" smtClean="0"/>
          </a:p>
          <a:p>
            <a:r>
              <a:rPr lang="ru-RU" sz="1600" dirty="0" smtClean="0"/>
              <a:t>	-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</a:t>
            </a:r>
          </a:p>
          <a:p>
            <a:endParaRPr lang="ru-RU" sz="1600" dirty="0" smtClean="0"/>
          </a:p>
          <a:p>
            <a:r>
              <a:rPr lang="ru-RU" sz="1600" dirty="0" smtClean="0"/>
              <a:t>	- формирование уважительного отношения и чувства принадлежности к своей семье и к сообществу детей и взрослых в Организации; </a:t>
            </a:r>
          </a:p>
          <a:p>
            <a:endParaRPr lang="ru-RU" sz="1600" dirty="0" smtClean="0"/>
          </a:p>
          <a:p>
            <a:r>
              <a:rPr lang="ru-RU" sz="1600" dirty="0" smtClean="0"/>
              <a:t>	- формирование позитивных установок к различным видам труда и творчества; </a:t>
            </a:r>
          </a:p>
          <a:p>
            <a:endParaRPr lang="ru-RU" sz="1600" dirty="0" smtClean="0"/>
          </a:p>
          <a:p>
            <a:r>
              <a:rPr lang="ru-RU" sz="1600" dirty="0" smtClean="0"/>
              <a:t>	- формирование основ безопасного поведения в быту, социуме, природе.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620688"/>
            <a:ext cx="871296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</a:t>
            </a:r>
            <a:r>
              <a:rPr lang="ru-RU" sz="2800" b="1" i="1" dirty="0" smtClean="0">
                <a:solidFill>
                  <a:srgbClr val="0070C0"/>
                </a:solidFill>
              </a:rPr>
              <a:t>Патриотическое воспитание</a:t>
            </a:r>
          </a:p>
          <a:p>
            <a:endParaRPr lang="ru-RU" sz="28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Создание модели  образовательного процесса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дошкольной образовательной организации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патриотических чувств необходимо начинать с дошкольного возраста, потому что именно на данном этапе формируется личность ребенка. Перед специалистами дошкольного образования стоит задача найти наиболее верный метод приобщения ребенка к социально-значимым ценностям.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Социокультурная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ситуация современного общества обусловливает необходимость применять инновационные формы работы с дошкольниками.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640960" cy="9448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Дошкольный возраст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самый чувствительный,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сензитивный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для серьёзного воспитательного разговора. В сюжетно-ролевой игре, в деятельности и общении дитя пытается постичь внутреннюю, смысловую сторону «мира взрослых», проникнуть в хитросплетения человеческих отношений. «Интерес идёт впереди развития, ведёт его за собой» говорил Л.С. .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Всю работу по воспитанию у детей патриотических чувств  рекомендуется построить по разделам: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*  Моя малая родина (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Москвоведение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*  Наши братья, отцы, деды и их славные победы.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*  Народная культура.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*  Национальные ценности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*  Толерантность в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мегополисе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4" cy="5607521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755576" y="2708920"/>
            <a:ext cx="79928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504" y="270892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 А Т Р И О Т И Ч Е С К О Е   В О С П И Т А Н И 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150886"/>
              </p:ext>
            </p:extLst>
          </p:nvPr>
        </p:nvGraphicFramePr>
        <p:xfrm>
          <a:off x="539552" y="3742397"/>
          <a:ext cx="7992887" cy="2501885"/>
        </p:xfrm>
        <a:graphic>
          <a:graphicData uri="http://schemas.openxmlformats.org/drawingml/2006/table">
            <a:tbl>
              <a:tblPr/>
              <a:tblGrid>
                <a:gridCol w="3168352"/>
                <a:gridCol w="2016224"/>
                <a:gridCol w="2808311"/>
              </a:tblGrid>
              <a:tr h="398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 с педагогом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деятельность детей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 с семьей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Игра.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Игровое упражнение.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Сюжетно-игровая ситуация.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Целевая прогулка.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Досуги, развлечения.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Просмотр видеофильмов, слайдов, фото.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Художественная деятельность с участием взрослого.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 с детьми.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Выставка детских работ.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Игра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Встречи - беседы.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Конкурсы работ родителей и воспитанников.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9512" y="-56182"/>
            <a:ext cx="88569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Содержание воспитательно-образовательной работы с детьми по патриотическому воспитанию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Младший и средний дошкольный возраст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Формирование уважительного отношения к окружающим людям.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Воспитание любви к малой родине.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Способствовать воспитанию внимательного отношения и любви к близким людям.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Создать условия для нравственного воспитания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Создавать ситуации, способствующие формированию внимательного отношения к   окружающим.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Поощрять интерес детей к деятельности взрослых.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	Формировать интерес к малой родине и первичные представления о ней.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образовательной деятельности, осуществляемой в ходе режимных моментов: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975295"/>
              </p:ext>
            </p:extLst>
          </p:nvPr>
        </p:nvGraphicFramePr>
        <p:xfrm>
          <a:off x="507081" y="692696"/>
          <a:ext cx="8208912" cy="5886507"/>
        </p:xfrm>
        <a:graphic>
          <a:graphicData uri="http://schemas.openxmlformats.org/drawingml/2006/table">
            <a:tbl>
              <a:tblPr/>
              <a:tblGrid>
                <a:gridCol w="1512168"/>
                <a:gridCol w="2667865"/>
                <a:gridCol w="4028879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58" marR="52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Цели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58" marR="52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Задачи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58" marR="52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Моя  </a:t>
                      </a:r>
                      <a:r>
                        <a:rPr lang="ru-RU" sz="2000" b="1" i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родина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400" b="1" i="1" dirty="0" err="1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москвоведение</a:t>
                      </a:r>
                      <a:r>
                        <a:rPr lang="ru-RU" sz="1400" b="1" i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4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58" marR="52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 Формирование патриотических чувств и гражданской принадлежности, понимания «Москва - мой родной город».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 Воспитание любви  к родному городу и его культуре.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58" marR="52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1.Формировать интерес воспитанников к городу, округу, району и  их достопримечательностям, памятникам культурного и исторического наследия.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2. Познакомить детей с историей Москвы, обычаями и традициями русской национальной культуры.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3. Познакомить детей с символикой Москвы.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4. Расширять представления детей о современной Москве.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5. Воспитывать уважение к историческим личностям, которые оставили след в развитии города.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6. Знакомить с жизнью и творчеством знаменитых жителей Москвы.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7. Воспитывать бережное отношение к городу, труду взрослых,  развивать потребность принимать личное участие в формировании внешнего облика города.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8. Знакомить детей с архитектурой, обогащать знания детей о зданиях различного назначения, познакомить с их архитектурными  особенностями.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658" marR="526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987824" y="188640"/>
            <a:ext cx="32474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Старший дошкольный возраст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941706"/>
              </p:ext>
            </p:extLst>
          </p:nvPr>
        </p:nvGraphicFramePr>
        <p:xfrm>
          <a:off x="611560" y="404664"/>
          <a:ext cx="8064896" cy="5608320"/>
        </p:xfrm>
        <a:graphic>
          <a:graphicData uri="http://schemas.openxmlformats.org/drawingml/2006/table">
            <a:tbl>
              <a:tblPr/>
              <a:tblGrid>
                <a:gridCol w="1531583"/>
                <a:gridCol w="1736569"/>
                <a:gridCol w="4796744"/>
              </a:tblGrid>
              <a:tr h="4968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 братья, отцы, деды и их славные победы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Формирование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уважительного отношения к истории нашей страны, бережного отношения к традициям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народа.</a:t>
                      </a:r>
                    </a:p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 </a:t>
                      </a:r>
                    </a:p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Воспитание гордости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 историческое прошлое нашей страны.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1. Развивать интерес всех участников образовательного процесса к родному городу, его достопримечательностям, событиям прошлого.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 Способствовать формированию личностного отношения к произошедшим событиям.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3. Подвести детей к пониманию того, что подвиги совершаются обычными людьми, которые находятся рядом с нами.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4. Формировать сознание того, что нет ничего важнее мира на Земле.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5. Воспитывать внимательное отношение и любовь к пожилым и  близким людям.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6. Воспитывать уважение к памяти павших бойцов, ветеранам Великой Отечественной войны.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7. Знакомить с разными видами вооружения, военной техники и амуниции времен Великой Отечественной войны.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8. Формировать родительскую активность посредством приобщения семьи к нравственно-патриотическому воспитанию детей.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02283"/>
              </p:ext>
            </p:extLst>
          </p:nvPr>
        </p:nvGraphicFramePr>
        <p:xfrm>
          <a:off x="323528" y="260648"/>
          <a:ext cx="8640960" cy="6437755"/>
        </p:xfrm>
        <a:graphic>
          <a:graphicData uri="http://schemas.openxmlformats.org/drawingml/2006/table">
            <a:tbl>
              <a:tblPr/>
              <a:tblGrid>
                <a:gridCol w="1246292"/>
                <a:gridCol w="1316313"/>
                <a:gridCol w="6078355"/>
              </a:tblGrid>
              <a:tr h="321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Народная культура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1. Расширение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представле-ний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 русской культуре,  традициях, фольклоре.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 Привитие любви к своему народу.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1. Знакомить детей с народными промыслами, фольклором.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 Познакомить с понятиями «народное искусство», «виды и жанры народного искусства».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3. Дать понятие народного календаря и его зависимости от природных условий.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4. Познакомить детей с наиболее популярными народными праздниками.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5. Дать понятие народного костюма, значение вышивки.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6. Воспитывать чувство гордости, что ты - русский человек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Националь-</a:t>
                      </a:r>
                      <a:r>
                        <a:rPr lang="ru-RU" sz="1600" b="1" i="1" dirty="0" err="1" smtClean="0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ные</a:t>
                      </a:r>
                      <a:r>
                        <a:rPr lang="ru-RU" sz="1600" b="1" i="1" dirty="0" smtClean="0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dirty="0">
                          <a:solidFill>
                            <a:schemeClr val="accent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ценности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Развитие эстетических чувств детей, художественного восприятия интереса к произведениям искусства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1. Приобщать детей к восприятию искусства, развивать интерес к нему.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2. Формировать элементарные представления об истории человечества через знакомство с произведениями искусства.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3. Познакомить детей с профессиями артиста, художника, композитора, поэта, писателя.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4. Учить  различать жанры и виды искусства.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5. Формировать интерес к классическому искусству.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6. Дать детям понятие  «скульптура».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7. Воспитывать чувство гордости и восхищения  за национальное  наследие.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256537"/>
              </p:ext>
            </p:extLst>
          </p:nvPr>
        </p:nvGraphicFramePr>
        <p:xfrm>
          <a:off x="467544" y="476672"/>
          <a:ext cx="8064897" cy="5027486"/>
        </p:xfrm>
        <a:graphic>
          <a:graphicData uri="http://schemas.openxmlformats.org/drawingml/2006/table">
            <a:tbl>
              <a:tblPr/>
              <a:tblGrid>
                <a:gridCol w="2002319"/>
                <a:gridCol w="2270307"/>
                <a:gridCol w="3792271"/>
              </a:tblGrid>
              <a:tr h="324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i="1" dirty="0" smtClean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Толерантность </a:t>
                      </a:r>
                      <a:r>
                        <a:rPr lang="ru-RU" sz="1800" b="1" i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мегаполисе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Формирование 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интереса к культуре и традициям других народов, уважительного  отношения к национально-обусловленным различиям людей во внешнем виде, поведении, произношении.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 Формировать представления о том, что Россия – огромная,  многонациональная страна.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 Продолжать расширять представления об окружающем социуме.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 Формировать  межкультурную компетентность.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4. Формировать представления о себе как об активном члене коллектива.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5. Развивать проектную деятельность исследовательского и  творческого типа.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764704"/>
            <a:ext cx="81369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	Социализация -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процесс усвоения человеческим индивидом образцов поведения, психологических установок, социальных норм и ценностей, знаний, навыков, позволяющих ему успешно функционировать в обществе.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// Большой психологический словарь / Сост.: Мещеряков Б., Зинченко В. — ОЛМА-ПРЕСС. 2004.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	Социализация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— усвоение социального опыта и обучение индивида социальным ролям и образцам поведения, без чего он не может стать полноценным членом своего общества или социальной группы, а также формирование его личной идентичности и образа Я.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	Социализация детей сегодня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- это процесс, направленный  на вхождение ребёнка в социокультурную среду современного общества, которое требует инициативных молодых людей, способных найти своё место в жизни, восстановить русскую духовную культуру и традиции, нравственно стойких, социально адаптированных, способных к саморазвитию и постоянному самосовершенствованию.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568291"/>
              </p:ext>
            </p:extLst>
          </p:nvPr>
        </p:nvGraphicFramePr>
        <p:xfrm>
          <a:off x="467544" y="836712"/>
          <a:ext cx="8496945" cy="5371084"/>
        </p:xfrm>
        <a:graphic>
          <a:graphicData uri="http://schemas.openxmlformats.org/drawingml/2006/table">
            <a:tbl>
              <a:tblPr/>
              <a:tblGrid>
                <a:gridCol w="2832315"/>
                <a:gridCol w="2832315"/>
                <a:gridCol w="2832315"/>
              </a:tblGrid>
              <a:tr h="542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 с педагогом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48" marR="65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деятельность детей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48" marR="65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 с семьей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48" marR="65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Игра.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Игровое упражнение. 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Сюжетно-игровая ситуация.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Проблемная ситуация.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Ситуативные беседы. Просмотр видеофильмов, слайдов, фото.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Целевые прогулки и экскурсии.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Досуги, развлечения.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Художественная деятельность с участием взрослого.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 с детьми.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Выставка детских работ.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Встречи с интересными людьми.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Создание мини-музеев.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48" marR="65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Самостоятельная художественная деятельность.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Игра.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Проблемные ситуации.</a:t>
                      </a:r>
                      <a:endParaRPr lang="ru-RU" sz="16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</a:rPr>
                        <a:t>Проектная и исследовательская деятельность.</a:t>
                      </a:r>
                      <a:endParaRPr lang="ru-RU" sz="1600" dirty="0">
                        <a:latin typeface="Calibri"/>
                      </a:endParaRPr>
                    </a:p>
                  </a:txBody>
                  <a:tcPr marL="65548" marR="65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Встречи - беседы.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Знакомство с семейными  традициями.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Конкурсы макетов, рисунков, коллажей  родителей и воспитанников.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Совместные занятия и досуги.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Мастер-классы.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Посещение выставок, музеев, театров.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Социальные акции: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посещение вместе с родителями ветеранов войны и тружеников тыла, посадка деревьев на аллее Памяти и др.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548" marR="65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32933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образовательной деятельности, осуществляемой в ходе режимных моментов: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39552" y="116632"/>
            <a:ext cx="828092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Планируемые результаты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сформированы на основе целевых ориентиров дошкольного образования, описанных в Стандарте дошкольного образования.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процессе организованной деятельности: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овладевает основными культурными способами деятельности, проявляет инициативу и самостоятельность в познавательно - исследовательской деятельности;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обладает установкой положительного отношения к миру,  другим людям и самому себе, обладает чувством собственного достоинства;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способен учитывать интересы и чувства других, сопереживать неудачам и радоваться успехам других, адекватно проявляет свои чувства;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обладает развитым воображением;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умеет подчиняться разным правилам и социальным нормам;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может выражать свои мысли и желания, может использовать речь для выражения своих мыслей;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проявляет любознательность, задает вопросы взрослым и сверстникам, интересуется причинно-следственными связями, склонен наблюдать, экспериментировать;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опираясь на свои знания и умения в различных видах деятельности.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-252536" y="188640"/>
            <a:ext cx="864096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рекомендуемой литературы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3568" y="548680"/>
            <a:ext cx="792088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Алешина Н.В. Патриотическое воспитание дошкольников.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Перспектива, 2008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Баранникова О.Н. Уроки гражданственности и патриотизма в детском саду.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АРКТИ, 2007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Дозорова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М.А.,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Кошлева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Н.В.,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Кроник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А.А.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я + мама + папа + 2 бабушки + 2 дедушки.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АРКТИ, 2008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Князева О.Л.,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Маханева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М.Д.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Приобщение к истокам русской народной культуры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СПб.: ДЕТСТВО-ПРЕСС, 2006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Козлова С.А.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человек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Школьная пресса, 2012 г.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Кокуева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Л.В. Духовно-нравственное воспитание дошкольников на культурных традициях своего народа.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АРКТИ, 2005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Моя страна. Возрождение национальной	 культуры и воспитание нравственно-патриотических чувств// Авт.-сост. Натарова В.И. и др.- Воронеж.: Учитель, 2005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Ривина Е.К. Герб и флаг России. Знакомим дошкольников и младших школьников с государственными символами.  - М.: АРКТИ, 2002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чего начинается Родина?/по ред. Л.А.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Кондрыкинской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Сфера, 2003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Смирнова Т.В., Филиппова Т.Ю. Дошкольникам о Москве и родной стране.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Скрипторий, 2010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Соловьева Е.В. Наследие. И быль, и сказка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М.: Обруч, 2011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Шаламова Е.И. Методическая работа с кадрами по патриотическому воспитанию в ДОУ.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М.: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Скрипторий 2003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2009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 Любовь к родному краю, родной культуре, родной речи начинается с малого – с любви к своей семье, к своему жилищу, к своему детскому саду.  Постепенно расширяясь, эта любовь переходит   в любовь к родной стране, к её истории, прошлому и настоящему, ко всему человечеству.</a:t>
            </a:r>
          </a:p>
          <a:p>
            <a:r>
              <a:rPr lang="ru-RU" sz="2000" dirty="0" smtClean="0"/>
              <a:t>                                                                                                                                                       </a:t>
            </a:r>
            <a:r>
              <a:rPr lang="ru-RU" sz="2000" i="1" dirty="0" smtClean="0"/>
              <a:t>Д.С. Лихачёв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  <a:tabLst>
                <a:tab pos="4208463" algn="l"/>
              </a:tabLst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              Коммуникация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— от лат. «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communicatio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» — что означает сообщение, передача и от «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communicare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» — делать общим, беседовать, связывать, сообщать, передавать.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tabLst>
                <a:tab pos="4208463" algn="l"/>
              </a:tabLst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	Коммуникативная компетентность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- «способность к эффективному решению коммуникативных задач, определяющая индивидуально-психологические особенности личности и обеспечивающая эффективность ее общения и взаимодействия с другими людьми»(Л.А. Петровская).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	Коммуникативную компетентность в дошкольном возрасте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можно рассматривать как совокупность умений, определяющих желание субъекта вступать в контакт с окружающими; умение организовывать общение, включающее умение слушать собеседника, умение эмоционально сопереживать, проявлять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умение решать конфликтные ситуации; умение пользоваться речью; знание норм и правил, которым необходимо следовать при общении с окружающими.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Коммуникативная потребность в общении                                           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(потребность в другом человеке):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i="1" dirty="0" smtClean="0">
                <a:latin typeface="Times New Roman" pitchFamily="18" charset="0"/>
                <a:cs typeface="Times New Roman" pitchFamily="18" charset="0"/>
              </a:rPr>
              <a:t>	- со взрослым у детей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 доброжелательном внимании (2 - 6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 сотрудничестве (6 мес. - 3 года);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 уважительном отношении взрослого (3 - 5 лет);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во взаимопонимании и сопереживании (5 - 7 лет).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000" b="1" i="1" dirty="0" smtClean="0">
                <a:latin typeface="Times New Roman" pitchFamily="18" charset="0"/>
                <a:cs typeface="Times New Roman" pitchFamily="18" charset="0"/>
              </a:rPr>
              <a:t>	- в общении со сверстниками –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 соучастии в забавах партнера, а также его внимании и доброжелательности (2 - 4 года);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 сотрудничестве и признании ровесником (4 - 6 лет);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потребность в сопереживании и взаимопонимании (5 - 7 лет).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А. Г. Рузская (Психология развития. Словарь / Под. ред. А.Л.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Венгера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// Психологический лексикон. Энциклопедический словарь в шести томах / Ред.-сост. Л.А. Карпенко. Под общ. ред. А.В. Петровского. — М.: ПЕР СЭ, 2005. - 176 ).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3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	Первые годы жизни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– это критически важный период для социального, интеллектуального и личностного развития.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Именно в детском возрасте у человека формируется самосознание и закладываются первые представления о самом себе, образуются устойчивые формы межличностного взаимодействия, моральные и социальные нормы.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	В детском возрасте огромное влияние на процесс социализации оказывают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агенты социализации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то есть лица, с которыми у ребенка происходит непосредственное взаимодействие. Ими могут являться: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семья (родители или лица, постоянно заботящиеся и общающиеся с ребенком, братья или сестры);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детский сад (в первую очередь воспитатели);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общество (сверстники, друзья).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FontTx/>
              <a:buChar char="-"/>
            </a:pPr>
            <a:endParaRPr lang="ru-RU" alt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1369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Распоряжение Правительства Российской Федерации от 29 мая 2015 г. N 996-р г. Москва</a:t>
            </a:r>
          </a:p>
          <a:p>
            <a:pPr algn="ctr"/>
            <a:r>
              <a:rPr lang="ru-RU" sz="2000" b="1" dirty="0" smtClean="0"/>
              <a:t> «Стратегия развития воспитания в Российской Федерации </a:t>
            </a:r>
          </a:p>
          <a:p>
            <a:pPr algn="ctr"/>
            <a:r>
              <a:rPr lang="ru-RU" sz="2000" b="1" dirty="0" smtClean="0"/>
              <a:t>на период до 2025 года»</a:t>
            </a:r>
          </a:p>
          <a:p>
            <a:pPr algn="ctr"/>
            <a:endParaRPr lang="ru-RU" sz="2000" b="1" dirty="0" smtClean="0"/>
          </a:p>
          <a:p>
            <a:pPr algn="just"/>
            <a:r>
              <a:rPr lang="ru-RU" b="1" dirty="0" smtClean="0"/>
              <a:t>	Приоритетной задачей </a:t>
            </a:r>
            <a:r>
              <a:rPr lang="ru-RU" dirty="0" smtClean="0"/>
              <a:t>Российской Федерации в сфере воспитания детей является </a:t>
            </a:r>
            <a:r>
              <a:rPr lang="ru-RU" b="1" dirty="0" smtClean="0"/>
              <a:t>развитие высоконравственной личности</a:t>
            </a:r>
            <a:r>
              <a:rPr lang="ru-RU" dirty="0" smtClean="0"/>
              <a:t>, разделяющей российские традиционные духовные ценности, обладающей актуальными знаниями и умениями, способной реализовать свой потенциал в условиях современного общества, готовой к мирному созиданию и защите Родины.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	Стратегия опирается на систему духовно-нравственных ценностей, сложившихся в процессе культурного развития России, таких как человеколюбие, справедливость, честь, совесть, воля, личное достоинство, вера в добро и стремление к исполнению нравственного долга перед самим собой, своей семьей и своим Отечеством.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208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	</a:t>
            </a:r>
            <a:r>
              <a:rPr lang="ru-RU" sz="2000" b="1" dirty="0" smtClean="0"/>
              <a:t>Приоритетами</a:t>
            </a:r>
            <a:r>
              <a:rPr lang="ru-RU" sz="2000" dirty="0" smtClean="0"/>
              <a:t> государственной политики в области воспитания являются:</a:t>
            </a:r>
          </a:p>
          <a:p>
            <a:pPr algn="just"/>
            <a:r>
              <a:rPr lang="ru-RU" sz="2000" dirty="0" smtClean="0"/>
              <a:t>	- создание условий для воспитания здоровой, счастливой, свободной, ориентированной на труд личности;</a:t>
            </a:r>
          </a:p>
          <a:p>
            <a:pPr algn="just"/>
            <a:r>
              <a:rPr lang="ru-RU" sz="2000" dirty="0" smtClean="0"/>
              <a:t>	- формирование у детей высокого уровня духовно-нравственного развития, чувства причастности к историко-культурной общности российского народа и судьбе России…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III гл. Основные направления развития воспитания</a:t>
            </a:r>
          </a:p>
          <a:p>
            <a:pPr algn="just"/>
            <a:r>
              <a:rPr lang="ru-RU" sz="1600" b="1" dirty="0" smtClean="0"/>
              <a:t>	Поддержка семейного воспитания</a:t>
            </a:r>
            <a:r>
              <a:rPr lang="ru-RU" sz="1600" dirty="0" smtClean="0"/>
              <a:t> включает:</a:t>
            </a:r>
          </a:p>
          <a:p>
            <a:pPr algn="just"/>
            <a:r>
              <a:rPr lang="ru-RU" sz="1600" dirty="0" smtClean="0"/>
              <a:t>	-  содействие укреплению семьи и защиту приоритетного права родителей на воспитание детей перед всеми иными лицами;</a:t>
            </a:r>
          </a:p>
          <a:p>
            <a:pPr algn="just"/>
            <a:r>
              <a:rPr lang="ru-RU" sz="1600" dirty="0" smtClean="0"/>
              <a:t>	- создание условий для расширения участия семьи в воспитательной деятельности организаций, осуществляющих образовательную деятельность и работающих с детьми;</a:t>
            </a:r>
          </a:p>
          <a:p>
            <a:pPr algn="just"/>
            <a:r>
              <a:rPr lang="ru-RU" sz="1600" dirty="0" smtClean="0"/>
              <a:t>	- создание условий для просвещения и консультирования родителей по правовым, экономическим, медицинским, психолого-педагогическим и иным вопросам семейного воспитания.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b="1" dirty="0" smtClean="0"/>
              <a:t>	Развитие воспитания в системе образования предполагает:</a:t>
            </a:r>
          </a:p>
          <a:p>
            <a:pPr algn="just"/>
            <a:r>
              <a:rPr lang="ru-RU" sz="1600" dirty="0" smtClean="0"/>
              <a:t>	- обновление содержания воспитания, внедрение форм и методов, основанных на лучшем педагогическом опыте в сфере воспитания и способствующих совершенствованию и эффективной реализации воспитательного компонента федеральных государственных образовательных стандартов;</a:t>
            </a:r>
          </a:p>
          <a:p>
            <a:pPr algn="just"/>
            <a:r>
              <a:rPr lang="ru-RU" sz="1600" dirty="0" smtClean="0"/>
              <a:t>	- содействие разработке и реализации программ воспитания обучающихся в организациях, осуществляющих образовательную деятельность, которые направлены на повышение уважения детей друг к другу, к семье и родителям, учителю, старшим поколениям</a:t>
            </a:r>
          </a:p>
          <a:p>
            <a:pPr algn="just"/>
            <a:r>
              <a:rPr lang="ru-RU" sz="1600" dirty="0" smtClean="0"/>
              <a:t>	- развитие вариативности воспитательных систем и технологий, нацеленных на формирование индивидуальной траектории развития личности ребенка с учетом его потребностей, интересов и способностей;</a:t>
            </a: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	- использование чтения, в том числе семейного, для познания мира и формирования личности;</a:t>
            </a:r>
          </a:p>
          <a:p>
            <a:r>
              <a:rPr lang="ru-RU" sz="1600" dirty="0" smtClean="0"/>
              <a:t>	- совершенствование условий для выявления и поддержки одаренных детей;</a:t>
            </a:r>
          </a:p>
          <a:p>
            <a:r>
              <a:rPr lang="ru-RU" sz="1600" dirty="0" smtClean="0"/>
              <a:t>	- развитие форм включения детей в интеллектуально-познавательную, творческую, трудовую, общественно полезную, художественно-эстетическую, 	- физкультурно-спортивную, игровую деятельность;</a:t>
            </a:r>
          </a:p>
          <a:p>
            <a:r>
              <a:rPr lang="ru-RU" sz="1600" dirty="0" smtClean="0"/>
              <a:t>	- знакомство с лучшими образцами мировой и отечественной культуры.</a:t>
            </a:r>
          </a:p>
          <a:p>
            <a:endParaRPr lang="ru-RU" sz="1600" dirty="0"/>
          </a:p>
          <a:p>
            <a:r>
              <a:rPr lang="ru-RU" sz="1600" dirty="0" smtClean="0"/>
              <a:t>	</a:t>
            </a:r>
            <a:r>
              <a:rPr lang="ru-RU" sz="1600" b="1" dirty="0" smtClean="0"/>
              <a:t>1.  Гражданское воспитание включает:</a:t>
            </a:r>
          </a:p>
          <a:p>
            <a:r>
              <a:rPr lang="ru-RU" sz="1600" dirty="0" smtClean="0"/>
              <a:t> 	- развитие культуры межнационального общения</a:t>
            </a:r>
          </a:p>
          <a:p>
            <a:r>
              <a:rPr lang="ru-RU" sz="1600" dirty="0" smtClean="0"/>
              <a:t>	- развитие в детской среде ответственности, принципов коллективизма и социальной солидарности.</a:t>
            </a:r>
          </a:p>
          <a:p>
            <a:endParaRPr lang="ru-RU" sz="1600" dirty="0" smtClean="0"/>
          </a:p>
          <a:p>
            <a:pPr algn="just"/>
            <a:r>
              <a:rPr lang="ru-RU" sz="1600" b="1" dirty="0" smtClean="0"/>
              <a:t>	2. Патриотическое воспитание</a:t>
            </a:r>
            <a:r>
              <a:rPr lang="ru-RU" sz="1600" dirty="0" smtClean="0"/>
              <a:t> и формирование российской идентичности предусматривает	</a:t>
            </a:r>
          </a:p>
          <a:p>
            <a:pPr algn="just"/>
            <a:r>
              <a:rPr lang="ru-RU" sz="1600" dirty="0"/>
              <a:t>	</a:t>
            </a:r>
            <a:r>
              <a:rPr lang="ru-RU" sz="1600" dirty="0" smtClean="0"/>
              <a:t>- формирование у детей патриотизма, чувства гордости за свою Родину, готовности к защите интересов Отечества, ответственности за будущее России на основе развития программ патриотического воспитания детей.</a:t>
            </a:r>
          </a:p>
          <a:p>
            <a:pPr algn="just"/>
            <a:r>
              <a:rPr lang="ru-RU" sz="1600" b="1" dirty="0" smtClean="0"/>
              <a:t>	3. </a:t>
            </a:r>
            <a:r>
              <a:rPr lang="ru-RU" sz="1600" b="1" dirty="0"/>
              <a:t>Духовное и нравственное воспитание детей </a:t>
            </a:r>
            <a:r>
              <a:rPr lang="ru-RU" sz="1600" dirty="0"/>
              <a:t>на основе российских традиционных ценностей осуществляется за счет развития у детей нравственных чувств (чести, долга, справедливости, милосердия и дружелюбия);</a:t>
            </a:r>
          </a:p>
          <a:p>
            <a:pPr algn="ctr"/>
            <a:endParaRPr lang="ru-RU" sz="16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1917</TotalTime>
  <Words>1554</Words>
  <Application>Microsoft Office PowerPoint</Application>
  <PresentationFormat>Экран (4:3)</PresentationFormat>
  <Paragraphs>271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Лана Богначева</cp:lastModifiedBy>
  <cp:revision>68</cp:revision>
  <dcterms:created xsi:type="dcterms:W3CDTF">2016-02-18T07:54:59Z</dcterms:created>
  <dcterms:modified xsi:type="dcterms:W3CDTF">2016-02-23T19:23:05Z</dcterms:modified>
</cp:coreProperties>
</file>