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pn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4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428736"/>
            <a:ext cx="7500990" cy="1757936"/>
          </a:xfrm>
        </p:spPr>
        <p:txBody>
          <a:bodyPr/>
          <a:lstStyle/>
          <a:p>
            <a:pPr algn="ctr"/>
            <a:r>
              <a:rPr lang="ru-RU" dirty="0" smtClean="0"/>
              <a:t> Обобщающий урок «Алгебраический дроби»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закрепить навыки сокращения алгебраических дробей используя комбинированные методы при разложении многочленов на множители: вынесение общего множителя за скобки, применение формул сокращенного умножения, способ группировки;</a:t>
            </a:r>
          </a:p>
          <a:p>
            <a:pPr lvl="0"/>
            <a:r>
              <a:rPr lang="ru-RU" dirty="0" smtClean="0"/>
              <a:t>проверить уровень усвоения материала по данной теме;</a:t>
            </a:r>
          </a:p>
          <a:p>
            <a:pPr lvl="0"/>
            <a:r>
              <a:rPr lang="ru-RU" dirty="0" smtClean="0"/>
              <a:t>развивать навыки самоконтроля;</a:t>
            </a:r>
          </a:p>
          <a:p>
            <a:pPr lvl="0"/>
            <a:r>
              <a:rPr lang="ru-RU" dirty="0" smtClean="0"/>
              <a:t>воспитывать умение работать в группе, чувство ответственности, дисциплинированности.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Телеграмма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928670"/>
            <a:ext cx="4714908" cy="592933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800" b="1" i="1" dirty="0" smtClean="0"/>
              <a:t>Звездный городок. Центр подготовки космонавтов России.</a:t>
            </a:r>
            <a:endParaRPr lang="ru-RU" sz="2800" dirty="0" smtClean="0"/>
          </a:p>
          <a:p>
            <a:pPr algn="ctr">
              <a:buNone/>
            </a:pPr>
            <a:r>
              <a:rPr lang="ru-RU" sz="2800" b="1" i="1" dirty="0" smtClean="0"/>
              <a:t>7 класс.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Уважаемые ребята!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Приглашаем вас принять участие в конкурсном наборе в отряд юных космонавтов.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Для успешного зачисления в отряд необходимо пройти испытания. Подробную информацию пересылаем заказным письмом. Желаем удачи!</a:t>
            </a: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Начальник центра подготовки космонавтов России.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3076" name="Picture 4" descr="http://www.svpressa.ru/photo/7034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9136" y="4286256"/>
            <a:ext cx="3854863" cy="2571744"/>
          </a:xfrm>
          <a:prstGeom prst="rect">
            <a:avLst/>
          </a:prstGeom>
          <a:noFill/>
        </p:spPr>
      </p:pic>
      <p:pic>
        <p:nvPicPr>
          <p:cNvPr id="3078" name="Picture 6" descr="https://im0-tub-ru.yandex.net/i?id=0908328d6ee60c5fc2fbb5731473939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1" y="1224643"/>
            <a:ext cx="3857620" cy="3061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Устная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Разложите на множители:</a:t>
            </a:r>
          </a:p>
          <a:p>
            <a:pPr>
              <a:buNone/>
            </a:pPr>
            <a:r>
              <a:rPr lang="ru-RU" sz="2800" dirty="0" smtClean="0"/>
              <a:t>а )                              б ) </a:t>
            </a:r>
          </a:p>
          <a:p>
            <a:pPr>
              <a:buNone/>
            </a:pPr>
            <a:r>
              <a:rPr lang="ru-RU" sz="2800" dirty="0" smtClean="0"/>
              <a:t>в )                              г)  </a:t>
            </a:r>
          </a:p>
          <a:p>
            <a:pPr>
              <a:buNone/>
            </a:pPr>
            <a:r>
              <a:rPr lang="ru-RU" sz="2800" dirty="0" err="1" smtClean="0"/>
              <a:t>д</a:t>
            </a:r>
            <a:r>
              <a:rPr lang="ru-RU" sz="2800" dirty="0" smtClean="0"/>
              <a:t>)                              е ) </a:t>
            </a:r>
          </a:p>
          <a:p>
            <a:pPr>
              <a:buNone/>
            </a:pPr>
            <a:r>
              <a:rPr lang="ru-RU" sz="2800" dirty="0" smtClean="0"/>
              <a:t>ж )</a:t>
            </a:r>
            <a:r>
              <a:rPr lang="ru-RU" sz="2400" dirty="0" smtClean="0"/>
              <a:t>а</a:t>
            </a:r>
            <a:r>
              <a:rPr lang="en-US" sz="2400" dirty="0" smtClean="0"/>
              <a:t>(</a:t>
            </a:r>
            <a:r>
              <a:rPr lang="en-US" sz="2400" dirty="0" err="1" smtClean="0"/>
              <a:t>m+n</a:t>
            </a:r>
            <a:r>
              <a:rPr lang="en-US" sz="2400" dirty="0" smtClean="0"/>
              <a:t>)+b(</a:t>
            </a:r>
            <a:r>
              <a:rPr lang="en-US" sz="2400" dirty="0" err="1" smtClean="0"/>
              <a:t>m+n</a:t>
            </a:r>
            <a:r>
              <a:rPr lang="en-US" sz="2400" dirty="0" smtClean="0"/>
              <a:t>)</a:t>
            </a:r>
            <a:r>
              <a:rPr lang="ru-RU" sz="2400" dirty="0" smtClean="0"/>
              <a:t>  </a:t>
            </a:r>
            <a:r>
              <a:rPr lang="ru-RU" sz="2400" dirty="0" err="1" smtClean="0"/>
              <a:t>з</a:t>
            </a:r>
            <a:r>
              <a:rPr lang="ru-RU" sz="2400" dirty="0" smtClean="0"/>
              <a:t> ) </a:t>
            </a:r>
            <a:r>
              <a:rPr lang="en-US" sz="2400" dirty="0" smtClean="0"/>
              <a:t>b(a+5)-c(a+5)</a:t>
            </a:r>
            <a:endParaRPr lang="ru-RU" sz="2400" dirty="0" smtClean="0"/>
          </a:p>
          <a:p>
            <a:pPr>
              <a:buNone/>
            </a:pPr>
            <a:r>
              <a:rPr lang="ru-RU" sz="2800" dirty="0" smtClean="0"/>
              <a:t> Сократите дроби:</a:t>
            </a:r>
          </a:p>
          <a:p>
            <a:pPr>
              <a:buNone/>
            </a:pPr>
            <a:r>
              <a:rPr lang="ru-RU" sz="2800" dirty="0" smtClean="0"/>
              <a:t>а)  </a:t>
            </a:r>
            <a:r>
              <a:rPr lang="en-US" sz="2800" dirty="0" smtClean="0"/>
              <a:t>        </a:t>
            </a:r>
            <a:r>
              <a:rPr lang="ru-RU" sz="2800" dirty="0" smtClean="0"/>
              <a:t>б)  </a:t>
            </a:r>
            <a:r>
              <a:rPr lang="en-US" sz="2800" dirty="0" smtClean="0"/>
              <a:t>         </a:t>
            </a:r>
            <a:r>
              <a:rPr lang="ru-RU" sz="2800" dirty="0" smtClean="0"/>
              <a:t> в)  </a:t>
            </a:r>
            <a:r>
              <a:rPr lang="en-US" sz="2800" dirty="0" smtClean="0"/>
              <a:t>         </a:t>
            </a:r>
            <a:r>
              <a:rPr lang="ru-RU" sz="2800" dirty="0" smtClean="0"/>
              <a:t>г)</a:t>
            </a:r>
            <a:r>
              <a:rPr lang="en-US" sz="2800" dirty="0" smtClean="0"/>
              <a:t>         </a:t>
            </a:r>
            <a:r>
              <a:rPr lang="ru-RU" sz="2800" dirty="0" err="1" smtClean="0"/>
              <a:t>д</a:t>
            </a:r>
            <a:r>
              <a:rPr lang="ru-RU" sz="2800" dirty="0" smtClean="0"/>
              <a:t>)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е) </a:t>
            </a:r>
            <a:endParaRPr lang="ru-RU" sz="2800" dirty="0"/>
          </a:p>
        </p:txBody>
      </p:sp>
      <p:pic>
        <p:nvPicPr>
          <p:cNvPr id="4" name="Рисунок 3" descr="http://festival.1september.ru/articles/509389/Image203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71678"/>
            <a:ext cx="92869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09389/Image203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71678"/>
            <a:ext cx="85725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509389/Image2037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2571744"/>
            <a:ext cx="85725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509389/Image2038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500306"/>
            <a:ext cx="121444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estival.1september.ru/articles/509389/Image2039.g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3071810"/>
            <a:ext cx="114300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festival.1september.ru/articles/509389/Image2040.g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3071810"/>
            <a:ext cx="1214446" cy="4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estival.1september.ru/articles/509389/Image2043.gif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4429132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festival.1september.ru/articles/509389/Image2044.gif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43240" y="4429132"/>
            <a:ext cx="92869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festival.1september.ru/articles/509389/Image2045.gif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00562" y="4357694"/>
            <a:ext cx="100013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festival.1september.ru/articles/509389/Image2046.gif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6446" y="4357694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429132"/>
            <a:ext cx="994266" cy="657227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1" y="5500702"/>
            <a:ext cx="1099587" cy="695327"/>
          </a:xfrm>
          <a:prstGeom prst="rect">
            <a:avLst/>
          </a:prstGeom>
          <a:noFill/>
        </p:spPr>
      </p:pic>
      <p:pic>
        <p:nvPicPr>
          <p:cNvPr id="1034" name="Picture 10" descr="https://im2-tub-ru.yandex.net/i?id=0b839daa115910b4bea8e7ac10d40e65&amp;n=21"/>
          <p:cNvPicPr>
            <a:picLocks noChangeAspect="1" noChangeArrowheads="1"/>
          </p:cNvPicPr>
          <p:nvPr/>
        </p:nvPicPr>
        <p:blipFill>
          <a:blip r:embed="rId14"/>
          <a:srcRect l="24490" t="14285"/>
          <a:stretch>
            <a:fillRect/>
          </a:stretch>
        </p:blipFill>
        <p:spPr bwMode="auto">
          <a:xfrm>
            <a:off x="6500826" y="1285860"/>
            <a:ext cx="2643174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8581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Путь к неизведанной планете.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Каждой команде предлагается составить траекторию полета космического корабля.</a:t>
            </a:r>
          </a:p>
          <a:p>
            <a:pPr>
              <a:buNone/>
            </a:pPr>
            <a:r>
              <a:rPr lang="ru-RU" sz="2400" dirty="0" smtClean="0"/>
              <a:t>Выпишите в тетрадях из предложенного списка уравнения, которые задают линейную функцию</a:t>
            </a:r>
          </a:p>
          <a:p>
            <a:pPr marL="425196" lvl="0" indent="-342900">
              <a:buFont typeface="+mj-lt"/>
              <a:buAutoNum type="arabicPeriod"/>
            </a:pPr>
            <a:r>
              <a:rPr lang="ru-RU" sz="2400" dirty="0" smtClean="0"/>
              <a:t>У=5х + 3</a:t>
            </a:r>
          </a:p>
          <a:p>
            <a:pPr marL="425196" lvl="0" indent="-342900">
              <a:buFont typeface="+mj-lt"/>
              <a:buAutoNum type="arabicPeriod"/>
            </a:pPr>
            <a:r>
              <a:rPr lang="ru-RU" sz="2400" dirty="0" smtClean="0"/>
              <a:t>У=-2х – 4</a:t>
            </a:r>
          </a:p>
          <a:p>
            <a:pPr marL="425196" lvl="0" indent="-342900">
              <a:buFont typeface="+mj-lt"/>
              <a:buAutoNum type="arabicPeriod"/>
            </a:pPr>
            <a:r>
              <a:rPr lang="ru-RU" sz="2400" dirty="0" smtClean="0"/>
              <a:t>У= 0,6+х²</a:t>
            </a:r>
          </a:p>
          <a:p>
            <a:pPr marL="425196" lvl="0" indent="-342900">
              <a:buFont typeface="+mj-lt"/>
              <a:buAutoNum type="arabicPeriod"/>
            </a:pPr>
            <a:r>
              <a:rPr lang="ru-RU" sz="2400" dirty="0" smtClean="0"/>
              <a:t>У= - 10/</a:t>
            </a:r>
            <a:r>
              <a:rPr lang="ru-RU" sz="2400" dirty="0" err="1" smtClean="0"/>
              <a:t>х</a:t>
            </a:r>
            <a:endParaRPr lang="ru-RU" sz="2400" dirty="0" smtClean="0"/>
          </a:p>
          <a:p>
            <a:pPr marL="425196" lvl="0" indent="-342900">
              <a:buFont typeface="+mj-lt"/>
              <a:buAutoNum type="arabicPeriod"/>
            </a:pPr>
            <a:r>
              <a:rPr lang="ru-RU" sz="2400" dirty="0" smtClean="0"/>
              <a:t>У= 1 + 5х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http://sdelanounas.ru/i/a/w/aW1nMTMubm5tLnJ1L2QvYy9mL2YvZi9lZjlkODBjZmRlMzY3MmMyZDdmMDljZWE3NWEuanB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43302"/>
            <a:ext cx="4143372" cy="3314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Вопросы к графику линейной функции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1) Может ли произойти столкновение летательных аппаратов в космическом пространстве?</a:t>
            </a:r>
          </a:p>
          <a:p>
            <a:pPr>
              <a:buNone/>
            </a:pPr>
            <a:r>
              <a:rPr lang="ru-RU" sz="2800" dirty="0" smtClean="0"/>
              <a:t>2) С какими графиками (траекториями движения соседних кораблей) вы можете столкнуться?</a:t>
            </a:r>
          </a:p>
          <a:p>
            <a:pPr>
              <a:buNone/>
            </a:pPr>
            <a:r>
              <a:rPr lang="ru-RU" sz="2800" dirty="0" smtClean="0"/>
              <a:t>3) С каким космическим кораблем траектория полета параллельна?</a:t>
            </a:r>
          </a:p>
          <a:p>
            <a:pPr>
              <a:buNone/>
            </a:pPr>
            <a:r>
              <a:rPr lang="ru-RU" sz="2800" dirty="0" smtClean="0"/>
              <a:t>4) Найти точки пересечения графиков линейных функций с осями координат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Сократить дробь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None/>
            </a:pPr>
            <a:r>
              <a:rPr lang="ru-RU" dirty="0" smtClean="0"/>
              <a:t>1)                      </a:t>
            </a:r>
          </a:p>
          <a:p>
            <a:pPr marL="596646" indent="-514350">
              <a:buNone/>
            </a:pPr>
            <a:endParaRPr lang="ru-RU" dirty="0" smtClean="0"/>
          </a:p>
          <a:p>
            <a:pPr marL="596646" indent="-514350">
              <a:buNone/>
            </a:pPr>
            <a:endParaRPr lang="ru-RU" dirty="0" smtClean="0"/>
          </a:p>
          <a:p>
            <a:pPr marL="596646" indent="-514350">
              <a:buNone/>
            </a:pPr>
            <a:r>
              <a:rPr lang="ru-RU" dirty="0" smtClean="0"/>
              <a:t>2)</a:t>
            </a:r>
          </a:p>
          <a:p>
            <a:pPr marL="596646" indent="-514350">
              <a:buNone/>
            </a:pPr>
            <a:endParaRPr lang="ru-RU" dirty="0" smtClean="0"/>
          </a:p>
          <a:p>
            <a:pPr marL="596646" indent="-514350">
              <a:buNone/>
            </a:pPr>
            <a:endParaRPr lang="ru-RU" dirty="0" smtClean="0"/>
          </a:p>
          <a:p>
            <a:pPr marL="596646" indent="-514350">
              <a:buNone/>
            </a:pPr>
            <a:r>
              <a:rPr lang="ru-RU" dirty="0" smtClean="0"/>
              <a:t>3)</a:t>
            </a:r>
          </a:p>
          <a:p>
            <a:pPr marL="596646" indent="-5143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571612"/>
            <a:ext cx="1344160" cy="785818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286125"/>
            <a:ext cx="2161000" cy="785818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929198"/>
            <a:ext cx="1735421" cy="857256"/>
          </a:xfrm>
          <a:prstGeom prst="rect">
            <a:avLst/>
          </a:prstGeom>
          <a:noFill/>
        </p:spPr>
      </p:pic>
      <p:pic>
        <p:nvPicPr>
          <p:cNvPr id="1033" name="Picture 9" descr="ракета - Всемирная схемотехни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571612"/>
            <a:ext cx="3369115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42926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Урок окончен.</a:t>
            </a:r>
            <a:br>
              <a:rPr lang="ru-RU" sz="4800" dirty="0" smtClean="0"/>
            </a:br>
            <a:r>
              <a:rPr lang="ru-RU" sz="4800" dirty="0" smtClean="0"/>
              <a:t>Благодарю за внимание.</a:t>
            </a:r>
            <a:endParaRPr lang="ru-RU" sz="4800" dirty="0"/>
          </a:p>
        </p:txBody>
      </p:sp>
      <p:pic>
        <p:nvPicPr>
          <p:cNvPr id="18436" name="Picture 4" descr="http://i.wp.pl/a/f/jpeg/31461/000_SAPA99031531209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6096000" cy="501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</TotalTime>
  <Words>240</Words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Обобщающий урок «Алгебраический дроби»</vt:lpstr>
      <vt:lpstr>Цели урока:</vt:lpstr>
      <vt:lpstr>Телеграмма</vt:lpstr>
      <vt:lpstr>Устная работа</vt:lpstr>
      <vt:lpstr>Практическая работа</vt:lpstr>
      <vt:lpstr>Вопросы к графику линейной функции</vt:lpstr>
      <vt:lpstr>Сократить дробь</vt:lpstr>
      <vt:lpstr>Урок окончен. Благодарю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Teacher</cp:lastModifiedBy>
  <cp:revision>10</cp:revision>
  <dcterms:modified xsi:type="dcterms:W3CDTF">2015-04-10T06:02:20Z</dcterms:modified>
</cp:coreProperties>
</file>