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56" r:id="rId2"/>
    <p:sldId id="281" r:id="rId3"/>
    <p:sldId id="288" r:id="rId4"/>
    <p:sldId id="289" r:id="rId5"/>
    <p:sldId id="290" r:id="rId6"/>
    <p:sldId id="302" r:id="rId7"/>
    <p:sldId id="310" r:id="rId8"/>
    <p:sldId id="309" r:id="rId9"/>
    <p:sldId id="322" r:id="rId10"/>
    <p:sldId id="323" r:id="rId11"/>
    <p:sldId id="324" r:id="rId12"/>
    <p:sldId id="259" r:id="rId13"/>
    <p:sldId id="260" r:id="rId14"/>
    <p:sldId id="273" r:id="rId15"/>
    <p:sldId id="292" r:id="rId16"/>
    <p:sldId id="293" r:id="rId17"/>
    <p:sldId id="312" r:id="rId18"/>
    <p:sldId id="313" r:id="rId19"/>
    <p:sldId id="314" r:id="rId20"/>
    <p:sldId id="315" r:id="rId21"/>
    <p:sldId id="316" r:id="rId22"/>
    <p:sldId id="321" r:id="rId23"/>
    <p:sldId id="311" r:id="rId24"/>
    <p:sldId id="317" r:id="rId25"/>
    <p:sldId id="295" r:id="rId26"/>
    <p:sldId id="296" r:id="rId27"/>
    <p:sldId id="301" r:id="rId28"/>
    <p:sldId id="325" r:id="rId29"/>
    <p:sldId id="300" r:id="rId30"/>
    <p:sldId id="29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  <a:srgbClr val="FFF6E1"/>
    <a:srgbClr val="FFFF00"/>
    <a:srgbClr val="FF9900"/>
    <a:srgbClr val="CC3300"/>
    <a:srgbClr val="2306D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971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&#1044;&#1080;&#1072;&#1075;&#1088;&#1072;&#1084;&#1084;&#1072;%20&#1074;%20Microsoft%20Office%20Word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&#1074;%20Microsoft%20Office%20Word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baseline="0" dirty="0">
                <a:latin typeface="Times New Roman" pitchFamily="18" charset="0"/>
                <a:cs typeface="Times New Roman" pitchFamily="18" charset="0"/>
              </a:rPr>
              <a:t>2013-2014 </a:t>
            </a:r>
            <a:r>
              <a:rPr lang="ru-RU" sz="2000" b="0" baseline="0" dirty="0" smtClean="0"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8681519283686879"/>
          <c:y val="1.7745591620424335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7.3760338449008422E-2"/>
          <c:y val="9.6230113229181513E-2"/>
          <c:w val="0.90641317154002443"/>
          <c:h val="0.69701393865558592"/>
        </c:manualLayout>
      </c:layout>
      <c:bar3DChart>
        <c:barDir val="col"/>
        <c:grouping val="clustered"/>
        <c:ser>
          <c:idx val="0"/>
          <c:order val="0"/>
          <c:tx>
            <c:strRef>
              <c:f>'[Диаграмма в Microsoft Office Word]Лист1'!$B$1</c:f>
              <c:strCache>
                <c:ptCount val="1"/>
                <c:pt idx="0">
                  <c:v>знают</c:v>
                </c:pt>
              </c:strCache>
            </c:strRef>
          </c:tx>
          <c:cat>
            <c:strRef>
              <c:f>'[Диаграмма в Microsoft Office Word]Лист1'!$A$2:$A$8</c:f>
              <c:strCache>
                <c:ptCount val="7"/>
                <c:pt idx="0">
                  <c:v>колыбельные песни</c:v>
                </c:pt>
                <c:pt idx="1">
                  <c:v>пестушки, потешки</c:v>
                </c:pt>
                <c:pt idx="2">
                  <c:v>заклички</c:v>
                </c:pt>
                <c:pt idx="3">
                  <c:v>считалки</c:v>
                </c:pt>
                <c:pt idx="4">
                  <c:v>скороговорки</c:v>
                </c:pt>
                <c:pt idx="5">
                  <c:v>прибаутки</c:v>
                </c:pt>
                <c:pt idx="6">
                  <c:v>дразнилки</c:v>
                </c:pt>
              </c:strCache>
            </c:strRef>
          </c:cat>
          <c:val>
            <c:numRef>
              <c:f>'[Диаграмма в Microsoft Office Word]Лист1'!$B$2:$B$8</c:f>
              <c:numCache>
                <c:formatCode>General</c:formatCode>
                <c:ptCount val="7"/>
                <c:pt idx="0">
                  <c:v>12</c:v>
                </c:pt>
                <c:pt idx="1">
                  <c:v>0</c:v>
                </c:pt>
                <c:pt idx="2">
                  <c:v>10</c:v>
                </c:pt>
                <c:pt idx="3">
                  <c:v>10</c:v>
                </c:pt>
                <c:pt idx="4">
                  <c:v>15</c:v>
                </c:pt>
                <c:pt idx="5">
                  <c:v>7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Word]Лист1'!$C$1</c:f>
              <c:strCache>
                <c:ptCount val="1"/>
                <c:pt idx="0">
                  <c:v>не знают</c:v>
                </c:pt>
              </c:strCache>
            </c:strRef>
          </c:tx>
          <c:cat>
            <c:strRef>
              <c:f>'[Диаграмма в Microsoft Office Word]Лист1'!$A$2:$A$8</c:f>
              <c:strCache>
                <c:ptCount val="7"/>
                <c:pt idx="0">
                  <c:v>колыбельные песни</c:v>
                </c:pt>
                <c:pt idx="1">
                  <c:v>пестушки, потешки</c:v>
                </c:pt>
                <c:pt idx="2">
                  <c:v>заклички</c:v>
                </c:pt>
                <c:pt idx="3">
                  <c:v>считалки</c:v>
                </c:pt>
                <c:pt idx="4">
                  <c:v>скороговорки</c:v>
                </c:pt>
                <c:pt idx="5">
                  <c:v>прибаутки</c:v>
                </c:pt>
                <c:pt idx="6">
                  <c:v>дразнилки</c:v>
                </c:pt>
              </c:strCache>
            </c:strRef>
          </c:cat>
          <c:val>
            <c:numRef>
              <c:f>'[Диаграмма в Microsoft Office Word]Лист1'!$C$2:$C$8</c:f>
              <c:numCache>
                <c:formatCode>General</c:formatCode>
                <c:ptCount val="7"/>
                <c:pt idx="0">
                  <c:v>7</c:v>
                </c:pt>
                <c:pt idx="1">
                  <c:v>19</c:v>
                </c:pt>
                <c:pt idx="2">
                  <c:v>9</c:v>
                </c:pt>
                <c:pt idx="3">
                  <c:v>9</c:v>
                </c:pt>
                <c:pt idx="4">
                  <c:v>4</c:v>
                </c:pt>
                <c:pt idx="5">
                  <c:v>12</c:v>
                </c:pt>
                <c:pt idx="6">
                  <c:v>12</c:v>
                </c:pt>
              </c:numCache>
            </c:numRef>
          </c:val>
        </c:ser>
        <c:shape val="cylinder"/>
        <c:axId val="122802560"/>
        <c:axId val="122804096"/>
        <c:axId val="0"/>
      </c:bar3DChart>
      <c:catAx>
        <c:axId val="122802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2804096"/>
        <c:crosses val="autoZero"/>
        <c:auto val="1"/>
        <c:lblAlgn val="ctr"/>
        <c:lblOffset val="100"/>
      </c:catAx>
      <c:valAx>
        <c:axId val="122804096"/>
        <c:scaling>
          <c:orientation val="minMax"/>
        </c:scaling>
        <c:axPos val="l"/>
        <c:majorGridlines/>
        <c:numFmt formatCode="General" sourceLinked="1"/>
        <c:tickLblPos val="nextTo"/>
        <c:crossAx val="122802560"/>
        <c:crosses val="autoZero"/>
        <c:crossBetween val="between"/>
      </c:valAx>
    </c:plotArea>
    <c:plotVisOnly val="1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baseline="0" dirty="0">
                <a:latin typeface="Times New Roman" pitchFamily="18" charset="0"/>
                <a:cs typeface="Times New Roman" pitchFamily="18" charset="0"/>
              </a:rPr>
              <a:t>2013-2014 </a:t>
            </a:r>
            <a:r>
              <a:rPr lang="ru-RU" sz="2000" b="0" baseline="0" dirty="0" smtClean="0"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6347223674493691"/>
          <c:y val="4.4069315681342203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0.13305397760904517"/>
          <c:y val="0.18334149740938024"/>
          <c:w val="0.86694602239095475"/>
          <c:h val="0.5347852763834382"/>
        </c:manualLayout>
      </c:layout>
      <c:bar3DChart>
        <c:barDir val="col"/>
        <c:grouping val="clustered"/>
        <c:ser>
          <c:idx val="0"/>
          <c:order val="0"/>
          <c:tx>
            <c:strRef>
              <c:f>'[Диаграмма в Microsoft Office Word]Лист1'!$B$1</c:f>
              <c:strCache>
                <c:ptCount val="1"/>
                <c:pt idx="0">
                  <c:v>знают</c:v>
                </c:pt>
              </c:strCache>
            </c:strRef>
          </c:tx>
          <c:cat>
            <c:strRef>
              <c:f>'[Диаграмма в Microsoft Office Word]Лист1'!$A$2:$A$8</c:f>
              <c:strCache>
                <c:ptCount val="7"/>
                <c:pt idx="0">
                  <c:v>колыбельные песни</c:v>
                </c:pt>
                <c:pt idx="1">
                  <c:v>пестушки, потешки</c:v>
                </c:pt>
                <c:pt idx="2">
                  <c:v>заклички</c:v>
                </c:pt>
                <c:pt idx="3">
                  <c:v>считалки</c:v>
                </c:pt>
                <c:pt idx="4">
                  <c:v>скороговорки</c:v>
                </c:pt>
                <c:pt idx="5">
                  <c:v>прибаутки</c:v>
                </c:pt>
                <c:pt idx="6">
                  <c:v>дразнилки</c:v>
                </c:pt>
              </c:strCache>
            </c:strRef>
          </c:cat>
          <c:val>
            <c:numRef>
              <c:f>'[Диаграмма в Microsoft Office Word]Лист1'!$B$2:$B$8</c:f>
              <c:numCache>
                <c:formatCode>General</c:formatCode>
                <c:ptCount val="7"/>
                <c:pt idx="0">
                  <c:v>12</c:v>
                </c:pt>
                <c:pt idx="1">
                  <c:v>0</c:v>
                </c:pt>
                <c:pt idx="2">
                  <c:v>10</c:v>
                </c:pt>
                <c:pt idx="3">
                  <c:v>10</c:v>
                </c:pt>
                <c:pt idx="4">
                  <c:v>15</c:v>
                </c:pt>
                <c:pt idx="5">
                  <c:v>7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Word]Лист1'!$C$1</c:f>
              <c:strCache>
                <c:ptCount val="1"/>
                <c:pt idx="0">
                  <c:v>не знают</c:v>
                </c:pt>
              </c:strCache>
            </c:strRef>
          </c:tx>
          <c:cat>
            <c:strRef>
              <c:f>'[Диаграмма в Microsoft Office Word]Лист1'!$A$2:$A$8</c:f>
              <c:strCache>
                <c:ptCount val="7"/>
                <c:pt idx="0">
                  <c:v>колыбельные песни</c:v>
                </c:pt>
                <c:pt idx="1">
                  <c:v>пестушки, потешки</c:v>
                </c:pt>
                <c:pt idx="2">
                  <c:v>заклички</c:v>
                </c:pt>
                <c:pt idx="3">
                  <c:v>считалки</c:v>
                </c:pt>
                <c:pt idx="4">
                  <c:v>скороговорки</c:v>
                </c:pt>
                <c:pt idx="5">
                  <c:v>прибаутки</c:v>
                </c:pt>
                <c:pt idx="6">
                  <c:v>дразнилки</c:v>
                </c:pt>
              </c:strCache>
            </c:strRef>
          </c:cat>
          <c:val>
            <c:numRef>
              <c:f>'[Диаграмма в Microsoft Office Word]Лист1'!$C$2:$C$8</c:f>
              <c:numCache>
                <c:formatCode>General</c:formatCode>
                <c:ptCount val="7"/>
                <c:pt idx="0">
                  <c:v>7</c:v>
                </c:pt>
                <c:pt idx="1">
                  <c:v>19</c:v>
                </c:pt>
                <c:pt idx="2">
                  <c:v>9</c:v>
                </c:pt>
                <c:pt idx="3">
                  <c:v>9</c:v>
                </c:pt>
                <c:pt idx="4">
                  <c:v>4</c:v>
                </c:pt>
                <c:pt idx="5">
                  <c:v>12</c:v>
                </c:pt>
                <c:pt idx="6">
                  <c:v>12</c:v>
                </c:pt>
              </c:numCache>
            </c:numRef>
          </c:val>
        </c:ser>
        <c:shape val="cylinder"/>
        <c:axId val="124603008"/>
        <c:axId val="124608896"/>
        <c:axId val="0"/>
      </c:bar3DChart>
      <c:catAx>
        <c:axId val="12460300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4608896"/>
        <c:crosses val="autoZero"/>
        <c:auto val="1"/>
        <c:lblAlgn val="ctr"/>
        <c:lblOffset val="100"/>
      </c:catAx>
      <c:valAx>
        <c:axId val="124608896"/>
        <c:scaling>
          <c:orientation val="minMax"/>
        </c:scaling>
        <c:axPos val="l"/>
        <c:majorGridlines/>
        <c:numFmt formatCode="General" sourceLinked="1"/>
        <c:tickLblPos val="nextTo"/>
        <c:crossAx val="124603008"/>
        <c:crosses val="autoZero"/>
        <c:crossBetween val="between"/>
      </c:valAx>
    </c:plotArea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0.75742</cdr:x>
      <cdr:y>0.07338</cdr:y>
    </cdr:from>
    <cdr:to>
      <cdr:x>0.79392</cdr:x>
      <cdr:y>0.11331</cdr:y>
    </cdr:to>
    <cdr:sp macro="" textlink="">
      <cdr:nvSpPr>
        <cdr:cNvPr id="2" name="Блок-схема: процесс 1"/>
        <cdr:cNvSpPr/>
      </cdr:nvSpPr>
      <cdr:spPr>
        <a:xfrm xmlns:a="http://schemas.openxmlformats.org/drawingml/2006/main">
          <a:off x="5976664" y="397024"/>
          <a:ext cx="288032" cy="216024"/>
        </a:xfrm>
        <a:prstGeom xmlns:a="http://schemas.openxmlformats.org/drawingml/2006/main" prst="flowChartProcess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0.75742</cdr:x>
      <cdr:y>0.17986</cdr:y>
    </cdr:from>
    <cdr:to>
      <cdr:x>0.79383</cdr:x>
      <cdr:y>0.21977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5976664" y="973088"/>
          <a:ext cx="287338" cy="21590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  <a:ln xmlns:a="http://schemas.openxmlformats.org/drawingml/2006/main" w="25400" cap="flat" cmpd="sng" algn="ctr">
          <a:solidFill>
            <a:srgbClr val="3891A7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Gill Sans MT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Gill Sans MT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Gill Sans MT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Gill Sans MT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Gill Sans MT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Gill Sans MT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Gill Sans MT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Gill Sans MT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Gill Sans MT"/>
            </a:defRPr>
          </a:lvl9pPr>
        </a:lstStyle>
        <a:p xmlns:a="http://schemas.openxmlformats.org/drawingml/2006/main">
          <a:pPr algn="ctr">
            <a:defRPr/>
          </a:pPr>
          <a:endParaRPr lang="ru-RU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0.83955</cdr:x>
      <cdr:y>0.04676</cdr:y>
    </cdr:from>
    <cdr:to>
      <cdr:x>0.98281</cdr:x>
      <cdr:y>0.26902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24736" y="253008"/>
          <a:ext cx="1130424" cy="1202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0.83042</cdr:x>
      <cdr:y>0.06007</cdr:y>
    </cdr:from>
    <cdr:to>
      <cdr:x>0.9463</cdr:x>
      <cdr:y>0.26902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552728" y="325016"/>
          <a:ext cx="914400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Знают</a:t>
          </a:r>
        </a:p>
        <a:p xmlns:a="http://schemas.openxmlformats.org/drawingml/2006/main"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 знаю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3248E0-8C02-4BD4-B82D-6A30D6D05F71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C6F89E-6590-49A1-A230-C5E1D0506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FEFF8-930D-4467-AE88-6802E6124BA1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FAEAE-34D2-4CBF-8F77-66BCAFC9E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8BC41-BC42-4F2D-A92E-BBAF77CCAE9C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3CD7D-4123-4325-8433-A55648D12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E7C8A-F700-4A11-9A13-A3CF0B337983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A025E-4FA7-4EFD-BBF8-10669B2E6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DF4D47-414F-45BC-BA1F-EF1BDFE347B5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29252F-95DE-4F2D-98E0-FDE8EDC6A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16FDE-F252-4EDE-87EC-094A1FF224F7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E235-9D36-4B99-8122-B7B37994B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62FF12-AD37-4AAC-B427-13CD0E0AF53F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77C73A-2F3D-46B7-9374-580170F91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7BC14-54AC-473E-B148-AFC763D71F2D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D438F-13C1-4C4C-83D8-18FD06D9C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928588-4410-45C9-9D26-DDFC64ECF8B6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2C9A6F-FB6A-41B5-AC12-2F63D8AF3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1A9786-F3EB-4F47-A7DA-7760E9FE8C19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24FD98-AD5A-4AD1-8973-0B44096F7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8F7EE4-67A3-4D9F-9BA0-D903C01862F2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B04F2F-3C75-4430-B763-F5836B452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502A168F-A0A3-4538-AB81-9F6A995ADECC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7AC06FE-3081-4BE7-995D-E5DB9B477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1" r:id="rId2"/>
    <p:sldLayoutId id="2147484047" r:id="rId3"/>
    <p:sldLayoutId id="2147484042" r:id="rId4"/>
    <p:sldLayoutId id="2147484048" r:id="rId5"/>
    <p:sldLayoutId id="2147484043" r:id="rId6"/>
    <p:sldLayoutId id="2147484049" r:id="rId7"/>
    <p:sldLayoutId id="2147484050" r:id="rId8"/>
    <p:sldLayoutId id="2147484051" r:id="rId9"/>
    <p:sldLayoutId id="2147484044" r:id="rId10"/>
    <p:sldLayoutId id="21474840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&#1042;&#1072;&#1083;&#1077;&#1085;&#1090;&#1080;&#1085;&#1072;%20&#1056;&#1103;&#1073;&#1082;&#1086;&#1074;&#1072;%20-%20&#1059;%20&#1082;&#1086;&#1090;&#1072;-&#1083;&#1080;.%20&#1091;%20&#1082;&#1086;&#1090;&#1072;.mp3" TargetMode="External"/><Relationship Id="rId6" Type="http://schemas.openxmlformats.org/officeDocument/2006/relationships/image" Target="../media/image10.png"/><Relationship Id="rId5" Type="http://schemas.openxmlformats.org/officeDocument/2006/relationships/hyperlink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&#1042;&#1072;&#1083;&#1077;&#1085;&#1090;&#1080;&#1085;&#1072;%20&#1056;&#1103;&#1073;&#1082;&#1086;&#1074;&#1072;%20-%20&#1040;&#1081;.%20&#1085;&#1091;&#1085;&#1091;&#1096;&#1082;&#1080;.mp3" TargetMode="Externa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hyperlink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4%20&#1042;%20&#1040;%20&#1052;&#1067;%20&#1055;&#1056;&#1054;&#1057;&#1054;%20&#1057;&#1045;&#1071;&#1051;&#1048;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&#1047;&#1072;&#1087;&#1083;&#1077;&#1090;&#1080;&#1089;&#1103;%20&#1087;&#1083;&#1077;&#1090;&#1077;&#1085;&#1100;.mp3" TargetMode="External"/><Relationship Id="rId6" Type="http://schemas.openxmlformats.org/officeDocument/2006/relationships/image" Target="../media/image15.png"/><Relationship Id="rId5" Type="http://schemas.openxmlformats.org/officeDocument/2006/relationships/hyperlink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&#1047;&#1072;&#1087;&#1083;&#1077;&#1090;&#1080;&#1089;&#1103;%20&#1087;&#1083;&#1077;&#1090;&#1077;&#1085;&#1100;.mp3" TargetMode="Externa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06%20-%20&#1054;&#1081;,%20&#1078;&#1072;&#1074;&#1086;&#1088;&#1086;&#1085;&#1082;&#1080;,%20&#1078;&#1072;&#1074;&#1086;&#1088;&#1086;&#1085;&#1091;&#1096;&#1082;&#1080;.%20.mp3" TargetMode="External"/><Relationship Id="rId6" Type="http://schemas.openxmlformats.org/officeDocument/2006/relationships/image" Target="../media/image15.png"/><Relationship Id="rId5" Type="http://schemas.openxmlformats.org/officeDocument/2006/relationships/hyperlink" Target="file:///C:\Users\&#1045;&#1083;&#1077;&#1085;&#1072;\Desktop\&#1087;&#1088;&#1086;&#1077;&#1082;&#1090;&#1099;\&#1087;&#1088;&#1086;&#1077;&#1082;&#1090;%20&#1044;&#1077;&#1090;&#1089;&#1082;&#1080;&#1081;%20&#1092;&#1086;&#1083;&#1100;&#1082;&#1083;&#1086;&#1088;%20&#1070;&#1078;&#1085;&#1086;&#1075;&#1086;%20&#1059;&#1088;&#1072;&#1083;&#1072;\06%20-%20&#1054;&#1081;,%20&#1078;&#1072;&#1074;&#1086;&#1088;&#1086;&#1085;&#1082;&#1080;,%20&#1078;&#1072;&#1074;&#1086;&#1088;&#1086;&#1085;&#1091;&#1096;&#1082;&#1080;.%20.mp3" TargetMode="Externa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_Microsoft_Office_Excel2.xls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shki-mishki.ru/view-2371-7.html" TargetMode="External"/><Relationship Id="rId3" Type="http://schemas.openxmlformats.org/officeDocument/2006/relationships/hyperlink" Target="https://www.imobilco.ru/books/-/648750" TargetMode="External"/><Relationship Id="rId7" Type="http://schemas.openxmlformats.org/officeDocument/2006/relationships/hyperlink" Target="http://lib.rosdiplom.ru/library/prosmotr.aspx?id=493544" TargetMode="External"/><Relationship Id="rId2" Type="http://schemas.openxmlformats.org/officeDocument/2006/relationships/hyperlink" Target="http://www.referats.pro/iskusstvo/46661-istorija-sobiranija-i-izuchenija-detskogo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ildcult.rsuh.ru/article.html?id=59510" TargetMode="External"/><Relationship Id="rId5" Type="http://schemas.openxmlformats.org/officeDocument/2006/relationships/hyperlink" Target="http://rusprogram.ru/f64" TargetMode="External"/><Relationship Id="rId4" Type="http://schemas.openxmlformats.org/officeDocument/2006/relationships/hyperlink" Target="http://www.5rik.ru/better/article-150582.htm" TargetMode="External"/><Relationship Id="rId9" Type="http://schemas.openxmlformats.org/officeDocument/2006/relationships/hyperlink" Target="http://diplomforum.ru/f111/t35136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47813" y="1484313"/>
            <a:ext cx="7104062" cy="12969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Детский фольклор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Южного Урала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938" y="1412875"/>
            <a:ext cx="5580062" cy="1368425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1476375" y="333375"/>
            <a:ext cx="719931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Муниципальное казённое  общеобразовательное учреждение                  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Октябрьская начальная общеобразовательная школа</a:t>
            </a:r>
          </a:p>
          <a:p>
            <a:endParaRPr lang="ru-RU"/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3419475" y="3105150"/>
            <a:ext cx="5256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Информационно-исследовательский проект по музыке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4716463" y="4576763"/>
            <a:ext cx="442753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Выполнили ученики 4 Б класса: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Маханёк  Татьяна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Петрухина  Александра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Руководитель проекта: учитель музыки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Широкова Елена Александровна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3319949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9394" name="Picture 2" descr="Константиново приглашает рязанцев на Красную горку. - Новости - Новости Рязани. МедиаПроек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3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2" descr="Лаборатория Фантас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0"/>
            <a:ext cx="90979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22114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defRPr/>
            </a:pPr>
            <a:r>
              <a:rPr lang="ru-RU" dirty="0" smtClean="0"/>
              <a:t>  Жанры детского фольклора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6375" y="1268413"/>
            <a:ext cx="4391025" cy="283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самых маленьких:</a:t>
            </a:r>
          </a:p>
          <a:p>
            <a:pPr>
              <a:lnSpc>
                <a:spcPct val="15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Колыбельные песни</a:t>
            </a:r>
          </a:p>
          <a:p>
            <a:pPr>
              <a:lnSpc>
                <a:spcPct val="15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Поэзия пестования</a:t>
            </a:r>
          </a:p>
          <a:p>
            <a:pPr>
              <a:lnSpc>
                <a:spcPct val="150000"/>
              </a:lnSpc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Потешный фольклор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1282234695_32_01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889562"/>
            <a:ext cx="3239765" cy="4781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Управляющая кнопка: звук 8">
            <a:hlinkClick r:id="rId5" action="ppaction://hlinkfile" highlightClick="1">
              <a:snd r:embed="rId4" name="applause.wav" builtIn="1"/>
            </a:hlinkClick>
          </p:cNvPr>
          <p:cNvSpPr/>
          <p:nvPr/>
        </p:nvSpPr>
        <p:spPr>
          <a:xfrm>
            <a:off x="4859338" y="1844675"/>
            <a:ext cx="504825" cy="504825"/>
          </a:xfrm>
          <a:prstGeom prst="actionButtonSound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Валентина Рябкова - У кота-ли. у ко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187450" y="1916113"/>
            <a:ext cx="37623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http://im3-tub-ru.yandex.net/i?id=7695f99399f9daab80d050394ca891d4-00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364502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2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1258888" y="1484313"/>
            <a:ext cx="5184775" cy="5373687"/>
          </a:xfrm>
        </p:spPr>
        <p:txBody>
          <a:bodyPr/>
          <a:lstStyle/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Считалки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Прибаутки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Небылицы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Скороговорки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Дразнилк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066130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Игровой фольклор</a:t>
            </a:r>
            <a:endParaRPr lang="ru-RU" dirty="0"/>
          </a:p>
        </p:txBody>
      </p:sp>
      <p:pic>
        <p:nvPicPr>
          <p:cNvPr id="6" name="Рисунок 5" descr="72494_or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24944"/>
            <a:ext cx="5220072" cy="3724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6" descr="6a00d83454712f69e200e54f45a5ce8834-640wi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0464" y="3068960"/>
            <a:ext cx="4893255" cy="3570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169348" cy="1143000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C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1547813" y="1989138"/>
            <a:ext cx="37004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Игровые приговоры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Горелки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Жмурки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Аисты 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Гуси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6881813" cy="1143000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/>
          <a:lstStyle/>
          <a:p>
            <a:pPr algn="ctr">
              <a:defRPr/>
            </a:pPr>
            <a:r>
              <a:rPr lang="ru-RU" dirty="0" smtClean="0"/>
              <a:t>Игровые хороводы</a:t>
            </a:r>
            <a:endParaRPr lang="ru-RU" dirty="0"/>
          </a:p>
        </p:txBody>
      </p:sp>
      <p:pic>
        <p:nvPicPr>
          <p:cNvPr id="5" name="Picture 8" descr="F:\23\P10904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76416" y="3212976"/>
            <a:ext cx="4667584" cy="3500688"/>
          </a:xfrm>
          <a:effectLst>
            <a:softEdge rad="112500"/>
          </a:effectLst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1476375" y="1700213"/>
            <a:ext cx="5759450" cy="575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Бояре, а мы к вам пришли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А мы просо сеяли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Плетень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Каравай.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звук 5">
            <a:hlinkClick r:id="rId5" action="ppaction://hlinkfile" highlightClick="1">
              <a:snd r:embed="rId4" name="applause.wav" builtIn="1"/>
            </a:hlinkClick>
          </p:cNvPr>
          <p:cNvSpPr/>
          <p:nvPr/>
        </p:nvSpPr>
        <p:spPr>
          <a:xfrm>
            <a:off x="3348038" y="3789363"/>
            <a:ext cx="503237" cy="431800"/>
          </a:xfrm>
          <a:prstGeom prst="actionButtonSound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Заплетися плет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187450" y="3789363"/>
            <a:ext cx="376238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фильм 7">
            <a:hlinkClick r:id="rId7" action="ppaction://hlinkfile" highlightClick="1"/>
          </p:cNvPr>
          <p:cNvSpPr/>
          <p:nvPr/>
        </p:nvSpPr>
        <p:spPr>
          <a:xfrm>
            <a:off x="5076825" y="2708275"/>
            <a:ext cx="647700" cy="504825"/>
          </a:xfrm>
          <a:prstGeom prst="actionButtonMovi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675562" cy="1143000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/>
          <a:lstStyle/>
          <a:p>
            <a:pPr>
              <a:defRPr/>
            </a:pPr>
            <a:r>
              <a:rPr lang="ru-RU" dirty="0" smtClean="0"/>
              <a:t>Календарно-обрядовые песни</a:t>
            </a:r>
            <a:endParaRPr lang="ru-RU" dirty="0"/>
          </a:p>
        </p:txBody>
      </p:sp>
      <p:pic>
        <p:nvPicPr>
          <p:cNvPr id="4" name="Picture 5" descr="F:\фото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4008" y="3501008"/>
            <a:ext cx="4499992" cy="3356992"/>
          </a:xfrm>
          <a:effectLst>
            <a:softEdge rad="112500"/>
          </a:effectLst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628775"/>
            <a:ext cx="6985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Рождественские колядки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Новогодние посевные песни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Масленичные песни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Веснянки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Заклички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звук 4">
            <a:hlinkClick r:id="rId5" action="ppaction://hlinkfile" highlightClick="1">
              <a:snd r:embed="rId4" name="applause.wav" builtIn="1"/>
            </a:hlinkClick>
          </p:cNvPr>
          <p:cNvSpPr/>
          <p:nvPr/>
        </p:nvSpPr>
        <p:spPr>
          <a:xfrm>
            <a:off x="3563938" y="5661025"/>
            <a:ext cx="503237" cy="431800"/>
          </a:xfrm>
          <a:prstGeom prst="actionButtonSound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06 - Ой, жаворонки, жаворонушки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11188" y="5678488"/>
            <a:ext cx="3603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88831" cy="1080120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традиции 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Октябрьского  района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042988" y="1484313"/>
            <a:ext cx="7891462" cy="47640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фольклора  на музыкальных занятиях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-- в детских садах ;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--  на уроках музыки в начальной  школе под руководством учителя музыки Е.А.Широковой;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--  на занятиях в коллективах народной песни РДК  под руководством  О.М.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Солонской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746827" cy="1368152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Участие  детских и взрослых фольклорных коллективов Октябрьского района                       в фестивалях: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042988" y="2492375"/>
            <a:ext cx="7200900" cy="3756025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mtClean="0"/>
              <a:t>   </a:t>
            </a:r>
          </a:p>
          <a:p>
            <a:pPr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«Русский  хоровод»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«Конкурс частушек»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«Всероссийский  Бажовский                     фестиваль народного творчества»</a:t>
            </a:r>
          </a:p>
        </p:txBody>
      </p:sp>
      <p:sp>
        <p:nvSpPr>
          <p:cNvPr id="27654" name="TextBox 3"/>
          <p:cNvSpPr txBox="1">
            <a:spLocks noChangeArrowheads="1"/>
          </p:cNvSpPr>
          <p:nvPr/>
        </p:nvSpPr>
        <p:spPr bwMode="auto">
          <a:xfrm>
            <a:off x="1979613" y="1844675"/>
            <a:ext cx="55451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«Красная горка»</a:t>
            </a:r>
          </a:p>
          <a:p>
            <a:pPr algn="ctr"/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«Вешние воды»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6372225" y="2060575"/>
            <a:ext cx="431800" cy="2159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443663" y="3068638"/>
            <a:ext cx="431800" cy="2159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 rot="10800000" flipH="1" flipV="1">
            <a:off x="6659563" y="4365625"/>
            <a:ext cx="431800" cy="2159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7885113" y="4941888"/>
            <a:ext cx="431800" cy="2159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:\23\P1110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7764033" cy="582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250825" y="6021388"/>
            <a:ext cx="576263" cy="538162"/>
          </a:xfrm>
          <a:prstGeom prst="actionButtonHome">
            <a:avLst/>
          </a:prstGeom>
          <a:solidFill>
            <a:srgbClr val="FFF6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 bwMode="auto">
          <a:xfrm>
            <a:off x="1259632" y="274638"/>
            <a:ext cx="7056784" cy="1143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9" name="Rectangle 3"/>
          <p:cNvSpPr>
            <a:spLocks noGrp="1"/>
          </p:cNvSpPr>
          <p:nvPr>
            <p:ph idx="1"/>
          </p:nvPr>
        </p:nvSpPr>
        <p:spPr>
          <a:xfrm>
            <a:off x="1187450" y="1557338"/>
            <a:ext cx="7416800" cy="34559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Познакомиться  с лучшими образцами музыкально – поэтического фольклора не только Южного Урала, но и своего Октябрьского района</a:t>
            </a:r>
            <a:endParaRPr lang="ru-RU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дети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69422"/>
            <a:ext cx="6948264" cy="4625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F:\дети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0648"/>
            <a:ext cx="4434828" cy="2952328"/>
          </a:xfrm>
          <a:effectLst>
            <a:softEdge rad="112500"/>
          </a:effectLst>
        </p:spPr>
      </p:pic>
      <p:pic>
        <p:nvPicPr>
          <p:cNvPr id="6" name="Picture 4" descr="F:\дет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-30281"/>
            <a:ext cx="4932040" cy="3280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250825" y="6021388"/>
            <a:ext cx="649288" cy="538162"/>
          </a:xfrm>
          <a:prstGeom prst="actionButtonHome">
            <a:avLst/>
          </a:prstGeom>
          <a:solidFill>
            <a:srgbClr val="FFF6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F:\23\IMG_0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7604"/>
            <a:ext cx="6228184" cy="415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F:\фото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-675456"/>
            <a:ext cx="5545664" cy="3861049"/>
          </a:xfrm>
          <a:effectLst>
            <a:softEdge rad="112500"/>
          </a:effectLst>
        </p:spPr>
      </p:pic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250825" y="5805488"/>
            <a:ext cx="576263" cy="503237"/>
          </a:xfrm>
          <a:prstGeom prst="actionButtonHome">
            <a:avLst/>
          </a:prstGeom>
          <a:solidFill>
            <a:srgbClr val="FFF6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42" name="Picture 2" descr="Календарь событий информационное агентство &quot;Мега-Урал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025" y="332656"/>
            <a:ext cx="8290975" cy="623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179388" y="6165850"/>
            <a:ext cx="576262" cy="4651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04856" cy="1228998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Диагностическое исследование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2014-2015 учебный год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1447800"/>
          <a:ext cx="7704137" cy="5143500"/>
        </p:xfrm>
        <a:graphic>
          <a:graphicData uri="http://schemas.openxmlformats.org/drawingml/2006/table">
            <a:tbl>
              <a:tblPr/>
              <a:tblGrid>
                <a:gridCol w="4308475"/>
                <a:gridCol w="1689100"/>
                <a:gridCol w="1706562"/>
              </a:tblGrid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Жанры детского фольклора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колыбельные песни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пестушки, потешки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заклички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считалки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скороговорки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прибаутки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дразнилки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диагностического исследования</a:t>
            </a:r>
            <a:endParaRPr lang="ru-RU" sz="3200" dirty="0"/>
          </a:p>
        </p:txBody>
      </p:sp>
      <p:graphicFrame>
        <p:nvGraphicFramePr>
          <p:cNvPr id="1026" name="Диаграмма 5"/>
          <p:cNvGraphicFramePr>
            <a:graphicFrameLocks/>
          </p:cNvGraphicFramePr>
          <p:nvPr>
            <p:ph idx="1"/>
          </p:nvPr>
        </p:nvGraphicFramePr>
        <p:xfrm>
          <a:off x="468313" y="1484313"/>
          <a:ext cx="8496300" cy="5545137"/>
        </p:xfrm>
        <a:graphic>
          <a:graphicData uri="http://schemas.openxmlformats.org/presentationml/2006/ole">
            <p:oleObj spid="_x0000_s1026" r:id="rId3" imgW="5505165" imgH="4322439" progId="Excel.Chart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451725" y="1700213"/>
            <a:ext cx="288925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2349500"/>
            <a:ext cx="288925" cy="2159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7812088" y="1628775"/>
            <a:ext cx="1539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Знают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Не знают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49567" cy="922114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/>
              <a:t>Результат</a:t>
            </a:r>
            <a:r>
              <a:rPr lang="ru-RU" sz="2800" dirty="0" smtClean="0"/>
              <a:t> </a:t>
            </a:r>
            <a:r>
              <a:rPr lang="ru-RU" sz="3600" dirty="0" smtClean="0"/>
              <a:t>диагностического исследования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1412875"/>
          <a:ext cx="7704137" cy="5130800"/>
        </p:xfrm>
        <a:graphic>
          <a:graphicData uri="http://schemas.openxmlformats.org/drawingml/2006/table">
            <a:tbl>
              <a:tblPr/>
              <a:tblGrid>
                <a:gridCol w="3857625"/>
                <a:gridCol w="996950"/>
                <a:gridCol w="996950"/>
                <a:gridCol w="996950"/>
                <a:gridCol w="855662"/>
              </a:tblGrid>
              <a:tr h="41081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Жанры детского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фольклора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учебный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7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2014-  2015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колыбельные песни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пестушки, потешки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заклички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считалки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скороговорки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прибаутки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81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дразнилки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/>
              <a:t>Результат</a:t>
            </a:r>
            <a:r>
              <a:rPr lang="ru-RU" sz="2800" dirty="0" smtClean="0"/>
              <a:t> </a:t>
            </a:r>
            <a:r>
              <a:rPr lang="ru-RU" sz="3600" dirty="0" smtClean="0"/>
              <a:t>диагностического исследования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9512" y="1484784"/>
          <a:ext cx="48965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3944938" y="2586038"/>
          <a:ext cx="5502275" cy="4322762"/>
        </p:xfrm>
        <a:graphic>
          <a:graphicData uri="http://schemas.openxmlformats.org/presentationml/2006/ole">
            <p:oleObj spid="_x0000_s2050" r:id="rId4" imgW="5505165" imgH="4322439" progId="Excel.Chart.8">
              <p:embed/>
            </p:oleObj>
          </a:graphicData>
        </a:graphic>
      </p:graphicFrame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7885113" y="1700213"/>
            <a:ext cx="10080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Знают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Не знают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850" y="1773238"/>
            <a:ext cx="287338" cy="21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308850" y="2276475"/>
            <a:ext cx="287338" cy="2159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77875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1258888" y="1196975"/>
            <a:ext cx="7675562" cy="50514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smtClean="0"/>
              <a:t>Мы  знаем, что  фольклор 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 «народная мудрость» и  начало он берёт из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 истории развития русского народа, изложенной в стихах, песнях, сказках…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И мы должны знать народные традиции Южного Урала, чтобы передавать свои знания  «из поколения в поколение»…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«Фольклорная копилка» не иссякнет!</a:t>
            </a:r>
          </a:p>
          <a:p>
            <a:pPr algn="ctr"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9154" name="Picture 2" descr="F:\фото для проекта\DSC000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78098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defRPr/>
            </a:pPr>
            <a:r>
              <a:rPr lang="ru-RU" sz="3200" dirty="0" smtClean="0"/>
              <a:t>Используемые</a:t>
            </a:r>
            <a:r>
              <a:rPr lang="ru-RU" dirty="0" smtClean="0"/>
              <a:t> </a:t>
            </a:r>
            <a:r>
              <a:rPr lang="ru-RU" sz="3200" dirty="0" smtClean="0"/>
              <a:t>ресурсы</a:t>
            </a:r>
            <a:endParaRPr lang="ru-RU" dirty="0"/>
          </a:p>
        </p:txBody>
      </p:sp>
      <p:sp>
        <p:nvSpPr>
          <p:cNvPr id="36869" name="Rectangle 1"/>
          <p:cNvSpPr>
            <a:spLocks noChangeArrowheads="1"/>
          </p:cNvSpPr>
          <p:nvPr/>
        </p:nvSpPr>
        <p:spPr bwMode="auto">
          <a:xfrm>
            <a:off x="1187450" y="1014413"/>
            <a:ext cx="79565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 Народные песни Южного Урала. А.Глинкин, Т.Валиахметова. Челябинск., 2008.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Жаворонушки. Г. Науменко. М.- </a:t>
            </a:r>
            <a:r>
              <a:rPr lang="ru-RU">
                <a:latin typeface="Calibri" pitchFamily="34" charset="0"/>
              </a:rPr>
              <a:t>«</a:t>
            </a:r>
            <a:r>
              <a:rPr lang="ru-RU">
                <a:latin typeface="Times New Roman" pitchFamily="18" charset="0"/>
              </a:rPr>
              <a:t>Советский композитор</a:t>
            </a:r>
            <a:r>
              <a:rPr lang="ru-RU">
                <a:latin typeface="Calibri" pitchFamily="34" charset="0"/>
              </a:rPr>
              <a:t>»</a:t>
            </a:r>
            <a:r>
              <a:rPr lang="ru-RU">
                <a:latin typeface="Times New Roman" pitchFamily="18" charset="0"/>
              </a:rPr>
              <a:t>, 1986.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Научное наследие Г.С. Виноградова // Из истории русской фольклористики. Спб., 1998 . С. 224</a:t>
            </a:r>
            <a:r>
              <a:rPr lang="ru-RU">
                <a:latin typeface="Calibri" pitchFamily="34" charset="0"/>
              </a:rPr>
              <a:t>—</a:t>
            </a:r>
            <a:r>
              <a:rPr lang="ru-RU">
                <a:latin typeface="Times New Roman" pitchFamily="18" charset="0"/>
              </a:rPr>
              <a:t>240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Изучение детского фольклора О.И. Капицей // Очерки истории русской этнографии, фольклористики и антропологии. М., 1968 . Вып. 4 . С. 149-164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Виноградов Г. С. Детский народный календарь (Из очерков по детской эт- нографии). Иркутск, 1924 . С. 5 . 4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latin typeface="Times New Roman" pitchFamily="18" charset="0"/>
              </a:rPr>
              <a:t>  Виноградов Г.С. Детский фольклор // Из истории русской фольклористики. Л., 1978 . С. 169 .</a:t>
            </a:r>
            <a:endParaRPr lang="ru-RU" sz="1000"/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</a:rPr>
              <a:t>   </a:t>
            </a: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2"/>
              </a:rPr>
              <a:t>http://www.referats.pro/iskusstvo/46661-istorija-sobiranija-i-izuchenija-  detskogo.html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3"/>
              </a:rPr>
              <a:t>  https://www.imobilco.ru/books/-/648750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4"/>
              </a:rPr>
              <a:t>  http://www.5rik.ru/better/article-150582.htm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5"/>
              </a:rPr>
              <a:t>  http://rusprogram.ru/f64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6"/>
              </a:rPr>
              <a:t>  http://childcult.rsuh.ru/article.html?id=59510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 sz="1400">
                <a:solidFill>
                  <a:srgbClr val="000066"/>
                </a:solidFill>
                <a:latin typeface="Calibri" pitchFamily="34" charset="0"/>
              </a:rPr>
              <a:t>  </a:t>
            </a: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7"/>
              </a:rPr>
              <a:t>http://lib.rosdiplom.ru/library/prosmotr.aspx?id=493544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 sz="1400">
                <a:solidFill>
                  <a:srgbClr val="000066"/>
                </a:solidFill>
                <a:latin typeface="Calibri" pitchFamily="34" charset="0"/>
              </a:rPr>
              <a:t>  </a:t>
            </a: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8"/>
              </a:rPr>
              <a:t>http://www.koshki-mishki.ru/view-2371-7.html</a:t>
            </a:r>
            <a:endParaRPr lang="ru-RU" sz="1000">
              <a:solidFill>
                <a:srgbClr val="000066"/>
              </a:solidFill>
            </a:endParaRPr>
          </a:p>
          <a:p>
            <a:pPr eaLnBrk="0" hangingPunct="0">
              <a:buFontTx/>
              <a:buChar char="•"/>
            </a:pPr>
            <a:r>
              <a:rPr lang="ru-RU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ru-RU">
                <a:solidFill>
                  <a:srgbClr val="000066"/>
                </a:solidFill>
                <a:latin typeface="Times New Roman" pitchFamily="18" charset="0"/>
                <a:hlinkClick r:id="rId9"/>
              </a:rPr>
              <a:t>http://diplomforum.ru/f111/t35136.html</a:t>
            </a:r>
            <a:endParaRPr lang="ru-RU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>Задачи</a:t>
            </a:r>
            <a:endParaRPr lang="ru-RU" dirty="0"/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1258888" y="1562100"/>
            <a:ext cx="78851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Расширить знания и представления о культурных ценностях,  лучших образцах музыкально – поэтического фольклора</a:t>
            </a:r>
            <a:r>
              <a:rPr lang="ru-RU" sz="24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 народных традициях Южного Урала.</a:t>
            </a:r>
          </a:p>
          <a:p>
            <a:pPr eaLnBrk="0" hangingPunct="0"/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Разучивание календарно-обрядовых, семейно-бытовых обрядовых песен.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Пробудить желание повторять и использовать самостоятельно в повседневной жизни произведения народного творчества.</a:t>
            </a:r>
          </a:p>
          <a:p>
            <a:pPr eaLnBrk="0" hangingPunct="0"/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Расширить  словарный запас. </a:t>
            </a:r>
          </a:p>
          <a:p>
            <a:pPr eaLnBrk="0" hangingPunct="0"/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Прививать любовь к красоте и мудрости русской речи средствами народного фольклора.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47813" y="1484313"/>
            <a:ext cx="7104062" cy="12969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Детский фольклор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Южного Урала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575" y="1412875"/>
            <a:ext cx="5635625" cy="1368425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1547813" y="333375"/>
            <a:ext cx="71278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Муниципальное казённое  общеобразовательное учреждение                  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Октябрьская начальная общеобразовательная школа</a:t>
            </a:r>
          </a:p>
          <a:p>
            <a:endParaRPr lang="ru-RU"/>
          </a:p>
        </p:txBody>
      </p:sp>
      <p:sp>
        <p:nvSpPr>
          <p:cNvPr id="37893" name="Прямоугольник 4"/>
          <p:cNvSpPr>
            <a:spLocks noChangeArrowheads="1"/>
          </p:cNvSpPr>
          <p:nvPr/>
        </p:nvSpPr>
        <p:spPr bwMode="auto">
          <a:xfrm>
            <a:off x="3851275" y="3105150"/>
            <a:ext cx="5041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Информационно-исследовательский проект по музыке</a:t>
            </a:r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4716463" y="4576763"/>
            <a:ext cx="442753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Выполнили ученики 4 Б класса: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Маханёк  Татьяна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Петрухина  Александра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Руководитель проекта: учитель музыки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Широкова Елена Александровна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132856"/>
            <a:ext cx="3574163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88913"/>
            <a:ext cx="7891462" cy="6119812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мы будем изучать детский фольклор, то будем применять его в повседневной жизни.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Детский фольклор Южного Урала.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жанры детского фольклора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Южном Урале.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 2" pitchFamily="18" charset="2"/>
              <a:buNone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5184576" cy="792088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981075"/>
            <a:ext cx="7962900" cy="554355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План предварительной работы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Распределить обязанности  между </a:t>
            </a:r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участниками проекта по сбору материала.</a:t>
            </a:r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Сбор и систематизация материалов</a:t>
            </a:r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сети интернет, в библиотеке.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Привлечь в помощь родителей,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учителей, бабушек, одноклассников.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Анкетирование учащихся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Оформление результатов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проектной деятельности.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Создание презентации                                                            по теме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4" name="Picture 5" descr="C:\Users\Елена\Desktop\проекты\фото Петрухина\20150302-0005.jpeg.[t=1109770374,m=5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1682" y="188640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9" name="Picture 7" descr="C:\Users\Елена\Desktop\проекты\P31203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62310" y="4149080"/>
            <a:ext cx="398169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1116013" y="1341438"/>
            <a:ext cx="7848600" cy="49672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решили провести рейтинг популярности  произведений детского фольклора в наши дни.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анкеты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1.Знают ли ваши родственники (родители, бабушки и дедушки) произведения детского фольклора?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Какие произведения фольклора вы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знаете?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dirty="0" smtClean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93775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Анкетирование учащихся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04856" cy="1228998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Диагностическое исследование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2013-2014 учебный год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6013" y="1447800"/>
          <a:ext cx="7704137" cy="5143500"/>
        </p:xfrm>
        <a:graphic>
          <a:graphicData uri="http://schemas.openxmlformats.org/drawingml/2006/table">
            <a:tbl>
              <a:tblPr/>
              <a:tblGrid>
                <a:gridCol w="4308475"/>
                <a:gridCol w="1689100"/>
                <a:gridCol w="1706562"/>
              </a:tblGrid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Жанры детского фольклора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колыбельные песни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пестушки, потешки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заклички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считалки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скороговорки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прибаутки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1365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дразнилки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1016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88640"/>
            <a:ext cx="7499350" cy="1224136"/>
          </a:xfr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диагностического исследования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447800"/>
          <a:ext cx="8820472" cy="55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6" name="Picture 2" descr="Откуда на Южном Урале казаки взялись? - posredi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40" y="332656"/>
            <a:ext cx="9054259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Солнцестояние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Солнцестояние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2539</TotalTime>
  <Words>705</Words>
  <Application>Microsoft Office PowerPoint</Application>
  <PresentationFormat>Экран (4:3)</PresentationFormat>
  <Paragraphs>253</Paragraphs>
  <Slides>30</Slides>
  <Notes>0</Notes>
  <HiddenSlides>0</HiddenSlides>
  <MMClips>3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Corbel</vt:lpstr>
      <vt:lpstr>Wingdings 2</vt:lpstr>
      <vt:lpstr>Verdana</vt:lpstr>
      <vt:lpstr>Calibri</vt:lpstr>
      <vt:lpstr>Gill Sans MT</vt:lpstr>
      <vt:lpstr>Times New Roman</vt:lpstr>
      <vt:lpstr>Солнцестояние</vt:lpstr>
      <vt:lpstr>Диаграмма Microsoft Office Excel</vt:lpstr>
      <vt:lpstr>                  Детский фольклор                     Южного Урала</vt:lpstr>
      <vt:lpstr>Цель исследования  </vt:lpstr>
      <vt:lpstr>Задачи</vt:lpstr>
      <vt:lpstr>Слайд 4</vt:lpstr>
      <vt:lpstr>Ход исследования</vt:lpstr>
      <vt:lpstr>Анкетирование учащихся</vt:lpstr>
      <vt:lpstr>Диагностическое исследование                          2013-2014 учебный год</vt:lpstr>
      <vt:lpstr>Результаты диагностического исследования</vt:lpstr>
      <vt:lpstr>Слайд 9</vt:lpstr>
      <vt:lpstr>Слайд 10</vt:lpstr>
      <vt:lpstr>Слайд 11</vt:lpstr>
      <vt:lpstr>  Жанры детского фольклора</vt:lpstr>
      <vt:lpstr>        Игровой фольклор</vt:lpstr>
      <vt:lpstr>Игры</vt:lpstr>
      <vt:lpstr>Игровые хороводы</vt:lpstr>
      <vt:lpstr>Календарно-обрядовые песни</vt:lpstr>
      <vt:lpstr>Народные традиции  Октябрьского  района</vt:lpstr>
      <vt:lpstr>Участие  детских и взрослых фольклорных коллективов Октябрьского района                       в фестивалях:</vt:lpstr>
      <vt:lpstr>Слайд 19</vt:lpstr>
      <vt:lpstr>Слайд 20</vt:lpstr>
      <vt:lpstr>Слайд 21</vt:lpstr>
      <vt:lpstr>Слайд 22</vt:lpstr>
      <vt:lpstr>Диагностическое исследование                          2014-2015 учебный год</vt:lpstr>
      <vt:lpstr>Результаты диагностического исследования</vt:lpstr>
      <vt:lpstr>Результат диагностического исследования</vt:lpstr>
      <vt:lpstr>Результат диагностического исследования</vt:lpstr>
      <vt:lpstr>Заключение</vt:lpstr>
      <vt:lpstr>Слайд 28</vt:lpstr>
      <vt:lpstr>Используемые ресурсы</vt:lpstr>
      <vt:lpstr>                    Детский фольклор                     Южного Урала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фольклор урала.</dc:title>
  <dc:creator>Olga</dc:creator>
  <cp:lastModifiedBy>Школа</cp:lastModifiedBy>
  <cp:revision>227</cp:revision>
  <dcterms:created xsi:type="dcterms:W3CDTF">2011-04-11T13:21:25Z</dcterms:created>
  <dcterms:modified xsi:type="dcterms:W3CDTF">2017-01-19T10:52:56Z</dcterms:modified>
</cp:coreProperties>
</file>