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1" r:id="rId38"/>
  </p:sldIdLst>
  <p:sldSz cx="9144000" cy="6858000" type="screen4x3"/>
  <p:notesSz cx="6858000" cy="9144000"/>
  <p:custDataLst>
    <p:tags r:id="rId3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8FD2FD8-1294-4BCF-9B10-09A28DC85BDD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9C31E1-7504-4E3E-8DF2-BB642D63C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27510-6071-4DFB-89F0-9064F404ED34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EFC05-8CA3-4C84-AD59-3C118324D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B05D3E-36ED-45B6-BE3F-EE9EC3B62D91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038FC8E-A67C-4E36-B5FE-EF0E7DAC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A90E4-D422-40F5-A671-03A8D91F8020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594BD-C63A-45C3-9D47-63D851AA8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B11AD88-03D9-4D5F-9DE3-F6A55890BCC2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1CE2C8-7968-4DB9-96F3-5E6373188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10F5-5BE2-4889-9B27-559A9CDC0836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332D-ED93-4C82-8A32-BC7EFE0AB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5740-42F8-49F9-9E5B-7BB258AED8FD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D1C3A-13E7-42F2-B1D4-2FBEF2DA4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CC478-6FA2-4F60-825B-21C69BB6297A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DA5C0-B28F-4387-8F13-7A6123F25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8E8B9-2A94-4268-8D12-BC8162ADA934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C0CA-B71E-4444-84F3-161E6E2B1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A281-8DF1-4997-AAB0-22A5528CC31E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0FD71-7B8A-41A4-82A5-14466A3D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A4289A-8CD9-40C4-AD44-521FC9F5F28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B533C4-739A-48FD-AEC9-EEC189075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C45B67B-38C8-4640-AF01-4E4C04052962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2E4F732-B7AF-4075-B69E-9D15B8E3B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9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700" r:id="rId9"/>
    <p:sldLayoutId id="2147483691" r:id="rId10"/>
    <p:sldLayoutId id="214748370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 Black" pitchFamily="34" charset="0"/>
              </a:rPr>
              <a:t>история возникновения олимпийских игр</a:t>
            </a:r>
            <a:endParaRPr lang="ru-RU" b="1" i="1" dirty="0">
              <a:latin typeface="Arial Black" pitchFamily="34" charset="0"/>
            </a:endParaRPr>
          </a:p>
        </p:txBody>
      </p:sp>
      <p:pic>
        <p:nvPicPr>
          <p:cNvPr id="6" name="Рисунок 5" descr="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3630" y="1484784"/>
            <a:ext cx="7900370" cy="4659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limp-cdt.narod.ru/img/0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378635"/>
            <a:ext cx="4786328" cy="347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501062" cy="371475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Историки склоняются к тому, что основателем Олимпийских игр был </a:t>
            </a:r>
            <a:r>
              <a:rPr lang="ru-RU" sz="2000" dirty="0" err="1" smtClean="0"/>
              <a:t>Ифит</a:t>
            </a:r>
            <a:r>
              <a:rPr lang="ru-RU" sz="2000" dirty="0" smtClean="0"/>
              <a:t> - реальная историческая личность, царь Элиды, (небольшого греческого государства, на территории которого на­ходился религиозный центр Олимпия и два крупных города ­</a:t>
            </a:r>
            <a:r>
              <a:rPr lang="ru-RU" sz="2000" dirty="0" err="1" smtClean="0"/>
              <a:t>Элис</a:t>
            </a:r>
            <a:r>
              <a:rPr lang="ru-RU" sz="2000" dirty="0" smtClean="0"/>
              <a:t> и </a:t>
            </a:r>
            <a:r>
              <a:rPr lang="ru-RU" sz="2000" dirty="0" err="1" smtClean="0"/>
              <a:t>Писа</a:t>
            </a:r>
            <a:r>
              <a:rPr lang="ru-RU" sz="2000" dirty="0" smtClean="0"/>
              <a:t>). По легендам, </a:t>
            </a:r>
            <a:r>
              <a:rPr lang="ru-RU" sz="2000" dirty="0" err="1" smtClean="0"/>
              <a:t>Ифит</a:t>
            </a:r>
            <a:r>
              <a:rPr lang="ru-RU" sz="2000" dirty="0" smtClean="0"/>
              <a:t>, получив от Дельфийского ора­кула совет, основать для укрепления мира Игры, угодные богам, договорился с царем Спарты Ликургом и другими соседями о не­зависимости Элиды. Чтобы отблагодарить богов, </a:t>
            </a:r>
            <a:r>
              <a:rPr lang="ru-RU" sz="2000" dirty="0" err="1" smtClean="0"/>
              <a:t>Ифит</a:t>
            </a:r>
            <a:r>
              <a:rPr lang="ru-RU" sz="2000" dirty="0" smtClean="0"/>
              <a:t> устроил в 884 г. до н.э. в Олимпии большой праздник, который и решил повторять раз в четыре года (олимпиада в переводе с греческого означает «период, равный четырем годам»). </a:t>
            </a: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95288" y="260350"/>
            <a:ext cx="7489825" cy="3619500"/>
          </a:xfrm>
        </p:spPr>
        <p:txBody>
          <a:bodyPr/>
          <a:lstStyle/>
          <a:p>
            <a:pPr eaLnBrk="1" hangingPunct="1"/>
            <a:r>
              <a:rPr lang="ru-RU" sz="2000" smtClean="0"/>
              <a:t>Первые игры в Олимпии прошли в 884 г. до н. э. это были соревнования в беге на 1 стадий (1 стадий = 192 м). Стадий - спе­циальная мера длины, равная шестистам ступням жреца Зевса. Длина стадия отмерялась разными жрецами и поэтому была при­нята разной в разных городах Греции. Легенда рассказывает, что в Олимпии стадий отмерял сам Геракл. Один олимпийский стадий равнялся 192 м 27 см. Именно от слова «стадий» И произошло название «стадион». Игры родились из религиозного ритуала - с давних времен на празднествах в честь бога Зевса люди состяза­лись в беге с факелами, и победитель зажигал огонь на алтаре. Роль судьи выполнял жрец, который, подготовив жертву богам, вручал победителю забега факел для зажигания жертвенного огня. В играх тогда участвовали только жители Элиды, а состязания в основном сводились к религиозной церемонии. До нас не дошли имена победителей самых ранних игр. </a:t>
            </a:r>
          </a:p>
          <a:p>
            <a:pPr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2" descr="олимпийские игры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8459787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ehance.vo.llnwd.net/profiles/59595/projects/106783/595951215681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60350"/>
            <a:ext cx="4473575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395288" y="260350"/>
            <a:ext cx="7239000" cy="5000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Олимпийские игры и в древности были важнейшим событием.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На это время в Греции объявлялось перемирие для всех воюющих армий. Оно продолжалось три месяца и защищало участников Игр не только в процесс е соревнований, но и при подготовке к ним. Олимпийский праздник включал религиозные церемонии, спор­тивные состязания, конкурсы искусств, выступления поэтов и философов. Программа Игр постоянно расширялась.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113" y="28575"/>
            <a:ext cx="7239000" cy="97153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Виды состязаний и даты их появления на Играх</a:t>
            </a:r>
            <a:endParaRPr lang="ru-RU" dirty="0"/>
          </a:p>
        </p:txBody>
      </p:sp>
      <p:graphicFrame>
        <p:nvGraphicFramePr>
          <p:cNvPr id="19573" name="Group 117"/>
          <p:cNvGraphicFramePr>
            <a:graphicFrameLocks noGrp="1"/>
          </p:cNvGraphicFramePr>
          <p:nvPr>
            <p:ph idx="1"/>
          </p:nvPr>
        </p:nvGraphicFramePr>
        <p:xfrm>
          <a:off x="857224" y="1000108"/>
          <a:ext cx="2808287" cy="5888736"/>
        </p:xfrm>
        <a:graphic>
          <a:graphicData uri="http://schemas.openxmlformats.org/drawingml/2006/table">
            <a:tbl>
              <a:tblPr/>
              <a:tblGrid>
                <a:gridCol w="282575"/>
                <a:gridCol w="1335087"/>
                <a:gridCol w="1190625"/>
              </a:tblGrid>
              <a:tr h="1304900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состязания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включения состязания в программу Игры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(г. до н.э.)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на 1 стадий ( 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на 2 стадия ( 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Беговое двоеборье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Пятиборье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Борьба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Кулачный бой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Гонки колесниц (4 лошади)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Панкратион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60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для юношей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Борьба для юношей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062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Пятиборье для юношей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228528" bIns="630039" anchor="ctr">
            <a:spAutoFit/>
          </a:bodyPr>
          <a:lstStyle/>
          <a:p>
            <a:pPr indent="90488"/>
            <a:r>
              <a:rPr lang="ru-RU" sz="1200">
                <a:solidFill>
                  <a:srgbClr val="000000"/>
                </a:solidFill>
                <a:latin typeface="Trebuchet MS" pitchFamily="34" charset="0"/>
                <a:cs typeface="Times New Roman" pitchFamily="18" charset="0"/>
              </a:rPr>
              <a:t/>
            </a:r>
            <a:br>
              <a:rPr lang="ru-RU" sz="1200">
                <a:solidFill>
                  <a:srgbClr val="000000"/>
                </a:solidFill>
                <a:latin typeface="Trebuchet MS" pitchFamily="34" charset="0"/>
                <a:cs typeface="Times New Roman" pitchFamily="18" charset="0"/>
              </a:rPr>
            </a:br>
            <a:endParaRPr lang="ru-RU" sz="1800">
              <a:latin typeface="Trebuchet MS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429124" y="1000108"/>
          <a:ext cx="2927371" cy="5673559"/>
        </p:xfrm>
        <a:graphic>
          <a:graphicData uri="http://schemas.openxmlformats.org/drawingml/2006/table">
            <a:tbl>
              <a:tblPr/>
              <a:tblGrid>
                <a:gridCol w="295117"/>
                <a:gridCol w="1416892"/>
                <a:gridCol w="1215362"/>
              </a:tblGrid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Кулачный бой для юношей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51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Бег в доспехах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Гонки повозок с мулами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Скачки на лошадях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Гонки колесниц (две лошади)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Соревнования герольдов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Соревнования трубачей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340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Гонки колесниц (четыре молодые лошади)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340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Гонки колесниц (две молодые лошади)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Скачки на молодых лошадях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226">
                <a:tc>
                  <a:txBody>
                    <a:bodyPr/>
                    <a:lstStyle/>
                    <a:p>
                      <a:pPr marL="0" marR="0" lvl="0" indent="8413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Панкратион для юношей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vokrugsveta.ru/encyclopedia/images/a/ab/AlexanderGreat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52513"/>
            <a:ext cx="47625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Содержимое 2"/>
          <p:cNvSpPr>
            <a:spLocks noGrp="1"/>
          </p:cNvSpPr>
          <p:nvPr>
            <p:ph idx="1"/>
          </p:nvPr>
        </p:nvSpPr>
        <p:spPr>
          <a:xfrm>
            <a:off x="4859338" y="260350"/>
            <a:ext cx="3384550" cy="5473700"/>
          </a:xfrm>
        </p:spPr>
        <p:txBody>
          <a:bodyPr/>
          <a:lstStyle/>
          <a:p>
            <a:pPr eaLnBrk="1" hangingPunct="1"/>
            <a:r>
              <a:rPr lang="ru-RU" sz="2000" smtClean="0"/>
              <a:t>Интересно, что царь Македонии Филипп II - отец Александра Македонского - трижды становился олимпийским чемпионом. На Олимпиаде в 356 г. до н.э. он выиграл скачки (сам участвовал в соревнованиях!), а на следующих двух Играх (352 и 348гг. до н.э.) был</a:t>
            </a:r>
            <a:r>
              <a:rPr lang="ru-RU" sz="2000" i="1" smtClean="0"/>
              <a:t> </a:t>
            </a:r>
            <a:r>
              <a:rPr lang="ru-RU" sz="2000" smtClean="0"/>
              <a:t>первым и в гонке колесниц (возможно, уже не сам). В честь первой победы его жена сменила имя и стала зваться Олимпиадой. 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755650" y="333375"/>
            <a:ext cx="7239000" cy="6170613"/>
          </a:xfrm>
        </p:spPr>
        <p:txBody>
          <a:bodyPr/>
          <a:lstStyle/>
          <a:p>
            <a:pPr eaLnBrk="1" hangingPunct="1"/>
            <a:r>
              <a:rPr lang="ru-RU" sz="2000" smtClean="0"/>
              <a:t>Историки до сих пор не пришли к единому мнению о том, могли ли женщины участвовать в Олимпийских играх. Точно уста­новлено, что замужним женщинам было запрещено даже присут­ствовать на стадионе. Но девушки, возможно, допускались на ста­дион и гипподром и могли участвовать в гонках колесниц.</a:t>
            </a:r>
          </a:p>
          <a:p>
            <a:pPr eaLnBrk="1" hangingPunct="1"/>
            <a:r>
              <a:rPr lang="ru-RU" sz="2000" smtClean="0"/>
              <a:t>        Среди бронзовых статуй олимпиоников, сохранившихся до на­ших дней, есть и женские. Все победительницы выступали в раз­ных видах программы на гипподроме. Победительницами Игр были Цинисея из Спарты (дочь царя Архидама) - сильнейшая на Олим­пиадах в 396 и 392 гг. до н. э., Эврилеония из Спарты - сильнейшая на Олимпиаде в 368 г. до н.э., а также знаменитая фаворитка египетского фараона Птолемея II Велестихия из Македонии ­сильнейшая на Олимпиадах в 268 и 264 п. до н. э. Неизвестно, правда, сами ли эти дамы, имевшие могущественных покровите­лей, участвовали в соревнованиях, или их заменяли «дублеры». </a:t>
            </a:r>
          </a:p>
          <a:p>
            <a:pPr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2" descr="http://img.pixs.ru/storage/1/7/1/f54fe2cfb1_3770727_486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56" y="0"/>
            <a:ext cx="91474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2714625"/>
            <a:ext cx="7239000" cy="3741738"/>
          </a:xfrm>
        </p:spPr>
        <p:txBody>
          <a:bodyPr/>
          <a:lstStyle/>
          <a:p>
            <a:pPr eaLnBrk="1" hangingPunct="1"/>
            <a:r>
              <a:rPr lang="ru-RU" smtClean="0"/>
              <a:t>В 146 г. до н. э. Древняя Греция была завоевана Римом и вошла в состав Римской империи. Олимпийские игры продолжались, но те­перь в них участвовали и римляне, а сами игры все больше теряли религиозный смысл, превращаясь в демонстрацию могущества Рима. На Играх появились бои гладиаторов и поединки с дикими зверями.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3556" name="Picture 2" descr="http://www.uva.org.ar/img/gladiado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5750"/>
            <a:ext cx="65008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92869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Современные олимпийские игры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4829175" cy="4846638"/>
          </a:xfrm>
        </p:spPr>
        <p:txBody>
          <a:bodyPr/>
          <a:lstStyle/>
          <a:p>
            <a:pPr eaLnBrk="1" hangingPunct="1"/>
            <a:r>
              <a:rPr lang="ru-RU" sz="1800" dirty="0" smtClean="0"/>
              <a:t>Создателем современных Олимпийских игр и олимпийского движения стал выдающийся французский педагог и организатор </a:t>
            </a:r>
            <a:r>
              <a:rPr lang="ru-RU" sz="1800" i="1" dirty="0" smtClean="0"/>
              <a:t>Пьер де Кубертен (1863-1937).</a:t>
            </a:r>
            <a:r>
              <a:rPr lang="ru-RU" sz="1800" dirty="0" smtClean="0"/>
              <a:t> Ему принадлежит не только идея современного олимпийского движения, но и план его развития и структуры. Именно Куберте­ну обязаны своим появлением на официальных церемониях Олим­пиад олимпийский флаг, олимпийский огонь, олимпийская клятва. Олимпийский музей тоже был создан на основе его идеи. Кроме того, Пьер де Кубертен придумал интересный и необычный вид спорта - современное пятиборье. </a:t>
            </a:r>
          </a:p>
          <a:p>
            <a:pPr eaLnBrk="1" hangingPunct="1"/>
            <a:r>
              <a:rPr lang="ru-RU" sz="1800" dirty="0" err="1" smtClean="0"/>
              <a:t>Олимпизм</a:t>
            </a:r>
            <a:r>
              <a:rPr lang="ru-RU" sz="1800" dirty="0" smtClean="0"/>
              <a:t> определялся Кубертеном как философия жизни, вобравшая в себя и соединившая в одно целое все качества тела, ума и воли. </a:t>
            </a:r>
          </a:p>
        </p:txBody>
      </p:sp>
      <p:pic>
        <p:nvPicPr>
          <p:cNvPr id="24580" name="Picture 2" descr="http://upload.wikimedia.org/wikipedia/commons/thumb/e/ef/Baron_Pierre_de_Coubertin.jpg/220px-Baron_Pierre_de_Coubert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28736"/>
            <a:ext cx="31432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Олимпийские игры - это праздник мира, дружбы и взаимопонимания молодежи разных стран и континентов, это музыка, танцы и песни, это красочность и </a:t>
            </a:r>
            <a:r>
              <a:rPr lang="ru-RU" dirty="0" err="1" smtClean="0"/>
              <a:t>многоцветье</a:t>
            </a:r>
            <a:r>
              <a:rPr lang="ru-RU" dirty="0" smtClean="0"/>
              <a:t> толпы.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Олимпийские игры. " За этими словами полная драматизма борьба на беговых дорожках и зеленых полях стадионов, в спортивных залах и на водной глади бассейнов, «взрыв» спортивных достижений, как в зеркале отражающих прогресс человечества.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Олимпийские игры - именно та арена, на которой человек неопровержимо доказывает, что нет предела человеческим возможностям, нет предела совершенству. На каждых Играх реально воплощается олимпийский девиз: «Быстрее, выше, сильнее!»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323850" y="0"/>
            <a:ext cx="7929563" cy="3286125"/>
          </a:xfrm>
        </p:spPr>
        <p:txBody>
          <a:bodyPr/>
          <a:lstStyle/>
          <a:p>
            <a:pPr eaLnBrk="1" hangingPunct="1"/>
            <a:r>
              <a:rPr lang="ru-RU" sz="2400" smtClean="0"/>
              <a:t>Законы и правила олимпийского движения собраны в едином кодексе - Олимпийской хартии. В хартию включены основопола­гающие принципы, подробные правила и официальные разъяс­нения, принятые мок. Олимпийская хартия управляет организа­цией и функционированием олимпийского движения и устанав­ливает условия проведения Олимпийских игр. Хартия состоит из пяти глав. 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25604" name="Picture 2" descr="http://www.olymps.ru/wp-content/uploads/2011/10/olimp-xart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286125"/>
            <a:ext cx="5857875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323850" y="188913"/>
            <a:ext cx="7239000" cy="6099175"/>
          </a:xfrm>
        </p:spPr>
        <p:txBody>
          <a:bodyPr/>
          <a:lstStyle/>
          <a:p>
            <a:pPr eaLnBrk="1" hangingPunct="1"/>
            <a:r>
              <a:rPr lang="ru-RU" sz="2000" smtClean="0"/>
              <a:t>В вводной главе основными задачами олимпийского движения названы укрепление мира и соединение спорта с культурой и об­разованием. Говорится, что цель олимпизма - становление спорта на службу гармоничного развития человека, создание лучшего мира, воспитание молодежи средствами спорта, взаимопонима­ние, дружба, атмосфера солидарности и честной игры. Олимпий­ская хартия - первый в истории документ, в котором говорится о занятии спортом как об одном из прав человека. Олимпийским принципом стал лозунг: «Главное не победа, а участие». Хотя эти слова приписывают Кубертену, в действитель­ности их произнес священник, епископ Пенсильванский в 1908 г. под впечатлением случая с бегуном Д. Пьетри .Олимпийский девиз состо­ит из трех латинских слов - </a:t>
            </a:r>
            <a:r>
              <a:rPr lang="ru-RU" sz="2000" i="1" smtClean="0"/>
              <a:t>«Citius! Altius! Fortius!» </a:t>
            </a:r>
            <a:r>
              <a:rPr lang="ru-RU" sz="2000" smtClean="0"/>
              <a:t>«Быстрее! Выше! Храбрее!». Однако более распространен перевод «Быстрее! Выше! Сильнее!» (от англ. - </a:t>
            </a:r>
            <a:r>
              <a:rPr lang="ru-RU" sz="2000" i="1" smtClean="0"/>
              <a:t>Faster, higher, stroпger). </a:t>
            </a:r>
            <a:r>
              <a:rPr lang="ru-RU" sz="2000" smtClean="0"/>
              <a:t>Автор этих слов ­тоже священник француз Анри Мартин Дидон</a:t>
            </a:r>
          </a:p>
          <a:p>
            <a:pPr eaLnBrk="1" hangingPunct="1"/>
            <a:endParaRPr lang="ru-RU" sz="1800" smtClean="0"/>
          </a:p>
        </p:txBody>
      </p:sp>
      <p:pic>
        <p:nvPicPr>
          <p:cNvPr id="26628" name="Picture 2" descr="Картинка 2 из 2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642938"/>
            <a:ext cx="857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5357813" cy="5813425"/>
          </a:xfrm>
        </p:spPr>
        <p:txBody>
          <a:bodyPr/>
          <a:lstStyle/>
          <a:p>
            <a:pPr eaLnBrk="1" hangingPunct="1"/>
            <a:r>
              <a:rPr lang="ru-RU" sz="2400" smtClean="0"/>
              <a:t>Отсчет современных Олимпиад ведется с I Олимпийских игр в Афинах в 1896 г. Олимпиады принято нумеровать римскими циф­рами. Если по каким-то причинам Игры не проводятся, то их по­рядковый номер, год, а также запланированный город все равно не меняются. За 100 лет (1896-1996 гг.) состоялось 23-летие Олим­пиады, трижды (1916, 1940, 1944 гг.) они были отменены из-за Первой и Второй мировых войн. 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27652" name="Picture 2" descr="Картинка 1 из 9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642918"/>
            <a:ext cx="33492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6 из 1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7050"/>
            <a:ext cx="60769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Содержимое 3"/>
          <p:cNvSpPr>
            <a:spLocks noGrp="1"/>
          </p:cNvSpPr>
          <p:nvPr>
            <p:ph idx="1"/>
          </p:nvPr>
        </p:nvSpPr>
        <p:spPr>
          <a:xfrm>
            <a:off x="-142908" y="214290"/>
            <a:ext cx="8496300" cy="2354262"/>
          </a:xfrm>
        </p:spPr>
        <p:txBody>
          <a:bodyPr/>
          <a:lstStyle/>
          <a:p>
            <a:pPr eaLnBrk="1" hangingPunct="1"/>
            <a:r>
              <a:rPr lang="ru-RU" sz="1600" dirty="0" smtClean="0"/>
              <a:t>Как и в древности, современ­ные Игры представляют собой огромный праздник и сопровождаются торжественными церемо­ниями. В параде стран первой всегда выходит Греция. Далее ко­манды идут в алфавитном порядке. Замыкает торжественное от­крытие страна - хозяйка Игр. Глава города или государства объявляет их открытыми. На праздничной церемонии выступают президент Оргкомитета олимпиады и президент МОК, про­водится большой концерт и выступления артистов, показываю­щие национальные особенности страны, принимающей Игры.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/>
              <a:t>Церемония открытия впервые была проведена на внеочередной Олимпиаде 1906 г., а если считать  только официально признанные Игры - в 1908 г. в Лондоне. </a:t>
            </a:r>
          </a:p>
          <a:p>
            <a:pPr eaLnBrk="1" hangingPunct="1"/>
            <a:endParaRPr lang="ru-RU" sz="1600" dirty="0" smtClean="0"/>
          </a:p>
        </p:txBody>
      </p:sp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6072198" y="5500702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Церемония открытия на внеочередной Олимпиаде 1906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http://markodehaeck.free.fr/FILLES/ORGZ/OLYMPI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5013325"/>
            <a:ext cx="2590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http://markodehaeck.free.fr/FILLES/ORGZ/OLYMPI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797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Содержимое 2"/>
          <p:cNvSpPr>
            <a:spLocks noGrp="1"/>
          </p:cNvSpPr>
          <p:nvPr>
            <p:ph idx="1"/>
          </p:nvPr>
        </p:nvSpPr>
        <p:spPr>
          <a:xfrm>
            <a:off x="684213" y="1196975"/>
            <a:ext cx="6875462" cy="2489200"/>
          </a:xfrm>
        </p:spPr>
        <p:txBody>
          <a:bodyPr/>
          <a:lstStyle/>
          <a:p>
            <a:pPr eaLnBrk="1" hangingPunct="1"/>
            <a:r>
              <a:rPr lang="ru-RU" sz="1800" dirty="0" smtClean="0"/>
              <a:t>Олимпийский флаг поднимают во время исполнения олимпий­ского гимна. Флаг представляет собой белое полотнище без окай­мления. В его центре расположен олимпийский символ в пяти цветах. Олимпийский символ разработан Пьером де Кубертеном в 1913 г. Кольца </a:t>
            </a:r>
            <a:r>
              <a:rPr lang="ru-RU" sz="1800" dirty="0" err="1" smtClean="0"/>
              <a:t>голубого</a:t>
            </a:r>
            <a:r>
              <a:rPr lang="ru-RU" sz="1800" dirty="0" smtClean="0"/>
              <a:t>, желтого, черного, зеленого и красного цветов переплетаются слева направо. </a:t>
            </a:r>
            <a:r>
              <a:rPr lang="ru-RU" sz="1800" dirty="0" err="1" smtClean="0"/>
              <a:t>Голубое</a:t>
            </a:r>
            <a:r>
              <a:rPr lang="ru-RU" sz="1800" dirty="0" smtClean="0"/>
              <a:t>, черное и красное кольца расположены наверху, а желтое и зеленое - внизу. Вся фигура представляет собой правильную трапецию, ее нижняя сторона короче верхней. Пять колец - символ пяти континентов (Евро­пы, Азии, Австралии, Африки и Америки), а их сцепление ­знак прочного союза. На флаге любого государства мира можно найти, по крайней мере, один цвет из представленных на олим­пийских кольцах. Белое поле флага символизирует чистоту олим­пийского движения, мир и дружбу. </a:t>
            </a:r>
          </a:p>
          <a:p>
            <a:pPr eaLnBrk="1" hangingPunct="1"/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23850" y="188913"/>
            <a:ext cx="7481888" cy="6170612"/>
          </a:xfrm>
        </p:spPr>
        <p:txBody>
          <a:bodyPr/>
          <a:lstStyle/>
          <a:p>
            <a:pPr eaLnBrk="1" hangingPunct="1"/>
            <a:r>
              <a:rPr lang="ru-RU" sz="1800" smtClean="0"/>
              <a:t>Олимпийский факел, доставленный из Греции, используется для зажигания олимпийского огня.  Олимпийский огонь - один из главных символов Олимпийских игр. Его идея также принадлежит Кубертену. Впервые олимпийский огонь на стадионе был зажжен в 1928 г. в Амстердаме. Эстафета олимпийского огня впервые состо­ялась в 1936 г. На зимних Играх олимпийский огонь впервые по­явился в 1952 г. в Осло. Он симво­лизирует чистоту олимпийского движения, а передача факела - пе­редачу олимпийских традиций следующим поколениям. </a:t>
            </a:r>
          </a:p>
          <a:p>
            <a:pPr eaLnBrk="1" hangingPunct="1"/>
            <a:r>
              <a:rPr lang="ru-RU" sz="1800" smtClean="0"/>
              <a:t>Факел, зажженный от лучей солнца в Олимпии (его зажига­ют направленным пучком солнечных лучей, полученным с по­мощью вогнутого зеркала), день и ночь несут факелоносцы. Время эстафеты рассчитывается так, чтобы последний из них доставил факел на стадион города-хо­яина Олимпиады во время церемонии открытия. От олимпий­кoгo факела в специальной чаше зажигают олимпийский огонь, который продолжает гореть до закрытия Игр. Честь зажечь олим­пийский огонь обычно предоставляется одному из наиболее известных спортсменов страны, где проводятся Олимпийские игры. Например, на Играх 1980 г. в Москве огонь зажег Сергей Белов­ баскетболист, чемпион мира, олимпийский чемпион. 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2" descr="http://www.pravmir.ru/wp-content/uploads/2010/03/Olimp_og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3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7129463" cy="15113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Для зимней Олимпиады в </a:t>
            </a:r>
            <a:r>
              <a:rPr lang="ru-RU" sz="2000" dirty="0" err="1" smtClean="0"/>
              <a:t>Солт-Лейк</a:t>
            </a:r>
            <a:r>
              <a:rPr lang="ru-RU" sz="2000" dirty="0" smtClean="0"/>
              <a:t> Сити 65-дневная эстафе­та олимпийского факела по территории США обошлась в 25 млн. долл. Путь олимпийского огня был проложен через 46 штатов США. На Американский</a:t>
            </a:r>
          </a:p>
          <a:p>
            <a:pPr eaLnBrk="1" hangingPunct="1"/>
            <a:endParaRPr lang="ru-RU" sz="2000" dirty="0" smtClean="0"/>
          </a:p>
        </p:txBody>
      </p:sp>
      <p:pic>
        <p:nvPicPr>
          <p:cNvPr id="32772" name="Picture 2" descr="http://nations.tm-exchange.com/get.aspx?action=trackscreen&amp;id=247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89190"/>
            <a:ext cx="5691251" cy="426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4"/>
          <p:cNvSpPr>
            <a:spLocks noChangeArrowheads="1"/>
          </p:cNvSpPr>
          <p:nvPr/>
        </p:nvSpPr>
        <p:spPr bwMode="auto">
          <a:xfrm>
            <a:off x="5715008" y="3195638"/>
            <a:ext cx="2428875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континент огонь олимпийского факела передали с помощью спутниковой системы - световой сигнал, полученный многократным усилением огня факела, был принят спутником и передан в Америку, где снова зажгли огонь.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Олимпийские виды спорта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kznportal.ru/www/imgs/2_1302595100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714356"/>
            <a:ext cx="3313113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Содержимое 4"/>
          <p:cNvSpPr>
            <a:spLocks noGrp="1"/>
          </p:cNvSpPr>
          <p:nvPr>
            <p:ph idx="1"/>
          </p:nvPr>
        </p:nvSpPr>
        <p:spPr>
          <a:xfrm>
            <a:off x="250825" y="333375"/>
            <a:ext cx="6696075" cy="47244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В летние Игры могут быть включены только виды спорта, распространенные не менее чем в 75 странах на четырех континен­тах, - для мужчин и не менее чем в 40 странах на трех </a:t>
            </a:r>
            <a:r>
              <a:rPr lang="ru-RU" sz="2000" dirty="0" err="1" smtClean="0"/>
              <a:t>континенax</a:t>
            </a:r>
            <a:r>
              <a:rPr lang="ru-RU" sz="2000" dirty="0" smtClean="0"/>
              <a:t> - для женщин. В зимние Игры могут быть включены только виды спорта, распространенные не менее чем в 25 странах на трех континентах. Обязательное условие - соблюдение Антидопинго­вого кодекса олимпийского движения, и в частности тестирова­ние вне соревнований в соответствии с правилами Всемирного антидопингового агентства. Виды спорта в программе Олимпийских игр определяются не менее чем за семь лет до их проведения, после чего изменения не допускаются. По таким же правилам вво­дятся новые спортивные дисциплины олимпийских видов. Для исключения вида спорта или дисциплины из олимпийской про­граммы тоже должно пройти семь лет после принятия решения. </a:t>
            </a: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4000500" cy="6643687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Олимпийские игры были одним из наиболее почитаемых празднеств в Древней Греции. у древних греков была традиция: имена олимпийских чемпионов они высекали на мраморных колоннах, установленных вдоль берега реки </a:t>
            </a:r>
            <a:r>
              <a:rPr lang="ru-RU" dirty="0" err="1" smtClean="0"/>
              <a:t>Алфей</a:t>
            </a:r>
            <a:r>
              <a:rPr lang="ru-RU" dirty="0" smtClean="0"/>
              <a:t>. Благодаря этому стали известны дата первых олимпийских игр древности (776г. до н.э.) и имя первого победителя. Его звали </a:t>
            </a:r>
            <a:r>
              <a:rPr lang="ru-RU" dirty="0" err="1" smtClean="0"/>
              <a:t>Корэб</a:t>
            </a:r>
            <a:r>
              <a:rPr lang="ru-RU" dirty="0" smtClean="0"/>
              <a:t>, он был поваром из Элиды.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8196" name="Picture 2" descr="http://upload.wikimedia.org/wikipedia/commons/3/31/Athens_1896_report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14290"/>
            <a:ext cx="4071935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465119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Летние игры</a:t>
            </a:r>
            <a:endParaRPr lang="ru-RU" sz="11500" dirty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3400425" cy="5670550"/>
          </a:xfrm>
        </p:spPr>
        <p:txBody>
          <a:bodyPr/>
          <a:lstStyle/>
          <a:p>
            <a:pPr eaLnBrk="1" hangingPunct="1"/>
            <a:r>
              <a:rPr lang="ru-RU" sz="1200" b="1" dirty="0" smtClean="0"/>
              <a:t>Академическая гребля - с 1886 г. (ФИСА). </a:t>
            </a:r>
          </a:p>
          <a:p>
            <a:pPr eaLnBrk="1" hangingPunct="1"/>
            <a:r>
              <a:rPr lang="ru-RU" sz="1200" b="1" dirty="0" smtClean="0"/>
              <a:t>Бадминтон - с 1992 г. (ИБФ). </a:t>
            </a:r>
          </a:p>
          <a:p>
            <a:pPr eaLnBrk="1" hangingPunct="1"/>
            <a:r>
              <a:rPr lang="ru-RU" sz="1200" b="1" dirty="0" smtClean="0"/>
              <a:t>Бейсбол - с 1992 г. (ИБА). Исключен из программы на 2012 г. </a:t>
            </a:r>
          </a:p>
          <a:p>
            <a:pPr eaLnBrk="1" hangingPunct="1"/>
            <a:r>
              <a:rPr lang="ru-RU" sz="1200" b="1" dirty="0" smtClean="0"/>
              <a:t>Баскетбол - с 1936 г. (ФИБА). </a:t>
            </a:r>
          </a:p>
          <a:p>
            <a:pPr eaLnBrk="1" hangingPunct="1"/>
            <a:r>
              <a:rPr lang="ru-RU" sz="1200" b="1" dirty="0" smtClean="0"/>
              <a:t>Бокс - с 1904 г. (АИБА) </a:t>
            </a:r>
          </a:p>
          <a:p>
            <a:pPr eaLnBrk="1" hangingPunct="1"/>
            <a:r>
              <a:rPr lang="ru-RU" sz="1200" b="1" dirty="0" smtClean="0"/>
              <a:t>Борьба: греко-римская - с 1896 г., вольная - с 1908 г. (ФИЛА). </a:t>
            </a:r>
          </a:p>
          <a:p>
            <a:pPr eaLnBrk="1" hangingPunct="1"/>
            <a:r>
              <a:rPr lang="ru-RU" sz="1200" b="1" dirty="0" smtClean="0"/>
              <a:t>Велоспорт: гонки на шоссе - с 1886 г., гонки на треке - с1920 г., </a:t>
            </a:r>
            <a:r>
              <a:rPr lang="ru-RU" sz="1200" b="1" dirty="0" err="1" smtClean="0"/>
              <a:t>маунтинбайк</a:t>
            </a:r>
            <a:r>
              <a:rPr lang="ru-RU" sz="1200" b="1" dirty="0" smtClean="0"/>
              <a:t> - с 1996 г. (УСИ). </a:t>
            </a:r>
          </a:p>
          <a:p>
            <a:pPr eaLnBrk="1" hangingPunct="1"/>
            <a:r>
              <a:rPr lang="ru-RU" sz="1200" b="1" dirty="0" smtClean="0"/>
              <a:t>Водные виды спорта: плавание – с1896г., прыжки в воду – с  1924г.,  синхронное плавание - с 1984 г., водное поло - с 1900 г. (ФИНА). </a:t>
            </a:r>
          </a:p>
          <a:p>
            <a:pPr eaLnBrk="1" hangingPunct="1"/>
            <a:r>
              <a:rPr lang="ru-RU" sz="1200" b="1" dirty="0" smtClean="0"/>
              <a:t>Волейбол - с 1964 г. (ФИВБ). </a:t>
            </a:r>
          </a:p>
          <a:p>
            <a:pPr eaLnBrk="1" hangingPunct="1"/>
            <a:r>
              <a:rPr lang="ru-RU" sz="1200" b="1" dirty="0" smtClean="0"/>
              <a:t>Гандбол - с 1936 г. (ИГФ). </a:t>
            </a:r>
          </a:p>
          <a:p>
            <a:pPr eaLnBrk="1" hangingPunct="1"/>
            <a:r>
              <a:rPr lang="ru-RU" sz="1200" b="1" dirty="0" smtClean="0"/>
              <a:t>Гимнастика: спортивная - с 1886 г., художественная - с 1984 г., прыжки на батуте - с 2000 г. (ФИЖ). </a:t>
            </a:r>
          </a:p>
          <a:p>
            <a:pPr eaLnBrk="1" hangingPunct="1"/>
            <a:r>
              <a:rPr lang="ru-RU" sz="1200" b="1" dirty="0" smtClean="0"/>
              <a:t>Гонки на байдарках и каноэ - с 1924 г., слалом - с 1972 г. (ИКФ). Дзюдо - с 1964 г. (ФИД). </a:t>
            </a:r>
          </a:p>
          <a:p>
            <a:pPr eaLnBrk="1" hangingPunct="1"/>
            <a:endParaRPr lang="ru-RU" sz="1100" b="1" dirty="0" smtClean="0"/>
          </a:p>
        </p:txBody>
      </p:sp>
      <p:sp>
        <p:nvSpPr>
          <p:cNvPr id="35844" name="Прямоугольник 3"/>
          <p:cNvSpPr>
            <a:spLocks noChangeArrowheads="1"/>
          </p:cNvSpPr>
          <p:nvPr/>
        </p:nvSpPr>
        <p:spPr bwMode="auto">
          <a:xfrm>
            <a:off x="4071934" y="285728"/>
            <a:ext cx="3643313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400" b="1" dirty="0"/>
              <a:t>Легкая атлетика - с 1886 г. (ИААФ). Как олимпийский вид включает в себя самое большое число спортивных дисциплин, которые объединяются в четыре группы: трековые (разные виды бега по стадиону), полевые (прыжки и метания), дорожные (ма­рафонский бег, спортивная ходьба) и комбинированные (легко­атлетические многоборья).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Конный спорт: выездка - с 1912 г., конкур - с 1900 г., троеборье - с 1912 г. (ФЕИ).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Настольный теннис - с 1988 г. (ИПФ).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Парусный спорт - с 1900 г. (ИСАФ). Современное пятиборье - с 1912 г. (УИПБМ).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Софтбол - с 1996 г. (ИСФ). Исключен из программы на 2012 г.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Стрельба - с 1896 г. (УИТ).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Стрельба из лука - 1900-1920 гг., затем - с 1972 г. (ФИТА). </a:t>
            </a:r>
          </a:p>
          <a:p>
            <a:pPr>
              <a:buFont typeface="Arial" charset="0"/>
              <a:buChar char="•"/>
            </a:pPr>
            <a:r>
              <a:rPr lang="ru-RU" sz="1400" b="1" dirty="0" err="1"/>
              <a:t>Тэквондо</a:t>
            </a:r>
            <a:r>
              <a:rPr lang="ru-RU" sz="1400" b="1" dirty="0"/>
              <a:t> - с 2000 г. (ВТФ).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Теннис - с 1896 г. (ИТФ).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Триатлон - с 2000 г. (ИТУ).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Тяжелая атлетика - с 1886 г. (ИВФ).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Фехтование - с 1896 г. (ФИЕ). Футбол - с 1900 г. (ФИФА). </a:t>
            </a:r>
          </a:p>
          <a:p>
            <a:pPr>
              <a:buFont typeface="Arial" charset="0"/>
              <a:buChar char="•"/>
            </a:pPr>
            <a:r>
              <a:rPr lang="ru-RU" sz="1400" b="1" dirty="0"/>
              <a:t>Хоккей на траве - с 1908 г. (ФИХ).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7239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Зимние игры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Биатлон - с 1960 г. (ИБУ). </a:t>
            </a:r>
          </a:p>
          <a:p>
            <a:pPr eaLnBrk="1" hangingPunct="1"/>
            <a:r>
              <a:rPr lang="ru-RU" sz="1800" smtClean="0"/>
              <a:t>Бобслей, скелетон - с 1924 г. (ФИБТ). </a:t>
            </a:r>
          </a:p>
          <a:p>
            <a:pPr eaLnBrk="1" hangingPunct="1"/>
            <a:r>
              <a:rPr lang="ru-RU" sz="1800" smtClean="0"/>
              <a:t>Керлинг - с 1924 г. (ВКФ). </a:t>
            </a:r>
          </a:p>
          <a:p>
            <a:pPr eaLnBrk="1" hangingPunct="1"/>
            <a:r>
              <a:rPr lang="ru-RU" sz="1800" smtClean="0"/>
              <a:t>Коньки: фигурное катание - с 1908 г., конькобежный спорт ­с 1924 г., шорт-трек - с 1992 г. (ИСУ). </a:t>
            </a:r>
          </a:p>
          <a:p>
            <a:pPr eaLnBrk="1" hangingPunct="1"/>
            <a:r>
              <a:rPr lang="ru-RU" sz="1800" smtClean="0"/>
              <a:t>Лыжный спорт: горные лыжи - с 1924 г., лыжные гонки - с 1924 г., фристайл - с 1992 г., двоеборье - с 1924 г., прыжки с трамплина - с 1924 г., сноуборд - с 1998 г. (ФИС). </a:t>
            </a:r>
          </a:p>
          <a:p>
            <a:pPr eaLnBrk="1" hangingPunct="1"/>
            <a:r>
              <a:rPr lang="ru-RU" sz="1800" smtClean="0"/>
              <a:t>Санный спорт - с 1924 г. (ФИЛ). </a:t>
            </a:r>
          </a:p>
          <a:p>
            <a:pPr eaLnBrk="1" hangingPunct="1"/>
            <a:r>
              <a:rPr lang="ru-RU" sz="1800" smtClean="0"/>
              <a:t>Хоккей с шайбой - с 1920 г. (ИИХФ). </a:t>
            </a:r>
          </a:p>
          <a:p>
            <a:pPr algn="r" eaLnBrk="1" hangingPunct="1"/>
            <a:r>
              <a:rPr lang="ru-RU" sz="1800" smtClean="0"/>
              <a:t>Некоторые виды входили в программы ранних Олимпиад, но затем были исключены. Например, перетягивание каната входило в олимпийскую программу 1900 – 1920гг., гольф - 1900 и 1904гг., регби - 1900, 1908, 1920 и 1924гг., поло - 1900, 1908, 1920, 1924 и 1936гг., лакросс - 1904 и 1908гг.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womensoccer.narod.ru/pics/2008/kybves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708275"/>
            <a:ext cx="5219700" cy="378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071938" cy="5715000"/>
          </a:xfrm>
        </p:spPr>
        <p:txBody>
          <a:bodyPr/>
          <a:lstStyle/>
          <a:p>
            <a:pPr eaLnBrk="1" hangingPunct="1"/>
            <a:r>
              <a:rPr lang="ru-RU" sz="2000" smtClean="0"/>
              <a:t>Интересно, что почти на каждой Олимпиаде появлялись новые женские виды спорта: в 1996 г. был включен женский футбол, в 1998 г. - хоккей, в 2000 г. - тяжелая атлетика, в 2002 г. - бобслей, наконец, в 2004 г. - борьба. На Олимпиаде 2008 г. был только один вид спорта, представленный исключительно мужчинами, ­бокс. А на зимних Олимпийских играх женщины выступают по всем видам спорта. Чисто мужскими спортивными дисциплинами являются прыжки на лыжах с трамплина и лыжное двоеборье. </a:t>
            </a:r>
          </a:p>
          <a:p>
            <a:pPr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67943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Летние Олимпийские Игры</a:t>
            </a: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6858000" cy="5500688"/>
          </a:xfrm>
        </p:spPr>
        <p:txBody>
          <a:bodyPr/>
          <a:lstStyle/>
          <a:p>
            <a:pPr eaLnBrk="1" hangingPunct="1"/>
            <a:r>
              <a:rPr lang="ru-RU" sz="2000" dirty="0" smtClean="0"/>
              <a:t> </a:t>
            </a:r>
            <a:r>
              <a:rPr lang="ru-RU" sz="2000" b="1" dirty="0" smtClean="0"/>
              <a:t>В I Играх</a:t>
            </a:r>
            <a:r>
              <a:rPr lang="ru-RU" sz="2000" dirty="0" smtClean="0"/>
              <a:t> участвовали только мужчины. Кроме спортсменов США на Играх было всего два представителя неевропейских стран: австралиец Эдвин </a:t>
            </a:r>
            <a:r>
              <a:rPr lang="ru-RU" sz="2000" dirty="0" err="1" smtClean="0"/>
              <a:t>Флэк</a:t>
            </a:r>
            <a:r>
              <a:rPr lang="ru-RU" sz="2000" dirty="0" smtClean="0"/>
              <a:t>, который находился проездом в Лондоне и один чилиец, непонятно как попавший в Грецию. </a:t>
            </a:r>
          </a:p>
          <a:p>
            <a:pPr eaLnBrk="1" hangingPunct="1"/>
            <a:r>
              <a:rPr lang="ru-RU" sz="2000" dirty="0" smtClean="0"/>
              <a:t>В программу входили греко-римская борьба (тогда она называлась «французская»), велосипедный спорт, гимнастика, легкая атлетика, плавание, стрельба, теннис, тяжелая атлетика, фехтование. Первым олимпийским чемпионом современности стал Джеймс </a:t>
            </a:r>
            <a:r>
              <a:rPr lang="ru-RU" sz="2000" dirty="0" err="1" smtClean="0"/>
              <a:t>Конолли</a:t>
            </a:r>
            <a:r>
              <a:rPr lang="ru-RU" sz="2000" dirty="0" smtClean="0"/>
              <a:t> (США), победивший в тройном прыжке. Главным видом программы был марафонский бег, в котором победил грек </a:t>
            </a:r>
            <a:r>
              <a:rPr lang="ru-RU" sz="2000" dirty="0" err="1" smtClean="0"/>
              <a:t>Спирос</a:t>
            </a:r>
            <a:r>
              <a:rPr lang="ru-RU" sz="2000" dirty="0" smtClean="0"/>
              <a:t> Луис. Он был удостоен особых почестей. Олимпийских чемпионов награждали серебряными медалями (золотые по­явились только на следующих Играх), лавровым венком и оливко­вой ветвью, срезанной в священной роще Олимпии. </a:t>
            </a:r>
          </a:p>
        </p:txBody>
      </p:sp>
      <p:pic>
        <p:nvPicPr>
          <p:cNvPr id="38916" name="Picture 2" descr="http://kalendar-shiraliv.narod.ru/NOVEMBER/R28_11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1285875"/>
            <a:ext cx="2095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Прямоугольник 4"/>
          <p:cNvSpPr>
            <a:spLocks noChangeArrowheads="1"/>
          </p:cNvSpPr>
          <p:nvPr/>
        </p:nvSpPr>
        <p:spPr bwMode="auto">
          <a:xfrm>
            <a:off x="7077075" y="4714875"/>
            <a:ext cx="2066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Джеймс Конолли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Внеочередные Игры    </a:t>
            </a:r>
            <a:br>
              <a:rPr lang="ru-RU" dirty="0" smtClean="0"/>
            </a:br>
            <a:r>
              <a:rPr lang="ru-RU" dirty="0" smtClean="0"/>
              <a:t> Афины, 1906</a:t>
            </a:r>
            <a:endParaRPr lang="ru-RU" dirty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7543800" cy="5027613"/>
          </a:xfrm>
        </p:spPr>
        <p:txBody>
          <a:bodyPr/>
          <a:lstStyle/>
          <a:p>
            <a:pPr eaLnBrk="1" hangingPunct="1"/>
            <a:r>
              <a:rPr lang="ru-RU" smtClean="0"/>
              <a:t>В честь десятилетия 1 Игр современности единственный раз состоялись внеочередные летние Олимпийские игры, которые про­шли по просьбе Греции как межолимпиада. Греки надеялись про­водить их у себя дома раз в четыре года, между официальными Играми, но реализовать эту идею не смогли: в 1910 г. помешала ситуация на Балканах, а в 1914 г. - сложная обстановка перед началом Первой мировой войны. Тем не менее Игры 1906 г. были весьма успешны и по организации превзошли Олимпиады 1900, 1904 и 1908 гг.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http://newsfran.narod.ru/images1/_019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571750"/>
            <a:ext cx="28575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Содержимое 2"/>
          <p:cNvSpPr>
            <a:spLocks noGrp="1"/>
          </p:cNvSpPr>
          <p:nvPr>
            <p:ph idx="1"/>
          </p:nvPr>
        </p:nvSpPr>
        <p:spPr>
          <a:xfrm>
            <a:off x="457200" y="5357813"/>
            <a:ext cx="7239000" cy="1098550"/>
          </a:xfrm>
        </p:spPr>
        <p:txBody>
          <a:bodyPr/>
          <a:lstStyle/>
          <a:p>
            <a:pPr eaLnBrk="1" hangingPunct="1"/>
            <a:r>
              <a:rPr lang="ru-RU" smtClean="0"/>
              <a:t>Медали 1906 года</a:t>
            </a:r>
          </a:p>
        </p:txBody>
      </p:sp>
      <p:pic>
        <p:nvPicPr>
          <p:cNvPr id="40965" name="Picture 2" descr="http://lib.rus.ec/i/41/174641/_01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2857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4" descr="http://lib.rus.ec/i/41/174641/_02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28575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1 из 503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055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Зимние Олимпийские игры</a:t>
            </a:r>
            <a:endParaRPr lang="ru-RU" dirty="0"/>
          </a:p>
        </p:txBody>
      </p:sp>
      <p:sp>
        <p:nvSpPr>
          <p:cNvPr id="41988" name="Содержимое 2"/>
          <p:cNvSpPr>
            <a:spLocks noGrp="1"/>
          </p:cNvSpPr>
          <p:nvPr>
            <p:ph idx="1"/>
          </p:nvPr>
        </p:nvSpPr>
        <p:spPr>
          <a:xfrm>
            <a:off x="0" y="2565400"/>
            <a:ext cx="8072438" cy="4500563"/>
          </a:xfrm>
        </p:spPr>
        <p:txBody>
          <a:bodyPr/>
          <a:lstStyle/>
          <a:p>
            <a:pPr algn="r" eaLnBrk="1" hangingPunct="1"/>
            <a:r>
              <a:rPr lang="ru-RU" sz="1800" dirty="0" smtClean="0">
                <a:solidFill>
                  <a:srgbClr val="7030A0"/>
                </a:solidFill>
              </a:rPr>
              <a:t>Зимние Олимпийские игры называют еще Белыми или Малы­ми Олимпиадами. Действительно, в их программу входит меньше видов, чем в летние Игры, меньше и число участников. </a:t>
            </a:r>
          </a:p>
          <a:p>
            <a:pPr algn="r" eaLnBrk="1" hangingPunct="1"/>
            <a:r>
              <a:rPr lang="ru-RU" sz="1800" dirty="0" smtClean="0">
                <a:solidFill>
                  <a:srgbClr val="7030A0"/>
                </a:solidFill>
              </a:rPr>
              <a:t>Самый первый олимпийский зимний вид спорта - фигурное катание. Можно сказать, что история Белых Олимпиад начинает­ся с появления фигурного катания на летних Играх в Лондоне (1908). В 1920г. добавился хоккей с шайбой. Лишь в 1922г., учиты­вая успешный опыт проводимых шведами и норвежцами Северных Игр, Пьер де Кубертен предложил организовать отдельно зимние олимпийские соревнования. Позднее международную спортивную неделю по случаю VIП Игр - состязания по зимним видам, (состоявшиеся в 1924г. в </a:t>
            </a:r>
            <a:r>
              <a:rPr lang="ru-RU" sz="1800" dirty="0" err="1" smtClean="0">
                <a:solidFill>
                  <a:srgbClr val="7030A0"/>
                </a:solidFill>
              </a:rPr>
              <a:t>Шамони</a:t>
            </a:r>
            <a:r>
              <a:rPr lang="ru-RU" sz="1800" dirty="0" smtClean="0">
                <a:solidFill>
                  <a:srgbClr val="7030A0"/>
                </a:solidFill>
              </a:rPr>
              <a:t>, - официально объявили пер­выми зимними Олимпийскими играми. А в следующем году МОК принял решение о проведении их раз в четыре года. </a:t>
            </a:r>
          </a:p>
          <a:p>
            <a:pPr eaLnBrk="1" hangingPunct="1"/>
            <a:endParaRPr lang="ru-RU" sz="1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2 из 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071563"/>
            <a:ext cx="27432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Российский герой, первый чемпион</a:t>
            </a:r>
            <a:endParaRPr lang="ru-RU" dirty="0"/>
          </a:p>
        </p:txBody>
      </p:sp>
      <p:sp>
        <p:nvSpPr>
          <p:cNvPr id="43012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7072313" cy="4929188"/>
          </a:xfrm>
        </p:spPr>
        <p:txBody>
          <a:bodyPr/>
          <a:lstStyle/>
          <a:p>
            <a:pPr eaLnBrk="1" hangingPunct="1"/>
            <a:r>
              <a:rPr lang="ru-RU" smtClean="0"/>
              <a:t>Первым российским олимпийским чемпионом стал </a:t>
            </a:r>
            <a:r>
              <a:rPr lang="ru-RU" i="1" smtClean="0"/>
              <a:t>Николай Панин-Коломенкин </a:t>
            </a:r>
            <a:r>
              <a:rPr lang="ru-RU" smtClean="0"/>
              <a:t>(1872-1956 гг.), пятикратный чемпион Рос­сии по фигурному катанию, 12-кратный чемпион по стрельбе из пистолета. Он начал выступать в 1896 г. под псевдонимом Панин и под этой фамилией вошел в историю спорта дореволюционной России. Николай увлекался не только фигурным катанием и стрель­бой. Он прекрасно играл в теннис, футбол, был первоклассным гребцом и яхтсменом.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3"/>
            <a:ext cx="7239000" cy="2714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 протяжении двенадцати веков каждые четыре года спортсмены собирались на олимпийские игры. В 394 г. римский император Феодосий I провозгласил христианство официальной религией и, объявив олимпийские игры главным источником язычества, запретил их.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9220" name="Picture 2" descr="http://img.beta.rian.ru/images/4223/89/42238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14313"/>
            <a:ext cx="5286375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68313" y="620713"/>
            <a:ext cx="7239000" cy="4846637"/>
          </a:xfrm>
        </p:spPr>
        <p:txBody>
          <a:bodyPr/>
          <a:lstStyle/>
          <a:p>
            <a:pPr eaLnBrk="1" hangingPunct="1"/>
            <a:r>
              <a:rPr lang="ru-RU" smtClean="0"/>
              <a:t>Лишь в самом конце XIX века французское правительство поручило Пьеру де Кубертэну претворить в жизнь идею о возрождении олимпийских игр. 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Picture 5" descr="http://www.bbc.co.uk/portuguese/static/especial/sydney2000/history/images/historia1896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708275"/>
            <a:ext cx="48577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История олимпийских игр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upload.wikimedia.org/wikipedia/commons/thumb/1/13/Olimp_med-1896_lic.jpg/270px-Olimp_med-1896_l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Древняя Греция</a:t>
            </a:r>
            <a:endParaRPr lang="ru-RU" dirty="0"/>
          </a:p>
        </p:txBody>
      </p:sp>
      <p:sp>
        <p:nvSpPr>
          <p:cNvPr id="12292" name="Содержимое 4"/>
          <p:cNvSpPr>
            <a:spLocks noGrp="1"/>
          </p:cNvSpPr>
          <p:nvPr>
            <p:ph idx="1"/>
          </p:nvPr>
        </p:nvSpPr>
        <p:spPr>
          <a:xfrm>
            <a:off x="3071813" y="2571750"/>
            <a:ext cx="5072062" cy="4143375"/>
          </a:xfrm>
        </p:spPr>
        <p:txBody>
          <a:bodyPr/>
          <a:lstStyle/>
          <a:p>
            <a:pPr eaLnBrk="1" hangingPunct="1"/>
            <a:r>
              <a:rPr lang="ru-RU" sz="2000" smtClean="0"/>
              <a:t>Традиции современных Олимпийских игр были заложены еще в Древней Греции. Об их зарождении рассказывают легенды и мифы Древней Греции, предлагающие нам разные версии. По одной из них, Игры основал бог Зевс. Победив своего злого отца Крона, он стал властелином мира и в честь этого устроил в Олимпии празд­ник, в программе которого были соревнования по бегу. 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12293" name="Picture 4" descr="http://photo.fabrikaglamura.ru/photo/1/489/moy/390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500188"/>
            <a:ext cx="2857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850" y="260350"/>
            <a:ext cx="7239000" cy="3176588"/>
          </a:xfrm>
        </p:spPr>
        <p:txBody>
          <a:bodyPr/>
          <a:lstStyle/>
          <a:p>
            <a:pPr eaLnBrk="1" hangingPunct="1"/>
            <a:r>
              <a:rPr lang="ru-RU" smtClean="0"/>
              <a:t>Согласно другой легенде, греческий герой Пелопс полюбил красавицу Гиподамию - дочь царя Эномая. Победив хитростью царя, убивавшего всех женихов своей дочери, Пелопс взял Гиподамию в жены, завладел всем царством Эномая и по этому пово­ду устроил в Олимпии спортивный праздник, который решил повторять раз в четыре года. </a:t>
            </a:r>
          </a:p>
          <a:p>
            <a:pPr eaLnBrk="1" hangingPunct="1"/>
            <a:endParaRPr lang="ru-RU" smtClean="0"/>
          </a:p>
        </p:txBody>
      </p:sp>
      <p:pic>
        <p:nvPicPr>
          <p:cNvPr id="13316" name="Picture 2" descr="http://eduardo.mahieu.free.fr/Cercle%20Ey/Circulo%20Ey%20de%20Cordoba/pelop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3860800"/>
            <a:ext cx="54006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6516688" y="5445125"/>
            <a:ext cx="1428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Пелопс </a:t>
            </a:r>
          </a:p>
          <a:p>
            <a:r>
              <a:rPr lang="ru-RU"/>
              <a:t>увозит Гипподамию.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58.radikal.ru/i160/1007/96/9a419d9679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84" y="0"/>
            <a:ext cx="228601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Содержимое 2"/>
          <p:cNvSpPr>
            <a:spLocks noGrp="1"/>
          </p:cNvSpPr>
          <p:nvPr>
            <p:ph idx="1"/>
          </p:nvPr>
        </p:nvSpPr>
        <p:spPr>
          <a:xfrm>
            <a:off x="250825" y="188913"/>
            <a:ext cx="6535753" cy="6242050"/>
          </a:xfrm>
        </p:spPr>
        <p:txBody>
          <a:bodyPr/>
          <a:lstStyle/>
          <a:p>
            <a:pPr eaLnBrk="1" hangingPunct="1"/>
            <a:r>
              <a:rPr lang="ru-RU" dirty="0" smtClean="0"/>
              <a:t>Есть и еще одна легенда. Шестым из двенадцати подвигов великого героя Геракла стала чистка авгиевых конюшен - скотного двора Авгия - царя Элиды. Геракл вычистил конюшни, однако царь Авгий не дал обещанной награды. Тогда обиженный Геракл собрал большую армию и расправился с Авгием. В честь этой по беды он принес жертвы олимпийским богам и основал Олимпий­ские игры, которые проводились с тех пор каждые четыре года в Олимпии. Это были уже вторые игры, основанные Гераклом. Пер­выми были немейские игры - в честь победы над немейским львом.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93f8a9bc10eefd471362a1fae13c0cbcb99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5">
      <a:dk1>
        <a:sysClr val="windowText" lastClr="000000"/>
      </a:dk1>
      <a:lt1>
        <a:sysClr val="window" lastClr="FFFFFF"/>
      </a:lt1>
      <a:dk2>
        <a:srgbClr val="B14C1D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5">
    <a:dk1>
      <a:sysClr val="windowText" lastClr="000000"/>
    </a:dk1>
    <a:lt1>
      <a:sysClr val="window" lastClr="FFFFFF"/>
    </a:lt1>
    <a:dk2>
      <a:srgbClr val="B14C1D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465</TotalTime>
  <Words>3405</Words>
  <Application>Microsoft Office PowerPoint</Application>
  <PresentationFormat>Экран (4:3)</PresentationFormat>
  <Paragraphs>162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Изящная</vt:lpstr>
      <vt:lpstr>история возникновения олимпийских игр</vt:lpstr>
      <vt:lpstr>Введение</vt:lpstr>
      <vt:lpstr>Слайд 3</vt:lpstr>
      <vt:lpstr>Слайд 4</vt:lpstr>
      <vt:lpstr>Слайд 5</vt:lpstr>
      <vt:lpstr>История олимпийских игр</vt:lpstr>
      <vt:lpstr>Древняя Греция</vt:lpstr>
      <vt:lpstr>Слайд 8</vt:lpstr>
      <vt:lpstr>Слайд 9</vt:lpstr>
      <vt:lpstr>Слайд 10</vt:lpstr>
      <vt:lpstr>Слайд 11</vt:lpstr>
      <vt:lpstr>Слайд 12</vt:lpstr>
      <vt:lpstr>Слайд 13</vt:lpstr>
      <vt:lpstr>Виды состязаний и даты их появления на Играх</vt:lpstr>
      <vt:lpstr>Слайд 15</vt:lpstr>
      <vt:lpstr>Слайд 16</vt:lpstr>
      <vt:lpstr>Слайд 17</vt:lpstr>
      <vt:lpstr>Слайд 18</vt:lpstr>
      <vt:lpstr>Современные олимпийские игры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Олимпийские виды спорта </vt:lpstr>
      <vt:lpstr>Слайд 29</vt:lpstr>
      <vt:lpstr>Летние игры</vt:lpstr>
      <vt:lpstr>Зимние игры</vt:lpstr>
      <vt:lpstr>Слайд 32</vt:lpstr>
      <vt:lpstr>Летние Олимпийские Игры</vt:lpstr>
      <vt:lpstr>Внеочередные Игры      Афины, 1906</vt:lpstr>
      <vt:lpstr>Слайд 35</vt:lpstr>
      <vt:lpstr>Зимние Олимпийские игры</vt:lpstr>
      <vt:lpstr>Российский герой, первый чемпион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олимпийских игр</dc:title>
  <dc:creator>Филин Борис Юрьевич</dc:creator>
  <cp:lastModifiedBy>Пользователь</cp:lastModifiedBy>
  <cp:revision>48</cp:revision>
  <dcterms:created xsi:type="dcterms:W3CDTF">2012-01-23T04:36:55Z</dcterms:created>
  <dcterms:modified xsi:type="dcterms:W3CDTF">2017-01-18T05:35:31Z</dcterms:modified>
</cp:coreProperties>
</file>