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sldIdLst>
    <p:sldId id="256" r:id="rId5"/>
    <p:sldId id="327" r:id="rId6"/>
    <p:sldId id="303" r:id="rId7"/>
    <p:sldId id="311" r:id="rId8"/>
    <p:sldId id="258" r:id="rId9"/>
    <p:sldId id="259" r:id="rId10"/>
    <p:sldId id="305" r:id="rId11"/>
    <p:sldId id="312" r:id="rId12"/>
    <p:sldId id="313" r:id="rId13"/>
    <p:sldId id="314" r:id="rId14"/>
    <p:sldId id="315" r:id="rId15"/>
    <p:sldId id="316" r:id="rId16"/>
    <p:sldId id="328" r:id="rId17"/>
    <p:sldId id="295" r:id="rId18"/>
    <p:sldId id="330" r:id="rId19"/>
    <p:sldId id="277" r:id="rId20"/>
    <p:sldId id="329" r:id="rId21"/>
    <p:sldId id="308" r:id="rId22"/>
    <p:sldId id="309" r:id="rId23"/>
    <p:sldId id="267" r:id="rId24"/>
    <p:sldId id="272" r:id="rId25"/>
    <p:sldId id="317" r:id="rId26"/>
    <p:sldId id="319" r:id="rId27"/>
    <p:sldId id="318" r:id="rId28"/>
    <p:sldId id="326" r:id="rId29"/>
    <p:sldId id="320" r:id="rId30"/>
    <p:sldId id="321" r:id="rId31"/>
    <p:sldId id="331" r:id="rId32"/>
    <p:sldId id="322" r:id="rId33"/>
    <p:sldId id="324" r:id="rId34"/>
    <p:sldId id="325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E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8CB878-9030-42A5-BA35-27BCF2CCCB88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77C10F-9F46-4D75-94B0-AECF4F2CD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9303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C8CC6-AE5D-4D9A-863A-D33FFA78879B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F28D-D252-4FB9-9FF4-C93A16B11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CC8CC-C7CC-4DBC-862C-DD99E24F6631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9744-1A74-4983-A510-8457BC448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0AF3-AA0B-4F9C-B4F2-34689675F1E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B30F1-5E18-4700-9433-E2E3B519A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06EFED5-8355-49FE-B63C-E0772B9E6D0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C791-2C1A-47A8-AAA3-B3342E5C8C5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0788-D282-427F-B930-401DBB955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A53CC-7096-4A63-9888-5D52CC83B95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46410-B2BF-4FC9-9D31-B6C8DCE46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96FDC-793D-4E7F-A0EA-4DFA492F40A3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AE68-9ABE-4301-A517-F98BDBC73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26D93-318B-435F-BFB9-A1700E3E0FAC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BE795-32C0-4C11-A110-E2D72FB2B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5F9B-73A7-4F3B-9813-E413AC7631EC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196B3-691F-4759-A7F3-D50E5B148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8E7E0-5FA1-489A-A2BB-586C83007AE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D59B3-4A97-4B22-AEE8-668482935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A756-10D6-418A-8FA2-BF4348B4BE74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43100-014C-47BB-8DF0-82AF29F64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DE0C-CFF4-463C-AA2D-F48127201011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6147B-7AF3-4F07-ABBB-51E0B8ADD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E09488-6163-42C6-9DF1-B78A10FDE524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0F276D-4678-46E5-B7C1-D850D6648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1/53/832/53832681_1263573912_6659_1.jpg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img1.liveinternet.ru/images/foto/b/3/907/3514907/f_1884379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urdom.in.ua/public/main/photos/photo_6515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g-fotki.yandex.ru/get/3910/miralda.15/0_3fda1_2ade481b_XL" TargetMode="External"/><Relationship Id="rId9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908720"/>
            <a:ext cx="8072437" cy="2942059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«Система подготовки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к государственной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тоговой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а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ттестации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по русскому языку через реализацию внеурочной деятельности в условиях внедрения ФГОС ООО»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Учитель русского языка и литературы МБОУ СОШ №3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Бережная Евгения Васильевна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713788" cy="5792788"/>
          </a:xfrm>
        </p:spPr>
        <p:txBody>
          <a:bodyPr/>
          <a:lstStyle/>
          <a:p>
            <a:pPr marL="6350" indent="-6350" algn="ctr">
              <a:lnSpc>
                <a:spcPct val="80000"/>
              </a:lnSpc>
              <a:buFontTx/>
              <a:buNone/>
            </a:pPr>
            <a:r>
              <a:rPr lang="ru-RU" sz="2900" b="1" i="1" dirty="0">
                <a:solidFill>
                  <a:srgbClr val="660066"/>
                </a:solidFill>
                <a:latin typeface="Times New Roman" pitchFamily="18" charset="0"/>
              </a:rPr>
              <a:t>Задачи риторики </a:t>
            </a:r>
            <a:r>
              <a:rPr lang="ru-RU" sz="2800" dirty="0">
                <a:solidFill>
                  <a:srgbClr val="660066"/>
                </a:solidFill>
                <a:latin typeface="Times New Roman" pitchFamily="18" charset="0"/>
              </a:rPr>
              <a:t>(5 класс)</a:t>
            </a:r>
            <a:r>
              <a:rPr lang="ru-RU" sz="2800" b="1" dirty="0">
                <a:solidFill>
                  <a:srgbClr val="660066"/>
                </a:solidFill>
                <a:latin typeface="Times New Roman" pitchFamily="18" charset="0"/>
              </a:rPr>
              <a:t>:</a:t>
            </a:r>
          </a:p>
          <a:p>
            <a:pPr marL="6350" indent="-6350">
              <a:lnSpc>
                <a:spcPct val="80000"/>
              </a:lnSpc>
              <a:buFontTx/>
              <a:buNone/>
            </a:pPr>
            <a:r>
              <a:rPr lang="ru-RU" sz="2800" i="1" dirty="0" smtClean="0">
                <a:latin typeface="Times New Roman" pitchFamily="18" charset="0"/>
              </a:rPr>
              <a:t>Узнать:</a:t>
            </a:r>
            <a:r>
              <a:rPr lang="ru-RU" sz="2800" dirty="0" smtClean="0">
                <a:latin typeface="Times New Roman" pitchFamily="18" charset="0"/>
              </a:rPr>
              <a:t> </a:t>
            </a:r>
          </a:p>
          <a:p>
            <a:pPr marL="6350" indent="-6350">
              <a:lnSpc>
                <a:spcPct val="80000"/>
              </a:lnSpc>
              <a:buFontTx/>
              <a:buNone/>
            </a:pPr>
            <a:r>
              <a:rPr lang="ru-RU" sz="2800" dirty="0">
                <a:latin typeface="Times New Roman" pitchFamily="18" charset="0"/>
              </a:rPr>
              <a:t>Ч</a:t>
            </a:r>
            <a:r>
              <a:rPr lang="ru-RU" sz="2800" dirty="0" smtClean="0">
                <a:latin typeface="Times New Roman" pitchFamily="18" charset="0"/>
              </a:rPr>
              <a:t>то </a:t>
            </a:r>
            <a:r>
              <a:rPr lang="ru-RU" sz="2800" dirty="0">
                <a:latin typeface="Times New Roman" pitchFamily="18" charset="0"/>
              </a:rPr>
              <a:t>такое </a:t>
            </a:r>
            <a:r>
              <a:rPr lang="ru-RU" sz="2800" dirty="0" smtClean="0">
                <a:latin typeface="Times New Roman" pitchFamily="18" charset="0"/>
              </a:rPr>
              <a:t>общение?</a:t>
            </a:r>
          </a:p>
          <a:p>
            <a:pPr marL="6350" indent="-6350">
              <a:lnSpc>
                <a:spcPct val="80000"/>
              </a:lnSpc>
              <a:buFontTx/>
              <a:buNone/>
            </a:pPr>
            <a:r>
              <a:rPr lang="ru-RU" sz="2800" i="1" dirty="0" smtClean="0">
                <a:latin typeface="Times New Roman" pitchFamily="18" charset="0"/>
              </a:rPr>
              <a:t>Научиться:</a:t>
            </a:r>
            <a:endParaRPr lang="ru-RU" sz="2800" dirty="0">
              <a:latin typeface="Times New Roman" pitchFamily="18" charset="0"/>
            </a:endParaRP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оценивать чужую и свою речь</a:t>
            </a: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вежливо просить и отказывать в просьбе</a:t>
            </a: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говорить лестные (но не льстивые) слова</a:t>
            </a: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спорить, но не ссориться</a:t>
            </a: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сокращать один и тот же текст до половины и даже до одного предложения</a:t>
            </a: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рассказывать о себе так, чтобы тебя слушали</a:t>
            </a:r>
          </a:p>
          <a:p>
            <a:pPr marL="6350" indent="-6350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</a:rPr>
              <a:t> сочинять сказочные истории с волшебными героями и </a:t>
            </a:r>
            <a:r>
              <a:rPr lang="ru-RU" sz="2800" dirty="0" smtClean="0">
                <a:latin typeface="Times New Roman" pitchFamily="18" charset="0"/>
              </a:rPr>
              <a:t>превращениями</a:t>
            </a: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88" y="404664"/>
            <a:ext cx="8208912" cy="504056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уровню знаний учащихся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демонстрировать </a:t>
            </a: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правильность и точность речи </a:t>
            </a:r>
            <a:b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уметь общаться</a:t>
            </a: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, применяя </a:t>
            </a:r>
            <a:r>
              <a:rPr lang="ru-RU" sz="3600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приёмы подготовки и средства общения</a:t>
            </a: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владеть</a:t>
            </a: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правилами создания текстов - 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речевые жанры </a:t>
            </a:r>
            <a:b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3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адекватные ситуации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80" name="Picture 8" descr="Ритор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37385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211960" y="4869160"/>
            <a:ext cx="475859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риторический анализ текста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204864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indent="-2730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риторический анализ речевой ситуации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5517232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риторические задачи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052736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01850" lvl="4" indent="-2730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риторические игры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068960"/>
            <a:ext cx="58864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9050" lvl="5" indent="-27305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дыхательная и артикуляционная гимнастики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Ключевые компетенции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</a:p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Языковая и лингвистическая</a:t>
            </a:r>
          </a:p>
          <a:p>
            <a:r>
              <a:rPr lang="ru-RU" sz="4000" b="1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Культуроведческая</a:t>
            </a:r>
            <a:endParaRPr lang="ru-RU" sz="40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Владелец\Рабочий стол\фото на фестиваль\20160317_122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071942"/>
            <a:ext cx="4275113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19256" cy="141277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Система работы на уроках риторики 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00108"/>
            <a:ext cx="8157592" cy="3357586"/>
          </a:xfrm>
        </p:spPr>
        <p:txBody>
          <a:bodyPr rtlCol="0">
            <a:normAutofit fontScale="85000" lnSpcReduction="1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Создание методической базы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Создание банка тестовых заданий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использование информационно- коммуникационных технологий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Работа с текстом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расширению лингвистических знаний учащихся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400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естиваль\фото на фестиваль\20160317_123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143380"/>
            <a:ext cx="2571768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2334"/>
            <a:ext cx="8256106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Информационный лист.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Текст. Ключики-замочки.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не стучится в дверь, тому не открывают.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Пословица.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«Слово – стяг, дружину водит»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ЗАГОЛОВОК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Стяг – знамя.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ЗАГОЛОВОК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связан с темой или основной мыслью текста, он ведёт весь текст.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Выделяют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заголовок (отражает тему текста)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СМЫСЛОВОЙ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(отражает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основную мысль текста)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«Первый шаг всё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ПРЕДЛОЖЕНИЕ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ПРЕДЛОЖЕНИЕ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тексте очень часто играет большую роль в его понимании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«Кто умеет выбирать нужное из многого – тот мудр»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(Эсхил, античный поэт-драматург)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СЛОВА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СЛОВА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образуют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смысловую цепочку текста.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Зная их, можно вспомнить знакомый текст или предугадать, предсказать содержание нового текста. </a:t>
            </a:r>
          </a:p>
          <a:p>
            <a:pPr lvl="0" eaLnBrk="0" hangingPunct="0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СЛОВА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связаны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смыслу с заголовком, темой, основной мыслью текста.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4.Композиция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(в переводе с лат. – составление, соединение) – построение художественного произведения,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взаимосвязь частей, образов, эпизодов художественного произведения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«Конец – делу венец»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КОНЕЧНЫЕ СЛОВА ТЕКСТА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Приемы работы:</a:t>
            </a:r>
            <a:endParaRPr lang="ru-RU" sz="4000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5" y="642938"/>
            <a:ext cx="7741493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175" indent="17463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выделение ключевых слов</a:t>
            </a:r>
            <a:endParaRPr lang="ru-RU" sz="3200" b="1" dirty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84784"/>
            <a:ext cx="7715250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выделение </a:t>
            </a:r>
            <a:r>
              <a:rPr lang="ru-RU" sz="3200" b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микротем</a:t>
            </a:r>
            <a:endParaRPr lang="ru-RU" sz="32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составление памяток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645024"/>
            <a:ext cx="5857875" cy="206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составление плана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построение структурной модели текста</a:t>
            </a:r>
          </a:p>
          <a:p>
            <a:pPr lvl="0"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комментированное чтение</a:t>
            </a:r>
            <a:endParaRPr lang="ru-RU" sz="3200" b="1" dirty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925" y="3279775"/>
            <a:ext cx="2084388" cy="2084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«Кто и как слушает»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пословицу, в которой говорится о слушании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говорит, тот сеет, кто слушает – собирает (пожинает)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Напишешь пером, не вырубишь топором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 пользу читать, коли вершки хватать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5" name="Picture 1" descr="E:\фестиваль\фото на фестиваль\20160317_12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4714884"/>
            <a:ext cx="3429024" cy="2143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«Кто и как слушает»</a:t>
            </a:r>
          </a:p>
          <a:p>
            <a:pPr lvl="1"/>
            <a:r>
              <a:rPr lang="ru-RU" sz="20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Слушать можно по-разному:</a:t>
            </a: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Молча,                                                                                Перебивая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не перебивая                                                                     говорящего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 ·  сопереживая,, . . . .                                                    ·  </a:t>
            </a:r>
            <a:r>
              <a:rPr lang="ru-RU" sz="2000" b="1" i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пересказыва,я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    . . . . . . . ..                                                                      . . . . . . . . . . . 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 ·  повторяя. . . . . .                                                          ·  переспрашивая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   . . . . . . . . 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(дополни схему)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000" b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В умении слушать проявляются  . . . . . . . . . . .</a:t>
            </a:r>
          </a:p>
          <a:p>
            <a:pPr lvl="1"/>
            <a:r>
              <a:rPr lang="ru-RU" sz="20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Человек, который умеет слушать . . . . . . . </a:t>
            </a:r>
          </a:p>
          <a:p>
            <a:pPr lvl="1"/>
            <a:r>
              <a:rPr lang="ru-RU" sz="20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Найдите 2 основных правила для собеседников</a:t>
            </a:r>
          </a:p>
          <a:p>
            <a:pPr lvl="1"/>
            <a:r>
              <a:rPr lang="ru-RU" sz="20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Что говорил Гераклит</a:t>
            </a:r>
          </a:p>
          <a:p>
            <a:pPr lvl="1"/>
            <a:r>
              <a:rPr lang="ru-RU" sz="20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о тех, кто невнимательно слушает?</a:t>
            </a:r>
            <a:endParaRPr lang="ru-RU" sz="2000" b="1" dirty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фестиваль ПЕДагогических инноваций\фото на фестиваль\20160324_120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72816"/>
            <a:ext cx="3096344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1043608" y="240804"/>
            <a:ext cx="684076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660066"/>
                </a:solidFill>
              </a:rPr>
              <a:t>«Правила для собеседников»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умении слушать проявляются воспитанность собеседника, уважение к другому человеку, т.е. его культура.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Человек, который умеет слушать, лучше и легче поймет другого.</a:t>
            </a: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Владелец\Рабочий стол\фото на фестиваль\20160317_123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4643422"/>
            <a:ext cx="2500330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УНИВЕРСАЛЬНЫЕ УЧЕБНЫЕ ДЕЙСТВИЯ</a:t>
            </a:r>
            <a:endParaRPr lang="ru-RU" sz="40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личностные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(аргументировано высказывать свое отношение к прочитанному;  уметь осознавать и передавать свои эмоции и переживания в устной и письменной речи, уметь  осознавать и передавать свои эмоции и эмоции других людей)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регулятивные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(работать по плану решения учебной проблемы совместно с учителем; сверять свои действия с целью, корректировать свою деятельность; определять степень успешности своей работы и работы учащихся)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(объяснять все виды текстовой и подтекстовой информации; перерабатывать и преобразовывать информацию из одной формы в другую; строить рассуждения)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коммуникативные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(оформлять свои мысли в устной и письменной форме с учетом речевой ситуации)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899592" y="260648"/>
            <a:ext cx="730887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«Текст»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Выскочила одна горошина.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Обезьяна несла две полные горсти гороху.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бросилась их поднимать и просыпала ещё.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Обезьяна хотела её поднять и просыпала ещё пять горошин.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Тогда она рассердилась и разбросала весь горох.</a:t>
            </a:r>
          </a:p>
          <a:p>
            <a:pPr algn="ctr">
              <a:buFont typeface="Wingdings" pitchFamily="2" charset="2"/>
              <a:buNone/>
            </a:pPr>
            <a:endParaRPr lang="ru-RU" sz="3600" b="1" i="1" dirty="0" smtClean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фестиваль ПЕДагогических инноваций\фото на фестиваль\20160317_123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3240360" cy="3140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2"/>
          <p:cNvSpPr>
            <a:spLocks noChangeArrowheads="1"/>
          </p:cNvSpPr>
          <p:nvPr/>
        </p:nvSpPr>
        <p:spPr bwMode="auto">
          <a:xfrm>
            <a:off x="467544" y="185738"/>
            <a:ext cx="8280920" cy="16446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i="1" dirty="0">
              <a:solidFill>
                <a:srgbClr val="B80047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51520" y="1772816"/>
            <a:ext cx="8640960" cy="39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marL="457200" indent="-457200" algn="just" hangingPunct="0">
              <a:lnSpc>
                <a:spcPct val="93000"/>
              </a:lnSpc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32656"/>
            <a:ext cx="720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«Текст»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Обезьяна несла две полные горсти гороху.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Выскочила одна горошина.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Обезьяна хотела её поднять и просыпала ещё пять горошин.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бросилась их поднимать и просыпала ещё.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Тогда она рассердилась и разбросала их все.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фестиваль ПЕДагогических инноваций\фото на фестиваль\20160317_123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221088"/>
            <a:ext cx="2566814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«Ключевые слова»</a:t>
            </a:r>
          </a:p>
          <a:p>
            <a:pPr algn="ctr">
              <a:buNone/>
            </a:pPr>
            <a:endParaRPr lang="ru-RU" sz="44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 descr="Зам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6091238" cy="5256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47637"/>
          </a:xfrm>
        </p:spPr>
        <p:txBody>
          <a:bodyPr/>
          <a:lstStyle/>
          <a:p>
            <a:endParaRPr lang="ru-RU" sz="3500"/>
          </a:p>
        </p:txBody>
      </p:sp>
      <p:pic>
        <p:nvPicPr>
          <p:cNvPr id="18441" name="Picture 9" descr="Картинка 2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60648"/>
            <a:ext cx="3744912" cy="2874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43" name="Picture 11" descr="Картинка 2 из 545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529013" cy="28082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8445" name="Rectangle 13"/>
          <p:cNvSpPr>
            <a:spLocks noGrp="1" noChangeArrowheads="1"/>
          </p:cNvSpPr>
          <p:nvPr>
            <p:ph type="body" idx="1"/>
          </p:nvPr>
        </p:nvSpPr>
        <p:spPr>
          <a:xfrm flipV="1">
            <a:off x="468313" y="6597650"/>
            <a:ext cx="8229600" cy="2603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300"/>
          </a:p>
        </p:txBody>
      </p:sp>
      <p:pic>
        <p:nvPicPr>
          <p:cNvPr id="18447" name="Picture 15" descr="Картинка 19 из 64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t="12786"/>
          <a:stretch>
            <a:fillRect/>
          </a:stretch>
        </p:blipFill>
        <p:spPr bwMode="auto">
          <a:xfrm>
            <a:off x="251520" y="3356992"/>
            <a:ext cx="3240088" cy="2946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50" name="Picture 18" descr="Картинка 3 из 1187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3140968"/>
            <a:ext cx="381635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229600" cy="45370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34377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КЛЮЧИ К ПОНИМАНИЮ ТЕКСТА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611188" y="1700213"/>
            <a:ext cx="7777162" cy="4249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1.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ЗАГОЛОВОК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2.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ТЕМА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3. ОСНОВНАЯ МЫСЛЬ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ТЕКСТА</a:t>
            </a:r>
          </a:p>
          <a:p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4. ПЕРВОЕ  ПРЕДЛОЖЕНИЕ</a:t>
            </a:r>
          </a:p>
          <a:p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5. КЛЮЧЕВЫЕ СЛОВА</a:t>
            </a:r>
          </a:p>
          <a:p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6.  КОНЕЧНЫЕ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СЛОВА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908050"/>
            <a:ext cx="4835525" cy="53292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	</a:t>
            </a:r>
            <a:r>
              <a:rPr lang="ru-RU" sz="2800" i="1"/>
              <a:t>Сегодня, ребята, в ваших руках появились удивительные ключи от дома под названием </a:t>
            </a:r>
            <a:r>
              <a:rPr lang="ru-RU" sz="2800" i="1">
                <a:solidFill>
                  <a:schemeClr val="bg2"/>
                </a:solidFill>
              </a:rPr>
              <a:t>ТЕКСТ.</a:t>
            </a:r>
            <a:r>
              <a:rPr lang="ru-RU" sz="2800" i="1"/>
              <a:t> Эти ключики, если умело ими пользоваться, помогают раскрыть </a:t>
            </a:r>
            <a:r>
              <a:rPr lang="ru-RU" sz="2800" i="1">
                <a:solidFill>
                  <a:schemeClr val="bg2"/>
                </a:solidFill>
              </a:rPr>
              <a:t>замочки - тайны</a:t>
            </a:r>
            <a:r>
              <a:rPr lang="ru-RU" sz="2800" i="1"/>
              <a:t> волшебного мира, в котором царствует поэзия. Я желаю вам успехов в общении с этим волшебным миром. </a:t>
            </a:r>
            <a:r>
              <a:rPr lang="ru-RU" sz="2800" i="1">
                <a:solidFill>
                  <a:schemeClr val="bg2"/>
                </a:solidFill>
              </a:rPr>
              <a:t>До новых встреч.</a:t>
            </a:r>
          </a:p>
        </p:txBody>
      </p:sp>
      <p:pic>
        <p:nvPicPr>
          <p:cNvPr id="139268" name="Picture 4" descr="Ритори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963" y="1196975"/>
            <a:ext cx="3495675" cy="460851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79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0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Правила построения </a:t>
            </a:r>
            <a:r>
              <a:rPr lang="ru-RU" sz="40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40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  <a:p>
            <a:pPr>
              <a:lnSpc>
                <a:spcPct val="90000"/>
              </a:lnSpc>
            </a:pPr>
            <a:endParaRPr lang="ru-RU" sz="2600" dirty="0" smtClean="0"/>
          </a:p>
          <a:p>
            <a:pPr>
              <a:lnSpc>
                <a:spcPct val="90000"/>
              </a:lnSpc>
            </a:pPr>
            <a:r>
              <a:rPr lang="ru-RU" sz="2600" b="1" i="1" dirty="0" smtClean="0">
                <a:solidFill>
                  <a:srgbClr val="3E0000"/>
                </a:solidFill>
              </a:rPr>
              <a:t>1 </a:t>
            </a:r>
            <a:r>
              <a:rPr lang="ru-RU" sz="2600" b="1" i="1" dirty="0">
                <a:solidFill>
                  <a:srgbClr val="3E0000"/>
                </a:solidFill>
              </a:rPr>
              <a:t>строка - 1 ключевое слово — тема </a:t>
            </a:r>
            <a:r>
              <a:rPr lang="ru-RU" sz="2600" b="1" i="1" dirty="0" err="1">
                <a:solidFill>
                  <a:srgbClr val="3E0000"/>
                </a:solidFill>
              </a:rPr>
              <a:t>синквейна</a:t>
            </a:r>
            <a:r>
              <a:rPr lang="ru-RU" sz="2600" b="1" i="1" dirty="0">
                <a:solidFill>
                  <a:srgbClr val="3E0000"/>
                </a:solidFill>
              </a:rPr>
              <a:t>, определяющее содержание (обычно </a:t>
            </a:r>
            <a:r>
              <a:rPr lang="ru-RU" sz="2600" b="1" i="1" dirty="0" smtClean="0">
                <a:solidFill>
                  <a:srgbClr val="3E0000"/>
                </a:solidFill>
              </a:rPr>
              <a:t>существительное)</a:t>
            </a:r>
            <a:endParaRPr lang="ru-RU" sz="2600" b="1" i="1" dirty="0">
              <a:solidFill>
                <a:srgbClr val="3E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600" b="1" i="1" dirty="0">
                <a:solidFill>
                  <a:srgbClr val="3E0000"/>
                </a:solidFill>
              </a:rPr>
              <a:t>2 строка - 2 прилагательных, описывающих </a:t>
            </a:r>
            <a:r>
              <a:rPr lang="ru-RU" sz="2600" b="1" i="1" dirty="0" smtClean="0">
                <a:solidFill>
                  <a:srgbClr val="3E0000"/>
                </a:solidFill>
              </a:rPr>
              <a:t>тему </a:t>
            </a:r>
            <a:endParaRPr lang="ru-RU" sz="2600" b="1" i="1" dirty="0">
              <a:solidFill>
                <a:srgbClr val="3E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600" b="1" i="1" dirty="0">
                <a:solidFill>
                  <a:srgbClr val="3E0000"/>
                </a:solidFill>
              </a:rPr>
              <a:t>3 строка - 3 глагола, характеризующих действия, которые производит </a:t>
            </a:r>
            <a:r>
              <a:rPr lang="ru-RU" sz="2600" b="1" i="1" dirty="0" smtClean="0">
                <a:solidFill>
                  <a:srgbClr val="3E0000"/>
                </a:solidFill>
              </a:rPr>
              <a:t>существительное</a:t>
            </a:r>
            <a:endParaRPr lang="ru-RU" sz="2600" b="1" i="1" dirty="0">
              <a:solidFill>
                <a:srgbClr val="3E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600" b="1" i="1" dirty="0">
                <a:solidFill>
                  <a:srgbClr val="3E0000"/>
                </a:solidFill>
              </a:rPr>
              <a:t>4 строка - короткое предложение, фраза из 4 слов показывающая Ваше отношение к </a:t>
            </a:r>
            <a:r>
              <a:rPr lang="ru-RU" sz="2600" b="1" i="1" dirty="0" smtClean="0">
                <a:solidFill>
                  <a:srgbClr val="3E0000"/>
                </a:solidFill>
              </a:rPr>
              <a:t>теме-существительному </a:t>
            </a:r>
            <a:endParaRPr lang="ru-RU" sz="2600" b="1" i="1" dirty="0">
              <a:solidFill>
                <a:srgbClr val="3E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600" b="1" i="1" dirty="0">
                <a:solidFill>
                  <a:srgbClr val="3E0000"/>
                </a:solidFill>
              </a:rPr>
              <a:t>5 строка - синоним или Ваши ассоциации из одного слова, которое повторяет суть темы (обычно существительное</a:t>
            </a:r>
            <a:r>
              <a:rPr lang="ru-RU" sz="2600" b="1" i="1" dirty="0" smtClean="0">
                <a:solidFill>
                  <a:srgbClr val="3E0000"/>
                </a:solidFill>
              </a:rPr>
              <a:t>)</a:t>
            </a:r>
            <a:endParaRPr lang="ru-RU" sz="2600" b="1" i="1" dirty="0">
              <a:solidFill>
                <a:srgbClr val="3E000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548680"/>
            <a:ext cx="734481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«Речь без ошибок»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Нахождение родственных слов к  понятиям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«правильно, правильный» ;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над орфоэпическими нормами: </a:t>
            </a:r>
            <a:r>
              <a:rPr lang="ru-RU" sz="2800" b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звонИшь</a:t>
            </a:r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звонИм</a:t>
            </a:r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, телефон </a:t>
            </a:r>
            <a:r>
              <a:rPr lang="ru-RU" sz="2800" b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звонИт</a:t>
            </a:r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, никак не </a:t>
            </a:r>
            <a:r>
              <a:rPr lang="ru-RU" sz="2800" b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дозвонИшься</a:t>
            </a:r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, часто </a:t>
            </a:r>
            <a:r>
              <a:rPr lang="ru-RU" sz="2800" b="1" dirty="0" err="1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звонЯт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нахождение ошибки в формах рода существительных;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работу по поиску слов- пустышек;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личный словарь правильностей.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Речь правильная …-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Речь  хорошая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…-</a:t>
            </a:r>
            <a:endParaRPr lang="ru-RU" sz="28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536" y="0"/>
            <a:ext cx="8291264" cy="666936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«Чья речь богаче»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Прочитайте фрагмент разговора персонажей романа И. Ильфа и Е.Петрова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Словарь Вильяма Шекспира по подсчету исследователей составляет 12 000 слов. Словарь негра из людоедского племени 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Мумбо-Юмбо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составляет 300 слов.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Эллочка Щукина легко и свободно обходилась тридцатью.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Здравствуй,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Еленочка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это что такое? Откуда стулья.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Хо-хо!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Нет, в самом деле?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Кр-расота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Да. Стулья хорошие.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Зна-ме-ни-тые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Подарил кто-нибудь?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Ого!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Как?! Неужели ты купила? На какие же средства? Неужели на хозяйственные? Ведь я тебе тысячу раз говорил...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Эрнестуля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 Хамишь!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Ну, как же так можно делать?! Ведь нам же есть нечего будет!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Подумаешь!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Нет, давай поговорим серьезно. Я получаю двести рублей...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Мрак!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Взяток не беру, денег не краду и подделывать их не умею...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-- Жуть!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«Чья речь богаче»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Богатая или бедная речь у Эллочки-людоедки?</a:t>
            </a:r>
          </a:p>
          <a:p>
            <a:pPr lvl="0"/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Почему она «людоедка»?</a:t>
            </a:r>
          </a:p>
          <a:p>
            <a:pPr lvl="0"/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Найдите факт, подтверждающий бедность речи героини.</a:t>
            </a:r>
          </a:p>
          <a:p>
            <a:pPr lvl="0"/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Можно ли сказать, что реплики, даже выраженные разными словами, существенно отличаются друг от друга?</a:t>
            </a:r>
          </a:p>
          <a:p>
            <a:pPr lvl="0"/>
            <a:r>
              <a:rPr lang="ru-RU" sz="2800" b="1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Почему муж Эллочки пришел к выводу, что жить с ней невозможно?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внеурочной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деятельности: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683568" y="3717032"/>
            <a:ext cx="44291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(письмо Министерства образования и науки РФ от 12.05.2011 года «Об организации внеурочной деятельности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при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введении федерального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стандарта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общего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образования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642938"/>
            <a:ext cx="8143875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направлена на обеспечение индивидуальных потребностей школьников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способствует воспитанию школьников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разрабатывается в соответствии с различными направлениями развития личности школьника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предполагает различные формы организации внеурочной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indent="22225">
              <a:buFontTx/>
              <a:buNone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Хочешь быть умным - научись разумно спрашивать, внимательно слушать, спокойно отвечать и переставать говорить, когда нечего больше сказать.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225">
              <a:buFontTx/>
              <a:buNone/>
            </a:pP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И. </a:t>
            </a:r>
            <a:r>
              <a:rPr lang="ru-RU" sz="3600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Лафатер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60648"/>
            <a:ext cx="8229600" cy="11346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rubizhne-school10.klasna.com/uploads/editor/4209/357104/sitepage_1/images/cs_f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2493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7900" y="1268413"/>
            <a:ext cx="4032250" cy="331311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Программа внеурочной деятельности</a:t>
            </a:r>
            <a:br>
              <a:rPr lang="ru-RU" sz="3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«Школьная </a:t>
            </a:r>
            <a:r>
              <a:rPr lang="ru-RU" sz="3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риторика»</a:t>
            </a:r>
            <a:br>
              <a:rPr lang="ru-RU" sz="3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br>
              <a:rPr lang="ru-RU" sz="3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Ладыженская</a:t>
            </a:r>
            <a:r>
              <a:rPr lang="ru-RU" sz="3200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Т.А.</a:t>
            </a:r>
          </a:p>
        </p:txBody>
      </p:sp>
      <p:pic>
        <p:nvPicPr>
          <p:cNvPr id="2052" name="Picture 4" descr="Школьная рито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49275"/>
            <a:ext cx="4343400" cy="5715000"/>
          </a:xfrm>
          <a:prstGeom prst="rect">
            <a:avLst/>
          </a:prstGeom>
          <a:noFill/>
        </p:spPr>
      </p:pic>
      <p:pic>
        <p:nvPicPr>
          <p:cNvPr id="6" name="Picture 4" descr="Школьная рито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4343400" cy="5715000"/>
          </a:xfrm>
          <a:prstGeom prst="rect">
            <a:avLst/>
          </a:prstGeom>
          <a:noFill/>
        </p:spPr>
      </p:pic>
      <p:pic>
        <p:nvPicPr>
          <p:cNvPr id="7" name="Picture 4" descr="Школьная рито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944" y="701080"/>
            <a:ext cx="43434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внеурочной деятельности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3500438" y="3357563"/>
            <a:ext cx="44291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(письмо Министерства образования и науки РФ от 12.05.2011 года «Об организации внеурочной деятельности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при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введении федерального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стандарта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общего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образования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642938"/>
            <a:ext cx="8143875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внеурочной деятельностью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рамках реализации ФГОС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понимать образовательную деятельность, осуществляемую в формах, отличных от классно-урочной, и направленную на достижение планируемых результатов освоения основной образовательной программы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общего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образования в аспекте воспитания и социализации.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Владелец\Рабочий стол\фото на фестиваль\20160317_120945.jpg"/>
          <p:cNvPicPr>
            <a:picLocks noChangeAspect="1" noChangeArrowheads="1"/>
          </p:cNvPicPr>
          <p:nvPr/>
        </p:nvPicPr>
        <p:blipFill>
          <a:blip r:embed="rId2" cstate="print"/>
          <a:srcRect l="16352" t="2140" r="250"/>
          <a:stretch>
            <a:fillRect/>
          </a:stretch>
        </p:blipFill>
        <p:spPr bwMode="auto">
          <a:xfrm>
            <a:off x="214282" y="3786191"/>
            <a:ext cx="3311632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924944"/>
            <a:ext cx="5315569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E0000"/>
                </a:solidFill>
                <a:latin typeface="Times New Roman" pitchFamily="18" charset="0"/>
                <a:cs typeface="Times New Roman" pitchFamily="18" charset="0"/>
              </a:rPr>
              <a:t>расширить кругозор и эрудицию обучающихся, способствовать формированию познавательных универсальных учебных действий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sz="2800" dirty="0">
              <a:solidFill>
                <a:srgbClr val="3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Прямоугольник 6"/>
          <p:cNvSpPr>
            <a:spLocks noChangeArrowheads="1"/>
          </p:cNvSpPr>
          <p:nvPr/>
        </p:nvSpPr>
        <p:spPr bwMode="auto">
          <a:xfrm>
            <a:off x="539552" y="1700808"/>
            <a:ext cx="8280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  <a:endParaRPr lang="ru-RU" sz="48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779912" y="188640"/>
            <a:ext cx="1872208" cy="1556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2493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внеурочной деятельности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Принцип научности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Принцип наглядности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Принцип личной заинтересованности учащегося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Принцип добровольного участия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Принцип сотрудничества</a:t>
            </a:r>
            <a:endParaRPr lang="ru-RU" sz="32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32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350" indent="434975">
              <a:buFontTx/>
              <a:buNone/>
            </a:pPr>
            <a:r>
              <a:rPr lang="en-US" dirty="0" smtClean="0">
                <a:latin typeface="Times New Roman" pitchFamily="18" charset="0"/>
              </a:rPr>
              <a:t>- 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</a:rPr>
              <a:t>Почему именно теперь риторику стали преподавать в школе?</a:t>
            </a:r>
          </a:p>
          <a:p>
            <a:pPr marL="6350" indent="434975">
              <a:buFontTx/>
              <a:buNone/>
            </a:pPr>
            <a:r>
              <a:rPr lang="en-US" dirty="0" smtClean="0">
                <a:solidFill>
                  <a:srgbClr val="660066"/>
                </a:solidFill>
                <a:latin typeface="Times New Roman" pitchFamily="18" charset="0"/>
              </a:rPr>
              <a:t>- 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</a:rPr>
              <a:t>Потому что в сегодняшней жизни, как и всегда, а может быть, больше, чем всегда, важно понимать окружающих людей, говорить и писать так, чтобы достигать контакта, взаимопонимания, согласия…</a:t>
            </a:r>
            <a:endParaRPr lang="ru-RU" dirty="0">
              <a:solidFill>
                <a:srgbClr val="66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2"/>
            <a:ext cx="8229600" cy="6237287"/>
          </a:xfrm>
        </p:spPr>
        <p:txBody>
          <a:bodyPr/>
          <a:lstStyle/>
          <a:p>
            <a:pPr indent="12700" algn="ctr">
              <a:buFontTx/>
              <a:buNone/>
            </a:pPr>
            <a:r>
              <a:rPr lang="ru-RU" b="1" i="1" dirty="0" smtClean="0">
                <a:solidFill>
                  <a:srgbClr val="660066"/>
                </a:solidFill>
                <a:latin typeface="Constantia" pitchFamily="18" charset="0"/>
              </a:rPr>
              <a:t>Риторика</a:t>
            </a:r>
          </a:p>
          <a:p>
            <a:pPr marL="800100" indent="-457200">
              <a:buFontTx/>
              <a:buChar char="-"/>
            </a:pP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пронизывает </a:t>
            </a:r>
            <a:r>
              <a:rPr lang="ru-RU" dirty="0">
                <a:solidFill>
                  <a:srgbClr val="3E0000"/>
                </a:solidFill>
                <a:latin typeface="Constantia" pitchFamily="18" charset="0"/>
              </a:rPr>
              <a:t>все сферы </a:t>
            </a: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общества</a:t>
            </a:r>
          </a:p>
          <a:p>
            <a:pPr marL="800100" indent="-457200">
              <a:buFontTx/>
              <a:buChar char="-"/>
            </a:pP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является формой </a:t>
            </a:r>
            <a:r>
              <a:rPr lang="ru-RU" dirty="0">
                <a:solidFill>
                  <a:srgbClr val="3E0000"/>
                </a:solidFill>
                <a:latin typeface="Constantia" pitchFamily="18" charset="0"/>
              </a:rPr>
              <a:t>мышления и </a:t>
            </a: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средством коммуникации</a:t>
            </a:r>
          </a:p>
          <a:p>
            <a:pPr marL="800100" indent="-457200">
              <a:buFontTx/>
              <a:buChar char="-"/>
            </a:pP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формирует культурный уровень человека</a:t>
            </a:r>
          </a:p>
          <a:p>
            <a:pPr marL="800100" indent="-457200">
              <a:buFontTx/>
              <a:buChar char="-"/>
            </a:pP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 устанавливает </a:t>
            </a:r>
            <a:r>
              <a:rPr lang="ru-RU" dirty="0">
                <a:solidFill>
                  <a:srgbClr val="3E0000"/>
                </a:solidFill>
                <a:latin typeface="Constantia" pitchFamily="18" charset="0"/>
              </a:rPr>
              <a:t>взаимоотношения с </a:t>
            </a:r>
            <a:r>
              <a:rPr lang="ru-RU" dirty="0" smtClean="0">
                <a:solidFill>
                  <a:srgbClr val="3E0000"/>
                </a:solidFill>
                <a:latin typeface="Constantia" pitchFamily="18" charset="0"/>
              </a:rPr>
              <a:t>обществом </a:t>
            </a:r>
            <a:endParaRPr lang="ru-RU" dirty="0">
              <a:solidFill>
                <a:srgbClr val="3E0000"/>
              </a:solidFill>
              <a:latin typeface="Constantia" pitchFamily="18" charset="0"/>
            </a:endParaRPr>
          </a:p>
        </p:txBody>
      </p:sp>
      <p:pic>
        <p:nvPicPr>
          <p:cNvPr id="4098" name="Picture 2" descr="C:\Documents and Settings\Владелец\Рабочий стол\фото на фестиваль\20160324_120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941168"/>
            <a:ext cx="3483790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46EB5E081DE294791F5B456E12DFCEA" ma:contentTypeVersion="0" ma:contentTypeDescription="Создание документа." ma:contentTypeScope="" ma:versionID="26f4a71868e8b1fe312d24e15a4f9acf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E1C3989-AC51-493D-8F4E-CAF3CA0F4A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D96707-2AF7-4E58-8E9F-AAA42830E909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9BF8609-BCD9-40CD-B2CE-58D11F458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2334</TotalTime>
  <Words>1316</Words>
  <Application>Microsoft Office PowerPoint</Application>
  <PresentationFormat>Экран (4:3)</PresentationFormat>
  <Paragraphs>190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УНИВЕРСАЛЬНЫЕ УЧЕБНЫЕ ДЕЙСТВИЯ</vt:lpstr>
      <vt:lpstr>Слайд 3</vt:lpstr>
      <vt:lpstr>Программа внеурочной деятельности «Школьная риторика» Автор: Ладыженская Т.А.</vt:lpstr>
      <vt:lpstr>Слайд 5</vt:lpstr>
      <vt:lpstr>Слайд 6</vt:lpstr>
      <vt:lpstr>Слайд 7</vt:lpstr>
      <vt:lpstr>Слайд 8</vt:lpstr>
      <vt:lpstr>Слайд 9</vt:lpstr>
      <vt:lpstr>Слайд 10</vt:lpstr>
      <vt:lpstr>          Требования к уровню знаний учащихся  - демонстрировать правильность и точность речи  - уметь общаться, применяя приёмы подготовки и средства общения - владеть правилами создания текстов - знать речевые жанры  - использовать адекватные ситуации</vt:lpstr>
      <vt:lpstr>Слайд 12</vt:lpstr>
      <vt:lpstr>Ключевые компетенции</vt:lpstr>
      <vt:lpstr>Система работы на уроках риторики : </vt:lpstr>
      <vt:lpstr>Слайд 15</vt:lpstr>
      <vt:lpstr>Слайд 16</vt:lpstr>
      <vt:lpstr>«Кто и как слушает»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«Чья речь богаче»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admin</cp:lastModifiedBy>
  <cp:revision>257</cp:revision>
  <dcterms:created xsi:type="dcterms:W3CDTF">2012-12-01T11:19:22Z</dcterms:created>
  <dcterms:modified xsi:type="dcterms:W3CDTF">2016-03-29T16:05:03Z</dcterms:modified>
</cp:coreProperties>
</file>