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308" r:id="rId3"/>
    <p:sldId id="259" r:id="rId4"/>
    <p:sldId id="262" r:id="rId5"/>
    <p:sldId id="263" r:id="rId6"/>
    <p:sldId id="265" r:id="rId7"/>
    <p:sldId id="266" r:id="rId8"/>
    <p:sldId id="268" r:id="rId9"/>
    <p:sldId id="269" r:id="rId10"/>
    <p:sldId id="273" r:id="rId11"/>
    <p:sldId id="275" r:id="rId12"/>
    <p:sldId id="321" r:id="rId13"/>
    <p:sldId id="319" r:id="rId14"/>
    <p:sldId id="320" r:id="rId15"/>
    <p:sldId id="315" r:id="rId16"/>
    <p:sldId id="323" r:id="rId17"/>
    <p:sldId id="322" r:id="rId18"/>
    <p:sldId id="31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13" autoAdjust="0"/>
    <p:restoredTop sz="93265" autoAdjust="0"/>
  </p:normalViewPr>
  <p:slideViewPr>
    <p:cSldViewPr>
      <p:cViewPr>
        <p:scale>
          <a:sx n="81" d="100"/>
          <a:sy n="81" d="100"/>
        </p:scale>
        <p:origin x="-118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A150A7-02FC-43E2-A2FC-44316DD16BB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C3705-6F15-4770-B178-78809B3BE4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984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CC\Desktop\Новая папка (2)\Kino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4" y="0"/>
            <a:ext cx="9166592" cy="687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CC\Desktop\Новая папка (2)\Kin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149080"/>
            <a:ext cx="4752528" cy="1326009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805264"/>
            <a:ext cx="4680520" cy="7444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4259950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3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9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6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4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9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9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488228"/>
      </p:ext>
    </p:extLst>
  </p:cSld>
  <p:clrMapOvr>
    <a:masterClrMapping/>
  </p:clrMapOvr>
  <p:transition spd="slow" advClick="0" advTm="5000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814736"/>
      </p:ext>
    </p:extLst>
  </p:cSld>
  <p:clrMapOvr>
    <a:masterClrMapping/>
  </p:clrMapOvr>
  <p:transition spd="slow" advClick="0" advTm="500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939504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753411"/>
      </p:ext>
    </p:extLst>
  </p:cSld>
  <p:clrMapOvr>
    <a:masterClrMapping/>
  </p:clrMapOvr>
  <p:transition spd="slow" advClick="0" advTm="5000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410425"/>
      </p:ext>
    </p:extLst>
  </p:cSld>
  <p:clrMapOvr>
    <a:masterClrMapping/>
  </p:clrMapOvr>
  <p:transition spd="slow" advClick="0" advTm="5000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11640"/>
      </p:ext>
    </p:extLst>
  </p:cSld>
  <p:clrMapOvr>
    <a:masterClrMapping/>
  </p:clrMapOvr>
  <p:transition spd="slow" advClick="0" advTm="5000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036070"/>
      </p:ext>
    </p:extLst>
  </p:cSld>
  <p:clrMapOvr>
    <a:masterClrMapping/>
  </p:clrMapOvr>
  <p:transition spd="slow" advClick="0" advTm="5000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982019"/>
      </p:ext>
    </p:extLst>
  </p:cSld>
  <p:clrMapOvr>
    <a:masterClrMapping/>
  </p:clrMapOvr>
  <p:transition spd="slow" advClick="0" advTm="5000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990976"/>
      </p:ext>
    </p:extLst>
  </p:cSld>
  <p:clrMapOvr>
    <a:masterClrMapping/>
  </p:clrMapOvr>
  <p:transition spd="slow" advClick="0" advTm="5000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AC237-56E6-4342-BA8C-5FF037F4115A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3D97D4-8EB3-4DDF-9F8D-7647AA5CA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529076"/>
      </p:ext>
    </p:extLst>
  </p:cSld>
  <p:clrMapOvr>
    <a:masterClrMapping/>
  </p:clrMapOvr>
  <p:transition spd="slow" advClick="0" advTm="5000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2051" name="Picture 3" descr="C:\Users\CC\Desktop\Новая папка (2)\Kino5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28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push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857232"/>
            <a:ext cx="5357849" cy="495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1571612"/>
            <a:ext cx="4968552" cy="242889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Методика использования </a:t>
            </a:r>
            <a:r>
              <a:rPr lang="ru-RU" sz="2000" b="1" smtClean="0">
                <a:solidFill>
                  <a:srgbClr val="002060"/>
                </a:solidFill>
              </a:rPr>
              <a:t>художественных  фильмов </a:t>
            </a:r>
            <a:r>
              <a:rPr lang="ru-RU" sz="2000" b="1" dirty="0">
                <a:solidFill>
                  <a:srgbClr val="002060"/>
                </a:solidFill>
              </a:rPr>
              <a:t>о Великой Отечественной войне в рамках современного урока и внеклассных мероприятий как способ  формирования патриотического самосознания </a:t>
            </a:r>
            <a:r>
              <a:rPr lang="ru-RU" sz="2000" b="1" dirty="0" smtClean="0">
                <a:solidFill>
                  <a:srgbClr val="002060"/>
                </a:solidFill>
              </a:rPr>
              <a:t>школьников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i="1" dirty="0" smtClean="0"/>
              <a:t> Выступает: Бирюкова Наталья Николаевна </a:t>
            </a:r>
            <a:br>
              <a:rPr lang="ru-RU" sz="2000" b="1" i="1" dirty="0" smtClean="0"/>
            </a:br>
            <a:r>
              <a:rPr lang="ru-RU" sz="2000" b="1" i="1" dirty="0" smtClean="0"/>
              <a:t>учитель русского языка и литературы </a:t>
            </a:r>
            <a:br>
              <a:rPr lang="ru-RU" sz="2000" b="1" i="1" dirty="0" smtClean="0"/>
            </a:br>
            <a:r>
              <a:rPr lang="ru-RU" sz="2000" b="1" i="1" dirty="0" smtClean="0"/>
              <a:t>МОУ «СОШ №3 с углубленным изучением музыкальных предметов </a:t>
            </a:r>
            <a:r>
              <a:rPr lang="ru-RU" sz="2000" b="1" i="1" dirty="0" err="1" smtClean="0"/>
              <a:t>им.А.П.Иванова</a:t>
            </a:r>
            <a:r>
              <a:rPr lang="ru-RU" sz="2000" b="1" i="1" dirty="0" smtClean="0"/>
              <a:t>» </a:t>
            </a:r>
            <a:br>
              <a:rPr lang="ru-RU" sz="2000" b="1" i="1" dirty="0" smtClean="0"/>
            </a:br>
            <a:r>
              <a:rPr lang="ru-RU" sz="2000" b="1" i="1" dirty="0" smtClean="0"/>
              <a:t>город Бежецк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0"/>
            <a:ext cx="87868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«Книги о </a:t>
            </a:r>
            <a:r>
              <a:rPr lang="ru-RU" sz="4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войне</a:t>
            </a:r>
            <a:r>
              <a:rPr lang="ru-RU" sz="48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воздействуют</a:t>
            </a:r>
            <a:r>
              <a:rPr lang="ru-RU" sz="4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 </a:t>
            </a:r>
            <a:endParaRPr lang="ru-RU" sz="20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571536" y="6000744"/>
            <a:ext cx="6500858" cy="857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 </a:t>
            </a:r>
            <a:r>
              <a:rPr lang="ru-RU" sz="4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нашу память</a:t>
            </a:r>
            <a:r>
              <a:rPr lang="ru-RU" sz="4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…»</a:t>
            </a:r>
            <a:endParaRPr lang="ru-RU" sz="4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6215082"/>
            <a:ext cx="22145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Юрий </a:t>
            </a:r>
            <a:r>
              <a:rPr lang="ru-RU" sz="20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Бондарев</a:t>
            </a:r>
          </a:p>
        </p:txBody>
      </p:sp>
    </p:spTree>
  </p:cSld>
  <p:clrMapOvr>
    <a:masterClrMapping/>
  </p:clrMapOvr>
  <p:transition spd="slow" advClick="0" advTm="4000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128586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Экранизирован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книга в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1948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г. 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Режиссер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А.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Столпер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главной роли :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Павел Кадочников, в ролях: Александр Александрович Михайлов, Тамара Макарова, Борис Бабочкин, Лев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Свердлин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Людмила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Целиковская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Алексей Дикий, Николай Охлопков, Виктор Хохряков,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Чеслав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Сушкевич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Любовь Соколова, Виктор Ключарев, Михаил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Глузский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Владимир Грибков, Василий Меркурьев, Евгений Шутов, Сергей Бондарчук, Анатолий Дудоров, Борис Добронравов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444444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-87200"/>
            <a:ext cx="48965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«Повесть о настоящем человеке»</a:t>
            </a:r>
            <a:endParaRPr lang="ru-RU" sz="2400" b="1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22" name="Picture 2" descr="Повесть о настоящем человек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857232"/>
            <a:ext cx="3320935" cy="5040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200425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357298"/>
            <a:ext cx="3914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085" y="188640"/>
            <a:ext cx="1433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«Звезда»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s://www.2do2go.ru/uploads/e7ea425fdd88679401eff68a24097ea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08720"/>
            <a:ext cx="447675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124744"/>
            <a:ext cx="35283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Фильм снят в 2002 году режиссером Николаем Лебедевым. Горячее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лето 1944, года. Стремительные наступления надо подкреплять свежими разведданными. В тыл врага отправляется группа разведчиков, молодых ребят. Их позывные — «Звезда». Они должны выполнить задание, от которого зависит судьба фронта. Они выполняют поставленную задачу.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522955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357298"/>
            <a:ext cx="3914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88640"/>
            <a:ext cx="77948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Виды работы после просмотра кинофильма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124744"/>
            <a:ext cx="65527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Просмотрев кинофильм - создать проблемную ситуацию, которая побудит учащихся искать ответ в книге (например, найдите в тексте произведения "А зори здесь тихие" эпизод, где речь идет о сыне Риты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Осяниной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Предложить расположить фрагменты произведения в последовательности происходящих событий;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Создание рекламного видеоролика к кинофильму;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Создание афиши к кинофильму. Это можно дать как домашнее задание с последующей защитой на уроке.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"Озвучивание кинофрагмента" - нахождение в тексте произведения нужного монолога или диалога.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 Создание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буктрейлеров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 эта работа может предложена старшеклассникам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7) Создание сравнительных таблиц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3931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857232"/>
            <a:ext cx="788835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Интегрированные уроки  - эффективное средство формирования знаний в поле пересечения  различных гуманитарных наук. Уникальны и очень продуктивны интегрированные уроки литературы и истории.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отличие от обычных уроков с использованием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межпред­метных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связей интегрированные уроки могут проводиться со­вместно двумя или несколькими учителями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Часто такие уроки в методике называют урок –панорама. Такие уроки дают возможность представить учащимся в комплексе  литературное произведение в историческом контексте. Интегрированные уроки требуют огромной методической подготовки учителей. Построение интегрированных уроков отличается от традиционных уроков. Материал представляется здесь пластами. </a:t>
            </a:r>
          </a:p>
          <a:p>
            <a:pPr indent="457200" algn="just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Несомненно использование в ходе таких уроков кинофрагментов имеет эффективное значение. Отрывки из фильмов, снятых по изучаемому произведению позволяют дать материал для анализа основных событий, характеристики героев , а также воздействовать на эмоции учащихся.</a:t>
            </a:r>
          </a:p>
          <a:p>
            <a:pPr indent="457200" algn="just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интегрированного урока: «Судьба человека – воплощение трагической судьбы всего народа» (урок по рассказу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М.Шолохова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«Судьба человека» и истории Великой Отечественной войны)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8640"/>
            <a:ext cx="9577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Интегрированные уроки литературы и истории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433688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9577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Интегрированные уроки (Литература и история)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portal-kultura.ru/upload/medialibrary/21d/Sudba_Kult_13_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10" y="1095471"/>
            <a:ext cx="3160766" cy="265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po-kp.mskobr.ru/images/fPv3lU3lXk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422" y="3108666"/>
            <a:ext cx="3168352" cy="246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kino-teatr.ru/art/1733/144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08265"/>
            <a:ext cx="3240360" cy="266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www.film.ru/sites/default/files/movies/frames/1619806-6450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386" y="1067688"/>
            <a:ext cx="3962484" cy="236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ruskino.ru/film/1063/kadr/1449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42" y="2996952"/>
            <a:ext cx="3168352" cy="268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749391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857232"/>
            <a:ext cx="788835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Развивает ассоциативное мышление и творческие способности;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Формирует коммуникативные и познавательные компетенции;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Дает широкие возможности по использованию разных форм и видов деятельности учащихся;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Позволяет включать в урок фрагменты художественных фильмов, не только по изучаемой на уроке кни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8640"/>
            <a:ext cx="9577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Технология творческой мастерской на уроках литературы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32977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857232"/>
            <a:ext cx="788835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ЭТАПЫ:</a:t>
            </a:r>
          </a:p>
          <a:p>
            <a:pPr marL="342900" indent="-342900" algn="just">
              <a:spcAft>
                <a:spcPts val="0"/>
              </a:spcAft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Лейтмотив –настрой на работу (фрагмент из кинофильма, музыкальный момент) . Рассчитан на обращение к эмоциональному сознанию школьников;</a:t>
            </a:r>
          </a:p>
          <a:p>
            <a:pPr marL="342900" indent="-342900" algn="just">
              <a:spcAft>
                <a:spcPts val="0"/>
              </a:spcAft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ассоциациями;</a:t>
            </a:r>
          </a:p>
          <a:p>
            <a:pPr marL="342900" indent="-342900" algn="just">
              <a:spcAft>
                <a:spcPts val="0"/>
              </a:spcAft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Углубление в ассоциации (фрагмент из кинофильма);</a:t>
            </a:r>
          </a:p>
          <a:p>
            <a:pPr marL="342900" indent="-342900" algn="just">
              <a:spcAft>
                <a:spcPts val="0"/>
              </a:spcAft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Разрыв (фрагмент из кинофильма, который соответствует тематике, но отвлечен от урока);</a:t>
            </a:r>
          </a:p>
          <a:p>
            <a:pPr marL="342900" indent="-342900" algn="just">
              <a:spcAft>
                <a:spcPts val="0"/>
              </a:spcAft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Осмысление. Работа с материалом;</a:t>
            </a:r>
          </a:p>
          <a:p>
            <a:pPr marL="342900" indent="-342900" algn="just">
              <a:spcAft>
                <a:spcPts val="0"/>
              </a:spcAft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Творческий этап.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8640"/>
            <a:ext cx="9577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Технология творческой мастерской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883351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857232"/>
            <a:ext cx="788835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dirty="0"/>
              <a:t>Кроме уроков, учитель может во внеклассной  работе использовать разные формы и методы по формированию патриотического самосознания </a:t>
            </a:r>
            <a:r>
              <a:rPr lang="ru-RU" sz="2800" dirty="0" smtClean="0"/>
              <a:t>школьников:</a:t>
            </a:r>
          </a:p>
          <a:p>
            <a:pPr marL="514350" indent="-514350" algn="just">
              <a:spcAft>
                <a:spcPts val="0"/>
              </a:spcAft>
              <a:buAutoNum type="arabicParenR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итературно-музыкальные композиции;</a:t>
            </a:r>
          </a:p>
          <a:p>
            <a:pPr marL="514350" indent="-514350" algn="just">
              <a:spcAft>
                <a:spcPts val="0"/>
              </a:spcAft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Вечера памяти;</a:t>
            </a:r>
          </a:p>
          <a:p>
            <a:pPr marL="514350" indent="-514350" algn="just">
              <a:spcAft>
                <a:spcPts val="0"/>
              </a:spcAft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Спектакли;</a:t>
            </a:r>
          </a:p>
          <a:p>
            <a:pPr marL="514350" indent="-514350" algn="just">
              <a:spcAft>
                <a:spcPts val="0"/>
              </a:spcAft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Викторины;</a:t>
            </a:r>
          </a:p>
          <a:p>
            <a:pPr marL="514350" indent="-514350" algn="just">
              <a:spcAft>
                <a:spcPts val="0"/>
              </a:spcAft>
              <a:buAutoNum type="arabicParenR"/>
            </a:pP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–игры и т.д.</a:t>
            </a:r>
          </a:p>
          <a:p>
            <a:pPr marL="514350" indent="-514350" algn="just">
              <a:spcAft>
                <a:spcPts val="0"/>
              </a:spcAft>
              <a:buAutoNum type="arabicParenR"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spcAft>
                <a:spcPts val="0"/>
              </a:spcAft>
              <a:buAutoNum type="arabicParenR"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8640"/>
            <a:ext cx="9577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Внеклассные мероприятия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403156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52" y="871478"/>
            <a:ext cx="885831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043608" y="214311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ВНИМАНИЕ!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14290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Книга и фильм - два в одном в Год российского кино!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12" y="1085332"/>
            <a:ext cx="4429124" cy="468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29058" y="1681593"/>
            <a:ext cx="485778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</a:rPr>
              <a:t>Перед  современной школой стоит одна из важных задач – </a:t>
            </a:r>
            <a:r>
              <a:rPr lang="ru-RU" sz="2000" b="1" i="1" dirty="0">
                <a:solidFill>
                  <a:srgbClr val="002060"/>
                </a:solidFill>
              </a:rPr>
              <a:t>сформировать патриотическое самосознание   школьников, воспитать у них гордость за свое Отечество, готовность защищать свою страну. Поэтому каждый урок,  каждое внеклассное мероприятие должны ставить задачу по воспитанию патриотизма у современных обучающихся</a:t>
            </a:r>
            <a:r>
              <a:rPr lang="ru-RU" sz="2000" b="1" i="1" baseline="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6072206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86182" y="1000108"/>
            <a:ext cx="49292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Повесть Бориса Васильева «А зори здесь тихие...» — одно из самых пронзительных по своей лиричности и трагедийности произведений о войне. Пять девушек-зенитчиц во главе со старшиной Васковым в мае 1942 года на далеком разъезде противостоят отряду отборных немецких диверсантов-десантников — хрупкие девушки вступают в смертельную схватку с крепкими, обученными убивать мужчинами. Светлые образы девушек, их мечты и воспоминания о любимых, создают разительный контраст с нечеловеческим лицом войны, которая не пощадила их — юных, любящих, нежных. Но и через смерть они продолжают утверждать жизнь и милосердие.</a:t>
            </a:r>
          </a:p>
          <a:p>
            <a:pPr algn="just"/>
            <a:endParaRPr lang="ru-RU" b="1" dirty="0" smtClean="0"/>
          </a:p>
          <a:p>
            <a:endParaRPr lang="ru-RU" cap="small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4630" y="137170"/>
            <a:ext cx="84824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</a:rPr>
              <a:t>Васильев Б.Л. «А зори здесь тихие...».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000107"/>
            <a:ext cx="2878192" cy="46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74216s011.edusite.ru/images/p93_sud-bachelovekafil-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1000108"/>
            <a:ext cx="3381375" cy="476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857364"/>
            <a:ext cx="48577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Экранизирован в 1959 г. Режиссер :         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Бондарчук В главной роли : С. Бондарчук Фильм был удостоен главного приза на Московском кинофестивале в 1959 г. 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фильм рассказывает о русском солдате, которого война подвергла страшным испытаниям, лишила дома и семьи, бросила в концлагерь. Но судьба не сломила его дух — он выжил, отстоял своё право быть человеком, сохранил способность любить...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14290"/>
            <a:ext cx="27657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«Судьба человека»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29760" y="6055966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74216s011.edusite.ru/images/p93_onisrajalis-knig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928670"/>
            <a:ext cx="3449027" cy="48577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43372" y="135729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своем романе М.А. Шолохов сказал так: В нем мне хочется показать наших людей, наш народ, источники его героизма... Я считаю, что мой долг, долг русского писателя это идти по горячим следам своего народа в его гигантской борьбе против иноземного владычества и создать произведение искусства такого же исторического значения, как и сама борьба.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252536" y="209562"/>
            <a:ext cx="954055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Шолохов М. А. Они сражались за Родину .</a:t>
            </a:r>
            <a:endParaRPr lang="ru-RU" sz="23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691" y="138524"/>
            <a:ext cx="878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К.Воробьев</a:t>
            </a:r>
            <a:r>
              <a:rPr lang="ru-RU" sz="2400" b="1" dirty="0" smtClean="0">
                <a:solidFill>
                  <a:schemeClr val="bg1"/>
                </a:solidFill>
              </a:rPr>
              <a:t> «Убиты под Москвой»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1142984"/>
            <a:ext cx="45720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«Убиты под Москвой» — повесть русского писателя Константина Воробьёва, написанная в 1963 году. Одно из наиболее известных произведений писателя о войне, повествующее об обороне Москвы осенью 1941 года. </a:t>
            </a:r>
            <a:b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Ноябрь 1941, оборона Москвы. Действие происходит под деревней Лотошино в 30 км. к северо-западу Волоколамска. Главный герой повести: лейтенант Алексей Ястребов, командир 4-го взвода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Учебная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рота кремлёвских курсантов заступает в боевое охранение Отдельного курсантского полка (ОКП) МКПУ им. Верховного Совета РСФСР. Ею командует капитан Рюмин. В роте 240 курсантов, все одного роста: «Рост сто восемьдесят три» . Рота вооружена только самозарядными винтовками (СВТ) , гранатами и бутылками с бензином.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 курсанты погибают</a:t>
            </a:r>
            <a:r>
              <a:rPr lang="ru-RU" sz="1600" dirty="0" smtClean="0"/>
              <a:t>.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ownlib.ru/i/226/2266/22661/226613/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08807"/>
            <a:ext cx="3149893" cy="464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7554" y="214290"/>
            <a:ext cx="36790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«Экзамен на бессмертие»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s://upload.wikimedia.org/wikipedia/ru/3/31/%D0%AD%D0%BA%D0%B7%D0%B0%D0%BC%D0%B5%D0%BD_%D0%BD%D0%B0_%D0%B1%D0%B5%D1%81%D1%81%D0%BC%D0%B5%D1%80%D1%82%D0%B8%D0%B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595" y="1268760"/>
            <a:ext cx="4123333" cy="372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268760"/>
            <a:ext cx="39604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оветский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широкоформатный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художественный фильм режиссёра 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Алексея Салтыкова,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снятый в 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1983 году.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Военная драма по повестям 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Константина Воробьева «Убиты под Москвой», «Крик»,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повествующая о трагической судьбе курсантов и офицеров 10-й роты 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Московского Краснознаменного пехотного училища. Эта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рота была назначена в 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боевое охранение Отдельного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курсантского полка, который принимал участие в 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обороне Москвы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осенью 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1941 года на Волоколамском направлении.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74216s011.edusite.ru/images/p93_syinpolkafil-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928670"/>
            <a:ext cx="2952754" cy="492922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135729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Экранизирован в 1946г. Режиссёр: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Василий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Пронин</a:t>
            </a:r>
          </a:p>
          <a:p>
            <a:pPr algn="just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ролях: Юрий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Янкин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, Александр Морозов, Павел Волков, Николай Парфёнов, Григорий Плужник, Владимир Синев, Аркадий Аркадьев</a:t>
            </a:r>
          </a:p>
          <a:p>
            <a:pPr algn="just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Классический советский фильм о тяжелых буднях разведчиков, вышедший на экраны через год после Великой Победы, создан на основе одноименной повести известного писателя, ученика Ивана Бунина Валентина Катаева.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14290"/>
            <a:ext cx="1991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«Сын полка»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://img1.labirint.ru/books/229953/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1"/>
            <a:ext cx="3168352" cy="4899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42900"/>
            <a:ext cx="92170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100" b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Полевой Б</a:t>
            </a:r>
            <a:r>
              <a:rPr lang="ru-RU" sz="21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Н. Повесть о настоящем </a:t>
            </a:r>
            <a:r>
              <a:rPr lang="ru-RU" sz="2100" b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человеке.  </a:t>
            </a:r>
            <a:endParaRPr lang="ru-RU" sz="2100" b="1" dirty="0">
              <a:solidFill>
                <a:schemeClr val="bg1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067944" y="1024114"/>
            <a:ext cx="44640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indent="457200" algn="just" eaLnBrk="0" hangingPunct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Повесть о настоящем человеке» — повесть Б. Н. Полевого  о советском лётчике-асе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Мересьеве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который был сбит в бою Великой Отечественной войны, тяжело ранен, потерял обе ноги, но силой воли возвратился в ряды действующих летчиков. Произведение проникнуто гуманизмом и советским патриотизмом.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Более восьмидесяти раз издавалась на русском языке, сорок девять — на языках народов СССР, тридцать девять — за рубежом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 eaLnBrk="0" hangingPunct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Прототипом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героя книги стал реальный исторический персонаж, летчик Алексей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Маресьев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6110362"/>
            <a:ext cx="4735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chemeClr val="bg1"/>
                </a:solidFill>
              </a:rPr>
              <a:t>Книги о войне  и  их  экранизации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5000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977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Методика использования художественных  фильмов о Великой Отечественной войне в рамках современного урока и внеклассных мероприятий как способ  формирования патриотического самосознания школьников   Выступает: Бирюкова Наталья Николаевна  учитель русского языка и литературы  МОУ «СОШ №3 с углубленным изучением музыкальных предметов им.А.П.Иванова»  город Бежецк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 Германович Климов</dc:title>
  <dc:subject>Советские режиссёры</dc:subject>
  <dc:creator>Шабалина Екатерина</dc:creator>
  <dc:description>http://freeppt.ru - Презентации по культуре и искусству. Шаблоны PowerPoint</dc:description>
  <cp:lastModifiedBy>Пользователь</cp:lastModifiedBy>
  <cp:revision>196</cp:revision>
  <dcterms:created xsi:type="dcterms:W3CDTF">2013-05-28T14:40:50Z</dcterms:created>
  <dcterms:modified xsi:type="dcterms:W3CDTF">2017-01-19T08:19:03Z</dcterms:modified>
</cp:coreProperties>
</file>