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9"/>
  </p:notesMasterIdLst>
  <p:sldIdLst>
    <p:sldId id="256" r:id="rId2"/>
    <p:sldId id="260" r:id="rId3"/>
    <p:sldId id="270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1" r:id="rId12"/>
    <p:sldId id="261" r:id="rId13"/>
    <p:sldId id="262" r:id="rId14"/>
    <p:sldId id="266" r:id="rId15"/>
    <p:sldId id="265" r:id="rId16"/>
    <p:sldId id="280" r:id="rId17"/>
    <p:sldId id="267" r:id="rId18"/>
    <p:sldId id="282" r:id="rId19"/>
    <p:sldId id="283" r:id="rId20"/>
    <p:sldId id="289" r:id="rId21"/>
    <p:sldId id="284" r:id="rId22"/>
    <p:sldId id="285" r:id="rId23"/>
    <p:sldId id="287" r:id="rId24"/>
    <p:sldId id="288" r:id="rId25"/>
    <p:sldId id="290" r:id="rId26"/>
    <p:sldId id="286" r:id="rId27"/>
    <p:sldId id="258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692121"/>
    <a:srgbClr val="CC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7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DE6ADA-DEB5-4101-86D5-60C108F20703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37ABB0-9F3F-4F90-ACF9-B497FE3F4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7ABB0-9F3F-4F90-ACF9-B497FE3F4953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7ABB0-9F3F-4F90-ACF9-B497FE3F4953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pPr/>
              <a:t>06.11.2016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1962-A493-4ECC-84BF-9568E32EBBE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1411784" y="188640"/>
            <a:ext cx="7488832" cy="6480720"/>
          </a:xfrm>
          <a:prstGeom prst="roundRect">
            <a:avLst/>
          </a:prstGeom>
          <a:solidFill>
            <a:schemeClr val="lt1">
              <a:alpha val="52000"/>
            </a:schemeClr>
          </a:solidFill>
          <a:ln w="57150">
            <a:solidFill>
              <a:schemeClr val="bg2">
                <a:lumMod val="10000"/>
              </a:schemeClr>
            </a:solidFill>
            <a:prstDash val="lg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848" y="5105137"/>
            <a:ext cx="1776988" cy="136855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96336" y="4802360"/>
            <a:ext cx="625078" cy="1671332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 userDrawn="1"/>
        </p:nvSpPr>
        <p:spPr>
          <a:xfrm>
            <a:off x="251520" y="260649"/>
            <a:ext cx="1008112" cy="6480720"/>
          </a:xfrm>
          <a:prstGeom prst="roundRect">
            <a:avLst/>
          </a:prstGeom>
          <a:ln w="57150">
            <a:solidFill>
              <a:schemeClr val="bg2">
                <a:lumMod val="10000"/>
              </a:schemeClr>
            </a:solidFill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561" y="3292331"/>
            <a:ext cx="1102139" cy="22123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077" y="3933056"/>
            <a:ext cx="1102139" cy="22123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562" y="4581128"/>
            <a:ext cx="1102139" cy="22123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36" y="5229200"/>
            <a:ext cx="1102139" cy="22123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877272"/>
            <a:ext cx="1102139" cy="22123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485" y="2564904"/>
            <a:ext cx="1102139" cy="22123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22" y="1916832"/>
            <a:ext cx="1102139" cy="22123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78" y="1269854"/>
            <a:ext cx="1102139" cy="2212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pPr/>
              <a:t>06.11.2016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1962-A493-4ECC-84BF-9568E32EBB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pPr/>
              <a:t>06.11.2016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1962-A493-4ECC-84BF-9568E32EBB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pPr/>
              <a:t>06.11.2016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1962-A493-4ECC-84BF-9568E32EBBE0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5229200"/>
            <a:ext cx="1776988" cy="1368555"/>
          </a:xfrm>
          <a:prstGeom prst="rect">
            <a:avLst/>
          </a:prstGeom>
        </p:spPr>
      </p:pic>
      <p:sp>
        <p:nvSpPr>
          <p:cNvPr id="8" name="Рамка 7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130"/>
            </a:avLst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pPr/>
              <a:t>06.11.2016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DAF1962-A493-4ECC-84BF-9568E32EBB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pPr/>
              <a:t>06.11.2016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1962-A493-4ECC-84BF-9568E32EBB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pPr/>
              <a:t>06.11.2016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1962-A493-4ECC-84BF-9568E32EBB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pPr/>
              <a:t>06.11.2016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1962-A493-4ECC-84BF-9568E32EBB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pPr/>
              <a:t>06.11.2016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1962-A493-4ECC-84BF-9568E32EBB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pPr/>
              <a:t>06.11.2016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1962-A493-4ECC-84BF-9568E32EBB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pPr/>
              <a:t>06.11.2016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1962-A493-4ECC-84BF-9568E32EBB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822CC29-3107-46C9-97B5-70F74598B9A2}" type="datetimeFigureOut">
              <a:rPr lang="ru-RU" smtClean="0"/>
              <a:pPr/>
              <a:t>06.11.2016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DAF1962-A493-4ECC-84BF-9568E32EBB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&#1101;&#1090;&#1072;&#1083;&#1086;&#1085;&#1086;&#1084;.docx" TargetMode="External"/><Relationship Id="rId2" Type="http://schemas.openxmlformats.org/officeDocument/2006/relationships/hyperlink" Target="&#1072;&#1083;&#1075;&#1086;&#1088;&#1080;&#1090;&#1084;&#1072;.docx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8794" y="928670"/>
            <a:ext cx="6715172" cy="2357454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Деятельностный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подход на уроках математики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5918" y="5143512"/>
            <a:ext cx="3643338" cy="100013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Учитель математики Лапина А.В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4530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85720" y="500042"/>
            <a:ext cx="857256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Познавательные учебные действия: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дифференцированно воспринимать окружающий мир, его временно-пространственную организацию;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использовать усвоенные логические операции (сравнение, анализ, синтез, обобщение, классификацию, установление аналогий, закономерностей, причинно-следственных связей) на наглядном, доступном вербальном материале, основе практической деятельности в соответствии с индивидуальными возможностями;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использовать в жизни и деятельности некоторые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межпредметные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знания, отражающие несложные, доступные существенные связи и отношения между объектами и процессами.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85720" y="642918"/>
            <a:ext cx="850112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Деятельностный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подход к обучению предполагает: </a:t>
            </a: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400" dirty="0" smtClean="0"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наличие у детей познавательного мотива (желания узнать, открыть, научиться) и конкретной учебной цели (понимания того, что именно нужно выяснить, освоить); 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400" dirty="0" smtClean="0"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выполнение учениками определённых действий для приобретения недостающих знаний;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400" dirty="0" smtClean="0"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выявление и освоение учащимися способа действия, позволяющего осознанно применять приобретённые знания;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400" dirty="0" smtClean="0"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формирование у школьников умения контролировать свои действия – как после их завершения, так и по ходу;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400" dirty="0" smtClean="0"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включение содержания обучения в контекст решения значимых жизненных задач.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500190"/>
          </a:xfrm>
        </p:spPr>
        <p:txBody>
          <a:bodyPr>
            <a:normAutofit fontScale="90000"/>
          </a:bodyPr>
          <a:lstStyle/>
          <a:p>
            <a:r>
              <a:rPr lang="ru-RU" altLang="ru-RU" sz="4400" dirty="0" smtClean="0">
                <a:solidFill>
                  <a:schemeClr val="accent6">
                    <a:lumMod val="50000"/>
                  </a:schemeClr>
                </a:solidFill>
              </a:rPr>
              <a:t>Технология </a:t>
            </a:r>
            <a:r>
              <a:rPr lang="ru-RU" altLang="ru-RU" sz="4400" dirty="0" err="1" smtClean="0">
                <a:solidFill>
                  <a:schemeClr val="accent6">
                    <a:lumMod val="50000"/>
                  </a:schemeClr>
                </a:solidFill>
              </a:rPr>
              <a:t>деятельностного</a:t>
            </a:r>
            <a:r>
              <a:rPr lang="ru-RU" altLang="ru-RU" sz="4400" dirty="0" smtClean="0">
                <a:solidFill>
                  <a:schemeClr val="accent6">
                    <a:lumMod val="50000"/>
                  </a:schemeClr>
                </a:solidFill>
              </a:rPr>
              <a:t> метода обучения (ТДМ)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571612"/>
            <a:ext cx="8572560" cy="5846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     Технология </a:t>
            </a:r>
            <a:r>
              <a:rPr lang="ru-RU" sz="2400" dirty="0" err="1" smtClean="0"/>
              <a:t>деятельностного</a:t>
            </a:r>
            <a:r>
              <a:rPr lang="ru-RU" sz="2400" dirty="0" smtClean="0"/>
              <a:t> метода обучения разработана педагогическим коллективом под руководством доктора педагогических наук, профессора Л.Г. </a:t>
            </a:r>
            <a:r>
              <a:rPr lang="ru-RU" sz="2400" dirty="0" err="1" smtClean="0"/>
              <a:t>Петерсон</a:t>
            </a:r>
            <a:r>
              <a:rPr lang="ru-RU" sz="2400" dirty="0" smtClean="0"/>
              <a:t>.</a:t>
            </a:r>
          </a:p>
          <a:p>
            <a:pPr algn="just"/>
            <a:r>
              <a:rPr lang="ru-RU" sz="2400" dirty="0" smtClean="0"/>
              <a:t>     Основу ее построения составили идеи развивающего обучения </a:t>
            </a:r>
            <a:r>
              <a:rPr lang="ru-RU" sz="2400" dirty="0" err="1" smtClean="0"/>
              <a:t>Л.В.Занкова</a:t>
            </a:r>
            <a:r>
              <a:rPr lang="ru-RU" sz="2400" dirty="0" smtClean="0"/>
              <a:t>, Д.Б. </a:t>
            </a:r>
            <a:r>
              <a:rPr lang="ru-RU" sz="2400" dirty="0" err="1" smtClean="0"/>
              <a:t>Эльконина</a:t>
            </a:r>
            <a:r>
              <a:rPr lang="ru-RU" sz="2400" dirty="0" smtClean="0"/>
              <a:t>, В.В. Давыдова, П.Я. Гальперина с позиций единства с традиционной школой.</a:t>
            </a:r>
          </a:p>
          <a:p>
            <a:pPr algn="just"/>
            <a:r>
              <a:rPr lang="ru-RU" sz="2400" dirty="0" smtClean="0"/>
              <a:t>      Методологической основой является азбука теории деятельности, разработанная в отечественной методологической школе Г.П. Щедровицкого, А.А. Дергача, О.С. Анисимова.</a:t>
            </a:r>
          </a:p>
          <a:p>
            <a:pPr algn="just"/>
            <a:r>
              <a:rPr lang="ru-RU" sz="2400" dirty="0" smtClean="0"/>
              <a:t>      Принципиальным отличием технологии </a:t>
            </a:r>
            <a:r>
              <a:rPr lang="ru-RU" sz="2400" dirty="0" err="1" smtClean="0"/>
              <a:t>деятельностного</a:t>
            </a:r>
            <a:r>
              <a:rPr lang="ru-RU" sz="2400" dirty="0" smtClean="0"/>
              <a:t> метода от традиционного объяснительно-иллюстративного является то, что предложенная структура описывает деятельность не учителя, а ученика.</a:t>
            </a:r>
          </a:p>
          <a:p>
            <a:pPr algn="just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Технология 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428737"/>
            <a:ext cx="850112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/>
              <a:t>Толковый словарь Ожегова.</a:t>
            </a:r>
          </a:p>
          <a:p>
            <a:pPr algn="just"/>
            <a:r>
              <a:rPr lang="ru-RU" sz="2400" dirty="0" smtClean="0"/>
              <a:t> </a:t>
            </a:r>
            <a:r>
              <a:rPr lang="ru-RU" sz="2400" b="1" dirty="0" smtClean="0"/>
              <a:t>ТЕХНОЛОГИЯ - с</a:t>
            </a:r>
            <a:r>
              <a:rPr lang="ru-RU" sz="2400" dirty="0" smtClean="0"/>
              <a:t>овокупность производственных методов и процессов в определенной отрасли производства .</a:t>
            </a:r>
          </a:p>
          <a:p>
            <a:pPr algn="just"/>
            <a:endParaRPr lang="ru-RU" sz="2400" dirty="0" smtClean="0"/>
          </a:p>
          <a:p>
            <a:r>
              <a:rPr lang="ru-RU" sz="2400" b="1" u="sng" dirty="0" smtClean="0"/>
              <a:t>Педагогический словарь.</a:t>
            </a:r>
            <a:endParaRPr lang="ru-RU" sz="2400" u="sng" dirty="0" smtClean="0"/>
          </a:p>
          <a:p>
            <a:pPr algn="just"/>
            <a:r>
              <a:rPr lang="ru-RU" sz="2400" b="1" dirty="0" smtClean="0"/>
              <a:t>ПЕДАГОГИЧЕСКАЯ ТЕХНОЛОГИЯ </a:t>
            </a:r>
            <a:r>
              <a:rPr lang="ru-RU" sz="2400" dirty="0" smtClean="0"/>
              <a:t>— система способов, приемов, шагов, последовательность выполнения которых обеспечивает решение задач воспитания, обучения и развития личности воспитанника, т. е.  определенная система действий разработка и процедурное воплощение которых обеспечивающей гарантированный результат. </a:t>
            </a:r>
          </a:p>
          <a:p>
            <a:endParaRPr lang="ru-RU" sz="2400" dirty="0" smtClean="0"/>
          </a:p>
          <a:p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642918"/>
            <a:ext cx="835824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     Технология </a:t>
            </a:r>
            <a:r>
              <a:rPr lang="ru-RU" sz="2400" dirty="0" err="1" smtClean="0"/>
              <a:t>деятельностного</a:t>
            </a:r>
            <a:r>
              <a:rPr lang="ru-RU" sz="2400" dirty="0" smtClean="0"/>
              <a:t> метода обучения может использоваться в образовательном процессе на разных уровнях в зависимости от предметного содержания урока, поставленных дидактических задач и уровня освоения учителем метода рефлексивной самоорганизации: </a:t>
            </a:r>
            <a:r>
              <a:rPr lang="ru-RU" sz="2400" u="sng" dirty="0" smtClean="0"/>
              <a:t>базовом, технологическом и системно-технологическом.</a:t>
            </a:r>
          </a:p>
          <a:p>
            <a:pPr algn="just"/>
            <a:endParaRPr lang="ru-RU" sz="2400" u="sng" dirty="0" smtClean="0"/>
          </a:p>
          <a:p>
            <a:pPr algn="just"/>
            <a:r>
              <a:rPr lang="ru-RU" sz="2400" dirty="0" smtClean="0"/>
              <a:t>     В рамках реализации технологии разработана программа по математике для 1-4 классов начальной школы </a:t>
            </a:r>
            <a:r>
              <a:rPr lang="ru-RU" sz="2400" u="sng" dirty="0" smtClean="0"/>
              <a:t>«Учись учиться».</a:t>
            </a:r>
            <a:endParaRPr lang="ru-RU" sz="24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368412"/>
          </a:xfrm>
        </p:spPr>
        <p:txBody>
          <a:bodyPr>
            <a:normAutofit fontScale="90000"/>
          </a:bodyPr>
          <a:lstStyle/>
          <a:p>
            <a:r>
              <a:rPr lang="ru-RU" altLang="ru-RU" sz="4400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Типы уроков курса «Учись учиться»</a:t>
            </a:r>
            <a:r>
              <a:rPr lang="ru-RU" altLang="ru-RU" dirty="0" smtClean="0">
                <a:solidFill>
                  <a:srgbClr val="0000FF"/>
                </a:solidFill>
                <a:cs typeface="Times New Roman" pitchFamily="18" charset="0"/>
              </a:rPr>
              <a:t/>
            </a:r>
            <a:br>
              <a:rPr lang="ru-RU" altLang="ru-RU" dirty="0" smtClean="0">
                <a:solidFill>
                  <a:srgbClr val="0000FF"/>
                </a:solidFill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214422"/>
            <a:ext cx="85725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altLang="ru-RU" sz="2400" dirty="0" smtClean="0">
              <a:latin typeface="Arial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u="sng" dirty="0" smtClean="0">
                <a:cs typeface="Times New Roman" pitchFamily="18" charset="0"/>
              </a:rPr>
              <a:t>Уроки открытия нового знания</a:t>
            </a:r>
            <a:r>
              <a:rPr lang="ru-RU" altLang="ru-RU" sz="2400" dirty="0" smtClean="0">
                <a:cs typeface="Times New Roman" pitchFamily="18" charset="0"/>
              </a:rPr>
              <a:t>, где происходит формирование понятий и алгоритмов, расширение понятийной базы за счет включения в нее новых элементов.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altLang="ru-RU" sz="2400" dirty="0" smtClean="0">
                <a:cs typeface="Times New Roman" pitchFamily="18" charset="0"/>
              </a:rPr>
              <a:t>    </a:t>
            </a:r>
            <a:r>
              <a:rPr lang="ru-RU" altLang="ru-RU" sz="2400" u="sng" dirty="0" smtClean="0">
                <a:cs typeface="Times New Roman" pitchFamily="18" charset="0"/>
              </a:rPr>
              <a:t>Уроки рефлексии</a:t>
            </a:r>
            <a:r>
              <a:rPr lang="ru-RU" altLang="ru-RU" sz="2400" dirty="0" smtClean="0">
                <a:cs typeface="Times New Roman" pitchFamily="18" charset="0"/>
              </a:rPr>
              <a:t>, где учащиеся закрепляют свое умение применять новые способы действий в нестандартных условиях, учатся самостоятельно выявлять и исправлять свои ошибки, корректируют свою учебную деятельность.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altLang="ru-RU" sz="2400" dirty="0" smtClean="0">
                <a:cs typeface="Times New Roman" pitchFamily="18" charset="0"/>
              </a:rPr>
              <a:t>   </a:t>
            </a:r>
            <a:r>
              <a:rPr lang="ru-RU" altLang="ru-RU" sz="2400" u="sng" dirty="0" smtClean="0">
                <a:cs typeface="Times New Roman" pitchFamily="18" charset="0"/>
              </a:rPr>
              <a:t>Уроки обучающего контроля</a:t>
            </a:r>
            <a:r>
              <a:rPr lang="ru-RU" altLang="ru-RU" sz="2400" dirty="0" smtClean="0">
                <a:cs typeface="Times New Roman" pitchFamily="18" charset="0"/>
              </a:rPr>
              <a:t>, на которых учащиеся учатся контролировать результаты своей учебной деятельности.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altLang="ru-RU" sz="2400" dirty="0" smtClean="0">
                <a:cs typeface="Times New Roman" pitchFamily="18" charset="0"/>
              </a:rPr>
              <a:t>   </a:t>
            </a:r>
            <a:r>
              <a:rPr lang="ru-RU" altLang="ru-RU" sz="2400" u="sng" dirty="0" smtClean="0">
                <a:cs typeface="Times New Roman" pitchFamily="18" charset="0"/>
              </a:rPr>
              <a:t>Уроки систематизации знаний</a:t>
            </a:r>
            <a:r>
              <a:rPr lang="ru-RU" altLang="ru-RU" sz="2400" dirty="0" smtClean="0">
                <a:cs typeface="Times New Roman" pitchFamily="18" charset="0"/>
              </a:rPr>
              <a:t>, предполагающие структурирование и систематизацию знаний по изучаемым предметам.</a:t>
            </a:r>
            <a:endParaRPr lang="ru-RU" altLang="ru-RU" sz="2400" dirty="0" smtClean="0"/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sz="2400" dirty="0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571612"/>
            <a:ext cx="85725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1) Мотивация (самоопределение) к учебной деятельности.</a:t>
            </a:r>
          </a:p>
          <a:p>
            <a:pPr algn="just"/>
            <a:r>
              <a:rPr lang="ru-RU" sz="2400" dirty="0" smtClean="0"/>
              <a:t>2) Актуализация и фиксирование индивидуального</a:t>
            </a:r>
          </a:p>
          <a:p>
            <a:pPr algn="just"/>
            <a:r>
              <a:rPr lang="ru-RU" sz="2400" dirty="0" smtClean="0"/>
              <a:t>затруднения в пробном действии.</a:t>
            </a:r>
          </a:p>
          <a:p>
            <a:pPr algn="just"/>
            <a:r>
              <a:rPr lang="ru-RU" sz="2400" dirty="0" smtClean="0"/>
              <a:t>3) Выявление места и причины затруднения.</a:t>
            </a:r>
          </a:p>
          <a:p>
            <a:pPr algn="just"/>
            <a:r>
              <a:rPr lang="ru-RU" sz="2400" dirty="0" smtClean="0"/>
              <a:t>4) Построение проекта выхода из затруднения.</a:t>
            </a:r>
          </a:p>
          <a:p>
            <a:pPr algn="just"/>
            <a:r>
              <a:rPr lang="ru-RU" sz="2400" dirty="0" smtClean="0"/>
              <a:t>5) Реализация построенного проекта.</a:t>
            </a:r>
          </a:p>
          <a:p>
            <a:pPr algn="just"/>
            <a:r>
              <a:rPr lang="ru-RU" sz="2400" dirty="0" smtClean="0"/>
              <a:t>6) Первичное закрепление </a:t>
            </a:r>
            <a:r>
              <a:rPr lang="ru-RU" sz="2400" smtClean="0"/>
              <a:t>с проговариванием во </a:t>
            </a:r>
            <a:r>
              <a:rPr lang="ru-RU" sz="2400" dirty="0" smtClean="0"/>
              <a:t>внешней речи.</a:t>
            </a:r>
          </a:p>
          <a:p>
            <a:pPr algn="just"/>
            <a:r>
              <a:rPr lang="ru-RU" sz="2400" dirty="0" smtClean="0"/>
              <a:t>7) Самостоятельная работа с самопроверкой по эталону.</a:t>
            </a:r>
          </a:p>
          <a:p>
            <a:pPr algn="just"/>
            <a:r>
              <a:rPr lang="ru-RU" sz="2400" dirty="0" smtClean="0"/>
              <a:t>8) Включение в систему знаний и повторение.</a:t>
            </a:r>
          </a:p>
          <a:p>
            <a:pPr algn="just"/>
            <a:r>
              <a:rPr lang="ru-RU" sz="2400" dirty="0" smtClean="0"/>
              <a:t>9) Рефлексия учебной деятельности.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Структура урока открытия нового знания (ТДМ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928802"/>
            <a:ext cx="85725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b="1" dirty="0" smtClean="0"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cs typeface="Arial" pitchFamily="34" charset="0"/>
              </a:rPr>
              <a:t>     мотивация к учебной деятельности;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cs typeface="Arial" pitchFamily="34" charset="0"/>
              </a:rPr>
              <a:t>     актуализация знаний;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cs typeface="Arial" pitchFamily="34" charset="0"/>
              </a:rPr>
              <a:t>     проблемное объяснение нового знания;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cs typeface="Arial" pitchFamily="34" charset="0"/>
              </a:rPr>
              <a:t>     первичное закрепление его во внешней речи;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cs typeface="Arial" pitchFamily="34" charset="0"/>
              </a:rPr>
              <a:t>     самостоятельная работа с самопроверкой;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cs typeface="Arial" pitchFamily="34" charset="0"/>
              </a:rPr>
              <a:t>     включение нового знания в систему знаний и повторение;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cs typeface="Arial" pitchFamily="34" charset="0"/>
              </a:rPr>
              <a:t>     рефлексия учебной деятельности на уроке.</a:t>
            </a:r>
          </a:p>
          <a:p>
            <a:pPr algn="just">
              <a:buFont typeface="Arial" pitchFamily="34" charset="0"/>
              <a:buChar char="•"/>
            </a:pPr>
            <a:endParaRPr lang="ru-RU" sz="2400" dirty="0" smtClean="0">
              <a:cs typeface="Arial" pitchFamily="34" charset="0"/>
            </a:endParaRPr>
          </a:p>
          <a:p>
            <a:pPr algn="just"/>
            <a:endParaRPr lang="ru-RU" sz="2400" dirty="0" smtClean="0"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Структура урока открытия нового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знвния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(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ТДМ – базовый уровень) 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Мотивация к учебной деятельности. 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1425744"/>
            <a:ext cx="8572560" cy="5432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</a:pPr>
            <a:r>
              <a:rPr lang="ru-RU" sz="2300" dirty="0" smtClean="0"/>
              <a:t>     Данный </a:t>
            </a:r>
            <a:r>
              <a:rPr lang="ru-RU" sz="2300" dirty="0" smtClean="0"/>
              <a:t>этап процесса обучения предполагает осознанный переход обучающегося из жизнедеятельности в пространство учебной деятельности.</a:t>
            </a:r>
            <a:endParaRPr lang="ru-RU" sz="2300" dirty="0" smtClean="0"/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</a:pPr>
            <a:r>
              <a:rPr lang="ru-RU" sz="2300" dirty="0" smtClean="0"/>
              <a:t>     Выделяют две </a:t>
            </a:r>
            <a:r>
              <a:rPr lang="ru-RU" sz="2300" dirty="0" smtClean="0"/>
              <a:t>подгруппы: </a:t>
            </a:r>
            <a:endParaRPr lang="ru-RU" sz="2300" dirty="0" smtClean="0"/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180975" algn="l"/>
              </a:tabLst>
            </a:pPr>
            <a:r>
              <a:rPr lang="ru-RU" sz="2300" dirty="0" smtClean="0"/>
              <a:t> </a:t>
            </a:r>
            <a:r>
              <a:rPr lang="ru-RU" sz="2300" dirty="0" smtClean="0"/>
              <a:t>  методы </a:t>
            </a:r>
            <a:r>
              <a:rPr lang="ru-RU" sz="2300" dirty="0" smtClean="0"/>
              <a:t>стимулирования и мотивации интереса к учению (создание эмоциональных нравственных переживаний, ситуаций новизны, неожиданности, актуальности; познавательные игры</a:t>
            </a:r>
            <a:r>
              <a:rPr lang="ru-RU" sz="2300" dirty="0" smtClean="0"/>
              <a:t>; кроссворды, </a:t>
            </a:r>
            <a:r>
              <a:rPr lang="ru-RU" sz="2300" dirty="0" err="1" smtClean="0"/>
              <a:t>сканворды</a:t>
            </a:r>
            <a:r>
              <a:rPr lang="ru-RU" sz="2300" dirty="0" smtClean="0"/>
              <a:t>, ребусы </a:t>
            </a:r>
            <a:r>
              <a:rPr lang="ru-RU" sz="2300" dirty="0" smtClean="0"/>
              <a:t>театрализации и драматизации; дискуссии</a:t>
            </a:r>
            <a:r>
              <a:rPr lang="ru-RU" sz="2300" dirty="0" smtClean="0"/>
              <a:t>, проблемные ситуации, </a:t>
            </a:r>
            <a:r>
              <a:rPr lang="ru-RU" sz="2300" dirty="0" smtClean="0"/>
              <a:t>анализ жизненных </a:t>
            </a:r>
            <a:r>
              <a:rPr lang="ru-RU" sz="2300" dirty="0" smtClean="0"/>
              <a:t>ситуаций; </a:t>
            </a:r>
            <a:r>
              <a:rPr lang="ru-RU" sz="2300" dirty="0" smtClean="0"/>
              <a:t>создание ситуации успеха в учении); </a:t>
            </a:r>
            <a:endParaRPr lang="ru-RU" sz="2300" dirty="0" smtClean="0"/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180975" algn="l"/>
              </a:tabLst>
            </a:pPr>
            <a:r>
              <a:rPr lang="ru-RU" sz="2300" dirty="0" smtClean="0"/>
              <a:t> </a:t>
            </a:r>
            <a:r>
              <a:rPr lang="ru-RU" sz="2300" dirty="0" smtClean="0"/>
              <a:t>  методы </a:t>
            </a:r>
            <a:r>
              <a:rPr lang="ru-RU" sz="2300" dirty="0" smtClean="0"/>
              <a:t>стимулирования долга и ответственности (разъяснение личностной и общественной значимости </a:t>
            </a:r>
            <a:r>
              <a:rPr lang="ru-RU" sz="2300" dirty="0" smtClean="0"/>
              <a:t>учения) 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lang="ru-RU" sz="2300" dirty="0" smtClean="0"/>
              <a:t>  </a:t>
            </a:r>
            <a:endParaRPr lang="ru-RU" sz="2300" dirty="0" smtClean="0"/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80975" algn="l"/>
              </a:tabLs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Актуализация знаний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928670"/>
            <a:ext cx="842968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       Значение </a:t>
            </a:r>
            <a:r>
              <a:rPr lang="ru-RU" sz="2400" dirty="0" smtClean="0"/>
              <a:t>самого слова “актуализация” говорит о том, что надо сделать знания актуальными, нужными в данный момент, “освежить” прежние знания и способы деятельности в памяти. Более того, актуализация означает и психологическую подготовку ученика: сосредоточение внимания, осознание значимости предстоящей деятельности, возбуждение интереса к </a:t>
            </a:r>
            <a:r>
              <a:rPr lang="ru-RU" sz="2400" dirty="0" smtClean="0"/>
              <a:t>уроку.</a:t>
            </a:r>
          </a:p>
          <a:p>
            <a:r>
              <a:rPr lang="ru-RU" sz="2400" dirty="0" smtClean="0"/>
              <a:t>Д</a:t>
            </a:r>
            <a:r>
              <a:rPr lang="ru-RU" sz="2400" dirty="0" smtClean="0"/>
              <a:t>анный </a:t>
            </a:r>
            <a:r>
              <a:rPr lang="ru-RU" sz="2400" dirty="0" smtClean="0"/>
              <a:t>этап предполагает:</a:t>
            </a:r>
          </a:p>
          <a:p>
            <a:pPr algn="just"/>
            <a:r>
              <a:rPr lang="ru-RU" sz="2400" dirty="0" smtClean="0"/>
              <a:t>1) актуализацию изученных способов действий, достаточных для построения нового знания, и их обобщение;</a:t>
            </a:r>
          </a:p>
          <a:p>
            <a:pPr algn="just"/>
            <a:r>
              <a:rPr lang="ru-RU" sz="2400" dirty="0" smtClean="0"/>
              <a:t>2) тренировку соответствующих мыслительных операций;</a:t>
            </a:r>
          </a:p>
          <a:p>
            <a:pPr algn="just"/>
            <a:r>
              <a:rPr lang="ru-RU" sz="2400" dirty="0" smtClean="0"/>
              <a:t>3) мотивирование учащихся к пробному учебному действию </a:t>
            </a:r>
            <a:r>
              <a:rPr lang="ru-RU" sz="2400" dirty="0" smtClean="0"/>
              <a:t>и </a:t>
            </a:r>
            <a:r>
              <a:rPr lang="ru-RU" sz="2400" dirty="0" smtClean="0"/>
              <a:t>его самостоятельное осуществление;</a:t>
            </a:r>
          </a:p>
          <a:p>
            <a:pPr algn="just"/>
            <a:r>
              <a:rPr lang="ru-RU" sz="2400" dirty="0" smtClean="0"/>
              <a:t>4) фиксация учащимися затруднений в индивидуальном выполнении ими пробного учебного действия или его обосновании.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642918"/>
            <a:ext cx="8715436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   В основу </a:t>
            </a:r>
            <a:r>
              <a:rPr lang="ru-RU" sz="2400" b="1" dirty="0" smtClean="0"/>
              <a:t>Федерального государственного образовательного стандарт образования обучающихся с умственной отсталостью (интеллектуальными нарушениями) (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ФГОС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ОУ)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положены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деятельностный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и дифференцированный подходы.</a:t>
            </a:r>
            <a:endParaRPr lang="ru-RU" sz="2800" dirty="0" smtClean="0"/>
          </a:p>
          <a:p>
            <a:pPr algn="just"/>
            <a:r>
              <a:rPr lang="ru-RU" sz="2800" dirty="0" smtClean="0"/>
              <a:t>    </a:t>
            </a:r>
            <a:r>
              <a:rPr lang="ru-RU" sz="2400" dirty="0" err="1" smtClean="0"/>
              <a:t>Деятельностный</a:t>
            </a:r>
            <a:r>
              <a:rPr lang="ru-RU" sz="2400" dirty="0" smtClean="0"/>
              <a:t> подход в образовании строится на признании того, что развитие личности обучающихся с умственной отсталостью (интеллектуальными нарушениями) школьного возраста определяется характером организации доступной им деятельности (предметно-практической и учебной).</a:t>
            </a:r>
          </a:p>
          <a:p>
            <a:pPr algn="just"/>
            <a:r>
              <a:rPr lang="ru-RU" sz="2400" dirty="0" smtClean="0"/>
              <a:t>     Основным средством реализации </a:t>
            </a:r>
            <a:r>
              <a:rPr lang="ru-RU" sz="2400" dirty="0" err="1" smtClean="0"/>
              <a:t>деятельностного</a:t>
            </a:r>
            <a:r>
              <a:rPr lang="ru-RU" sz="2400" dirty="0" smtClean="0"/>
              <a:t> подхода в образовании является обучение как процесс организации познавательной и предметно-практической деятельности обучающихся, обеспечивающий овладение ими содержанием образования.</a:t>
            </a:r>
          </a:p>
          <a:p>
            <a:pPr algn="just"/>
            <a:endParaRPr lang="ru-RU" sz="2800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Актуализация знаний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225689"/>
            <a:ext cx="84296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       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b="1" dirty="0" smtClean="0"/>
              <a:t>    </a:t>
            </a:r>
            <a:r>
              <a:rPr lang="ru-RU" sz="2400" dirty="0" smtClean="0"/>
              <a:t>Повторение изученного (проверка домашнего задания, устный счет, математический диктант, самостоятельная работа).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    Разгадывание кроссворда</a:t>
            </a:r>
            <a:r>
              <a:rPr lang="ru-RU" sz="2400" dirty="0" smtClean="0"/>
              <a:t>, решение нестандартной </a:t>
            </a:r>
            <a:r>
              <a:rPr lang="ru-RU" sz="2400" dirty="0" smtClean="0"/>
              <a:t>задачи.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dirty="0" smtClean="0"/>
              <a:t>    Игровые приемы.  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b="1" dirty="0" smtClean="0"/>
              <a:t>    </a:t>
            </a:r>
            <a:r>
              <a:rPr lang="ru-RU" sz="2400" dirty="0" smtClean="0"/>
              <a:t>Создание </a:t>
            </a:r>
            <a:r>
              <a:rPr lang="ru-RU" sz="2400" dirty="0" smtClean="0"/>
              <a:t>учебно-проблемной </a:t>
            </a:r>
            <a:r>
              <a:rPr lang="ru-RU" sz="2400" dirty="0" smtClean="0"/>
              <a:t>ситуации.</a:t>
            </a:r>
          </a:p>
          <a:p>
            <a:pPr algn="just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cs typeface="Arial" pitchFamily="34" charset="0"/>
              </a:rPr>
              <a:t>  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П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роблемное объяснение нового знания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500174"/>
            <a:ext cx="821537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    Внимание </a:t>
            </a:r>
            <a:r>
              <a:rPr lang="ru-RU" sz="2400" dirty="0" smtClean="0"/>
              <a:t>детей обращается на отличительное свойство задания, вызвавшего затруднение, формулируется цель и тема урока, организуется подводящий диалог, направленный на построение и осмысление нового знания, которое фиксируется вербально, </a:t>
            </a:r>
            <a:r>
              <a:rPr lang="ru-RU" sz="2400" dirty="0" err="1" smtClean="0"/>
              <a:t>знаково</a:t>
            </a:r>
            <a:r>
              <a:rPr lang="ru-RU" sz="2400" dirty="0" smtClean="0"/>
              <a:t> и с помощью схем</a:t>
            </a:r>
            <a:r>
              <a:rPr lang="ru-RU" sz="2400" dirty="0" smtClean="0"/>
              <a:t>.</a:t>
            </a:r>
          </a:p>
          <a:p>
            <a:pPr algn="just"/>
            <a:endParaRPr lang="ru-RU" sz="2400" dirty="0" smtClean="0"/>
          </a:p>
          <a:p>
            <a:pPr algn="just"/>
            <a:endParaRPr lang="ru-RU" sz="2400" dirty="0" smtClean="0"/>
          </a:p>
          <a:p>
            <a:pPr algn="just"/>
            <a:endParaRPr lang="ru-RU" sz="2400" dirty="0" smtClean="0"/>
          </a:p>
          <a:p>
            <a:pPr algn="just"/>
            <a:endParaRPr lang="ru-RU" sz="24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00100" y="4000504"/>
          <a:ext cx="2428890" cy="1357324"/>
        </p:xfrm>
        <a:graphic>
          <a:graphicData uri="http://schemas.openxmlformats.org/drawingml/2006/table">
            <a:tbl>
              <a:tblPr/>
              <a:tblGrid>
                <a:gridCol w="404815"/>
                <a:gridCol w="404815"/>
                <a:gridCol w="404815"/>
                <a:gridCol w="404815"/>
                <a:gridCol w="404815"/>
                <a:gridCol w="404815"/>
              </a:tblGrid>
              <a:tr h="3393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3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3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3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cs typeface="Arial" pitchFamily="34" charset="0"/>
              </a:rPr>
              <a:t>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Первичное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закрепление его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(знания) во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внешней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речи.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571613"/>
            <a:ext cx="84296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    Изученное </a:t>
            </a:r>
            <a:r>
              <a:rPr lang="ru-RU" sz="2400" dirty="0" smtClean="0"/>
              <a:t>содержание закрепляется и проводится через внешнюю речь</a:t>
            </a:r>
            <a:r>
              <a:rPr lang="ru-RU" sz="2400" dirty="0" smtClean="0"/>
              <a:t>.</a:t>
            </a:r>
          </a:p>
          <a:p>
            <a:pPr algn="just"/>
            <a:r>
              <a:rPr lang="ru-RU" sz="2400" dirty="0" smtClean="0"/>
              <a:t>     На </a:t>
            </a:r>
            <a:r>
              <a:rPr lang="ru-RU" sz="2400" dirty="0" smtClean="0"/>
              <a:t>данном этапе учащиеся в форме коммуникации (фронтально, в группах, в парах) решают типовые задания на новый способ действий с проговариванием </a:t>
            </a:r>
            <a:r>
              <a:rPr lang="ru-RU" sz="2400" dirty="0" smtClean="0">
                <a:hlinkClick r:id="rId2" action="ppaction://hlinkfile"/>
              </a:rPr>
              <a:t>алгоритма </a:t>
            </a:r>
            <a:r>
              <a:rPr lang="ru-RU" sz="2400" dirty="0" smtClean="0"/>
              <a:t>решения </a:t>
            </a:r>
            <a:r>
              <a:rPr lang="ru-RU" sz="2400" dirty="0" smtClean="0"/>
              <a:t>вслух.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4929198"/>
            <a:ext cx="8286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    При </a:t>
            </a:r>
            <a:r>
              <a:rPr lang="ru-RU" sz="2400" dirty="0" smtClean="0"/>
              <a:t>проведении данного этапа используется индивидуальная форма работы: учащиеся самостоятельно выполняют задания нового типа и осуществляют их самопроверку, пошагово сравнивая с </a:t>
            </a:r>
            <a:r>
              <a:rPr lang="ru-RU" sz="2400" dirty="0" smtClean="0">
                <a:hlinkClick r:id="rId3" action="ppaction://hlinkfile"/>
              </a:rPr>
              <a:t>эталоном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428596" y="3745529"/>
            <a:ext cx="842968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Arial" pitchFamily="34" charset="0"/>
              </a:rPr>
              <a:t>С</a:t>
            </a:r>
            <a:r>
              <a:rPr lang="ru-RU" sz="3200" b="1" cap="none" spc="0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Arial" pitchFamily="34" charset="0"/>
              </a:rPr>
              <a:t>амостоятельная работа с самопроверкой</a:t>
            </a:r>
            <a:endParaRPr lang="ru-RU" sz="3200" b="1" cap="none" spc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Включение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нового знания в систему знаний и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повторение.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643051"/>
            <a:ext cx="80010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       Определение </a:t>
            </a:r>
            <a:r>
              <a:rPr lang="ru-RU" sz="2400" dirty="0" smtClean="0"/>
              <a:t>границ применимости нового знания, тренировка навыков его использования совместно с ранее изученным материалом, и повторение содержания, которое потребуется на следующих уроках</a:t>
            </a:r>
            <a:r>
              <a:rPr lang="ru-RU" sz="2400" dirty="0" smtClean="0"/>
              <a:t>.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dirty="0" smtClean="0"/>
              <a:t> Выполнение заданий в которых новое знание используется вместе с изученным ранее (задания из учебника).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  Решение и составление арифметических задач, с использованием нового знания.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  Решение геометрических задач.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  Решение задач практического содержания.</a:t>
            </a:r>
            <a:endParaRPr lang="ru-RU" sz="2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92869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Рефлексия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учебной деятельности на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уроке.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/>
            </a:r>
            <a:br>
              <a:rPr lang="ru-RU" sz="3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</a:b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500174"/>
            <a:ext cx="84296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       На </a:t>
            </a:r>
            <a:r>
              <a:rPr lang="ru-RU" sz="2400" dirty="0" smtClean="0"/>
              <a:t>данном этапе организуется рефлексия и самооценка учениками собственной учебной деятельности на уроке. В завершение, соотносятся цель и результаты учебной деятельности, фиксируется степень их соответствия и намечаются дальнейшие цели деятельности.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3714752"/>
            <a:ext cx="8286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Какова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была цель сегодняшнего урока? 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Достигли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 цели? Докажите.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Расскажите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алгоритм решения примеров нового типа.                 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Какие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затруднения возникали по ходу урока?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Удалось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 справиться с трудностями? Как?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Рефлексия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учебной деятельности на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уроке.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/>
            </a:r>
            <a:br>
              <a:rPr lang="ru-RU" sz="3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</a:b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500174"/>
            <a:ext cx="84296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.</a:t>
            </a:r>
            <a:endParaRPr lang="ru-RU" sz="24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61" y="1357298"/>
          <a:ext cx="8358245" cy="4500595"/>
        </p:xfrm>
        <a:graphic>
          <a:graphicData uri="http://schemas.openxmlformats.org/drawingml/2006/table">
            <a:tbl>
              <a:tblPr/>
              <a:tblGrid>
                <a:gridCol w="1194035"/>
                <a:gridCol w="1194035"/>
                <a:gridCol w="1194035"/>
                <a:gridCol w="1194035"/>
                <a:gridCol w="1194035"/>
                <a:gridCol w="1194035"/>
                <a:gridCol w="1194035"/>
              </a:tblGrid>
              <a:tr h="881701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Лист самооценки.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Ф.И._____________________________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17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latin typeface="Times New Roman"/>
                          <a:ea typeface="Calibri"/>
                          <a:cs typeface="Times New Roman"/>
                        </a:rPr>
                        <a:t>Задание</a:t>
                      </a:r>
                      <a:endParaRPr lang="ru-RU" sz="2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latin typeface="Times New Roman"/>
                          <a:ea typeface="Calibri"/>
                          <a:cs typeface="Times New Roman"/>
                        </a:rPr>
                        <a:t>№ 1</a:t>
                      </a:r>
                      <a:endParaRPr lang="ru-RU" sz="2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Задание № 2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Задание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№ 3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Задание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№ 4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Задание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№ 5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Задание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№ 6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Итого.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9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4251"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latin typeface="Times New Roman"/>
                          <a:ea typeface="Calibri"/>
                          <a:cs typeface="Times New Roman"/>
                        </a:rPr>
                        <a:t>«+» - выполнил</a:t>
                      </a:r>
                      <a:r>
                        <a:rPr lang="ru-RU" sz="22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задание правильно;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«?» - при выполнении задания возникли трудности.</a:t>
                      </a:r>
                      <a:endParaRPr lang="ru-RU" sz="2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latin typeface="Times New Roman"/>
                          <a:ea typeface="Calibri"/>
                          <a:cs typeface="Times New Roman"/>
                        </a:rPr>
                        <a:t>Твоя </a:t>
                      </a: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оценка: _____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Оценка учителя</a:t>
                      </a:r>
                      <a:r>
                        <a:rPr lang="ru-RU" sz="2200" dirty="0" smtClean="0">
                          <a:latin typeface="Times New Roman"/>
                          <a:ea typeface="Calibri"/>
                          <a:cs typeface="Times New Roman"/>
                        </a:rPr>
                        <a:t>: _____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428604"/>
            <a:ext cx="82153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       Если </a:t>
            </a:r>
            <a:r>
              <a:rPr lang="ru-RU" sz="2400" dirty="0" smtClean="0"/>
              <a:t>коротко сказать, то суть </a:t>
            </a:r>
            <a:r>
              <a:rPr lang="ru-RU" sz="2400" dirty="0" smtClean="0"/>
              <a:t> </a:t>
            </a:r>
            <a:r>
              <a:rPr lang="ru-RU" sz="2400" dirty="0" smtClean="0"/>
              <a:t>метода заключается в том, что в ситуации затруднения следует </a:t>
            </a:r>
            <a:r>
              <a:rPr lang="ru-RU" sz="2400" b="1" dirty="0" smtClean="0"/>
              <a:t>искать и устранять его причину, </a:t>
            </a:r>
            <a:r>
              <a:rPr lang="ru-RU" sz="2400" dirty="0" smtClean="0"/>
              <a:t>а не, например, искать виновных, обижаться, огорчаться - все это не поможет в достижении цели</a:t>
            </a:r>
            <a:r>
              <a:rPr lang="ru-RU" sz="2400" dirty="0" smtClean="0"/>
              <a:t>.</a:t>
            </a:r>
          </a:p>
          <a:p>
            <a:pPr algn="ctr"/>
            <a:r>
              <a:rPr lang="ru-RU" sz="2400" dirty="0" smtClean="0"/>
              <a:t>Структура учебной деятельности выглядит так:</a:t>
            </a:r>
            <a:endParaRPr lang="ru-RU" sz="2400" dirty="0"/>
          </a:p>
        </p:txBody>
      </p:sp>
      <p:sp>
        <p:nvSpPr>
          <p:cNvPr id="43010" name="AutoShape 2" descr="https://refdb.ru/images/766/1531414/m1fc826d7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20" y="2571744"/>
            <a:ext cx="1357322" cy="1714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Самоопре-деление</a:t>
            </a:r>
            <a:endParaRPr lang="ru-RU" sz="1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3108" y="2643182"/>
            <a:ext cx="1214446" cy="1714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Пробное действие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29058" y="2571744"/>
            <a:ext cx="1214446" cy="1714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Затруд-нение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15008" y="2643182"/>
            <a:ext cx="1214446" cy="1714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Само-контроль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500958" y="2571744"/>
            <a:ext cx="1214446" cy="1714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Само-оценка</a:t>
            </a:r>
            <a:endParaRPr lang="ru-RU" dirty="0"/>
          </a:p>
        </p:txBody>
      </p:sp>
      <p:sp>
        <p:nvSpPr>
          <p:cNvPr id="10" name="Стрелка вправо 9"/>
          <p:cNvSpPr/>
          <p:nvPr/>
        </p:nvSpPr>
        <p:spPr>
          <a:xfrm>
            <a:off x="3428992" y="3500438"/>
            <a:ext cx="357190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1714480" y="3571876"/>
            <a:ext cx="357190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5214942" y="3429000"/>
            <a:ext cx="357190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7072330" y="3429000"/>
            <a:ext cx="357190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143240" y="4857760"/>
            <a:ext cx="3286148" cy="1714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Рефлексия</a:t>
            </a:r>
            <a:endParaRPr lang="ru-RU" sz="1400" dirty="0"/>
          </a:p>
        </p:txBody>
      </p:sp>
      <p:sp>
        <p:nvSpPr>
          <p:cNvPr id="18" name="Стрелка вверх 17"/>
          <p:cNvSpPr/>
          <p:nvPr/>
        </p:nvSpPr>
        <p:spPr>
          <a:xfrm>
            <a:off x="4429124" y="4286256"/>
            <a:ext cx="428628" cy="57150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Источники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000" dirty="0" smtClean="0"/>
              <a:t>Федеральный государственный образовательный </a:t>
            </a:r>
            <a:r>
              <a:rPr lang="ru-RU" sz="2000" dirty="0" smtClean="0"/>
              <a:t>стандарт образования обучающихся с умственной отсталостью (интеллектуальными нарушениями</a:t>
            </a:r>
            <a:r>
              <a:rPr lang="ru-RU" sz="2000" dirty="0" smtClean="0"/>
              <a:t>)</a:t>
            </a:r>
          </a:p>
          <a:p>
            <a:pPr lvl="0"/>
            <a:r>
              <a:rPr lang="ru-RU" sz="2000" dirty="0" smtClean="0">
                <a:ea typeface="Times New Roman" pitchFamily="18" charset="0"/>
                <a:cs typeface="Times New Roman" pitchFamily="18" charset="0"/>
              </a:rPr>
              <a:t>Примерная адаптированная основная образовательная программа образования </a:t>
            </a:r>
            <a:r>
              <a:rPr lang="ru-RU" sz="2000" dirty="0" smtClean="0">
                <a:ea typeface="Times New Roman" pitchFamily="18" charset="0"/>
                <a:cs typeface="Times New Roman" pitchFamily="18" charset="0"/>
              </a:rPr>
              <a:t>для обучающихся с умственной отсталостью (интеллектуальными нарушениями)</a:t>
            </a:r>
            <a:endParaRPr lang="ru-RU" sz="2000" dirty="0" smtClean="0"/>
          </a:p>
          <a:p>
            <a:pPr lvl="0"/>
            <a:r>
              <a:rPr lang="ru-RU" sz="2000" dirty="0" smtClean="0"/>
              <a:t>«Школа 2000 …» – официальный сайт.</a:t>
            </a:r>
          </a:p>
          <a:p>
            <a:pPr lvl="0"/>
            <a:r>
              <a:rPr lang="ru-RU" sz="2000" dirty="0" smtClean="0"/>
              <a:t>Шилова </a:t>
            </a:r>
            <a:r>
              <a:rPr lang="ru-RU" sz="2000" dirty="0" smtClean="0"/>
              <a:t>З. В. Стимулирование и мотивация учебной деятельности учащихся на уроках математики // Научно-методический электронный журнал «Концепт». – 2014. – Т. 16. – С. 61–65. – URL: http://e-koncept.ru/2014/64213.htm.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pPr algn="ctr"/>
            <a:r>
              <a:rPr lang="ru-RU" sz="2400" dirty="0" smtClean="0">
                <a:solidFill>
                  <a:srgbClr val="990000"/>
                </a:solidFill>
              </a:rPr>
              <a:t>Спасибо за внимание.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327458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285729"/>
            <a:ext cx="8501122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 контексте Примерной адаптированной основной образовательной программы (</a:t>
            </a:r>
            <a:r>
              <a:rPr kumimoji="0" lang="ru-RU" sz="23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ПрАООП</a:t>
            </a:r>
            <a:r>
              <a:rPr kumimoji="0" lang="ru-RU" sz="2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) образования для обучающихся с умственной отсталостью (интеллектуальными нарушениями) реализация </a:t>
            </a:r>
            <a:r>
              <a:rPr kumimoji="0" lang="ru-RU" sz="23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деятельностного</a:t>
            </a:r>
            <a:r>
              <a:rPr kumimoji="0" lang="ru-RU" sz="2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подхода обеспечивает:</a:t>
            </a:r>
            <a:endParaRPr kumimoji="0" lang="ru-RU" sz="2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придание результатам образования социально и личностно значимого характера;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прочное усвоение обучающимися знаний и опыта разнообразной деятельности и поведения, возможность их продвижения в изучаемых предметных областях;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существенное повышение мотивации и интереса к учению, приобретению нового опыта деятельности и поведения;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обеспечение условий для общекультурного и личностного развития на основе формирования базовых учебных действий, которые обеспечивают не только успешное усвоение некоторых элементов системы научных знаний, умений и навыков (академических результатов), но и прежде всего жизненной компетенции, составляющей основу социальной успешности.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00042"/>
            <a:ext cx="857256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       На основе </a:t>
            </a:r>
            <a:r>
              <a:rPr lang="ru-RU" sz="2400" dirty="0" err="1" smtClean="0"/>
              <a:t>деятельностного</a:t>
            </a:r>
            <a:r>
              <a:rPr lang="ru-RU" sz="2400" dirty="0" smtClean="0"/>
              <a:t> подхода к обучению ФГОС ОУ предусматривает разработку </a:t>
            </a:r>
            <a:r>
              <a:rPr lang="ru-RU" sz="2400" b="1" dirty="0" smtClean="0"/>
              <a:t>Программы формирования базовых учебных действий (Программа формирования БУД).</a:t>
            </a:r>
          </a:p>
          <a:p>
            <a:pPr algn="just"/>
            <a:r>
              <a:rPr lang="ru-RU" sz="2400" dirty="0" smtClean="0"/>
              <a:t>       Программа реализуется в процессе всего школьного обучения и конкретизирует требования Стандарта к личностным и предметным результатам освоения АООП. </a:t>
            </a:r>
          </a:p>
          <a:p>
            <a:pPr algn="just"/>
            <a:r>
              <a:rPr lang="ru-RU" sz="2400" dirty="0" smtClean="0"/>
              <a:t>         Базовые учебные действия ― это элементарные и необходимые единицы учебной деятельности, формирование которых обеспечивает овладение содержанием образования обучающимися с умственной отсталостью. БУД формируются и реализуются только в совместной деятельности педагога и обучающегося.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57158" y="1071546"/>
            <a:ext cx="850112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БУД обеспечивают становление учебной деятельности ребенка с умственной отсталостью в основных ее составляющих: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познавательной, регулятивной, коммуникативной,  личностной.</a:t>
            </a: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Основная цель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реализации программы формирования БУД состоит в  формировании основ учебной деятельности учащихся 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 легкой умственной отсталостью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(интеллектуальными нарушениями), которые обеспечивают его подготовку к самостоятельной жизни в обществе и овладение доступными видами профильного труда.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572560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Задачами</a:t>
            </a:r>
            <a:r>
              <a:rPr lang="ru-RU" sz="2400" dirty="0" smtClean="0"/>
              <a:t> реализации программы являются:</a:t>
            </a:r>
          </a:p>
          <a:p>
            <a:pPr algn="just"/>
            <a:endParaRPr lang="ru-RU" sz="2400" dirty="0" smtClean="0"/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    формирование мотивационного компонента учебной деятельности;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    овладение комплексом базовых учебных действий, составляющих операционный компонент учебной деятельности;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    развитие умений принимать цель и готовый план деятельности, планировать знакомую деятельность, контролировать и оценивать ее результаты в опоре на организационную помощь педагога.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      Согласно требованиям Стандарта уровень </a:t>
            </a:r>
            <a:r>
              <a:rPr lang="ru-RU" sz="2400" dirty="0" err="1" smtClean="0"/>
              <a:t>сформированности</a:t>
            </a:r>
            <a:r>
              <a:rPr lang="ru-RU" sz="2400" dirty="0" smtClean="0"/>
              <a:t> базовых учебных действий обучающихся с умственной отсталостью (интеллектуальными нарушениями) определяется на момент завершения обучения школе.</a:t>
            </a:r>
          </a:p>
          <a:p>
            <a:pPr algn="just"/>
            <a:endParaRPr lang="ru-RU" sz="2400" dirty="0" smtClean="0"/>
          </a:p>
          <a:p>
            <a:pPr lvl="0" indent="269875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</a:pPr>
            <a:r>
              <a:rPr lang="ru-RU" dirty="0" smtClean="0">
                <a:cs typeface="Arial" pitchFamily="34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85720" y="285728"/>
            <a:ext cx="857256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 качестве базовых учебных действий рассматриваются операционные, мотивационные, целевые и оценочные.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V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IX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классы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Личностные учебные действия: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Личностные учебные действия представлены следующими умениями: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испытывать чувство гордости за свою страну; гордиться школьными успехами и достижениями как собственными, так и своих товарищей;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адекватно эмоционально откликаться на произведения литературы, музыки, живописи и др.;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уважительно и бережно относиться к людям труда и результатам их деятельности; активно включаться в общеполезную социальную деятельность;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бережно относиться к культурно-историческому наследию родного края и страны.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85720" y="642918"/>
            <a:ext cx="857256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Коммуникативные учебные действия:</a:t>
            </a:r>
            <a:endParaRPr lang="ru-RU" sz="2400" dirty="0" smtClean="0">
              <a:ea typeface="Times New Roman" pitchFamily="18" charset="0"/>
              <a:cs typeface="Arial" pitchFamily="34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Коммуникативные учебные действия включают умения: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вступать и поддерживать коммуникацию в разных ситуациях социального взаимодействия (учебных, трудовых, бытовых и др.);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слушать собеседника, вступать в диалог и поддерживать его, использовать разные виды делового письма для решения жизненно значимых задач;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использовать доступные источники и средства получения информации для решения коммуникативных и познавательных задач.</a:t>
            </a: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85720" y="357166"/>
            <a:ext cx="857256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Регулятивные учебные действия: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Регулятивные учебные действия представлены умениями: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принимать и сохранять цели и задачи решения типовых учебных и практических задач, осуществлять коллективный поиск средств их осуществления;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осознанно действовать на основе разных видов инструкций для решения практических и учебных задач;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осуществлять взаимный контроль в совместной деятельности;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обладать готовностью к осуществлению самоконтроля в процессе деятельности; адекватно реагировать на внешний контроль и оценку, корректировать в соответствии с ней свою деятельность.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1352</TotalTime>
  <Words>1911</Words>
  <Application>Microsoft Office PowerPoint</Application>
  <PresentationFormat>Экран (4:3)</PresentationFormat>
  <Paragraphs>176</Paragraphs>
  <Slides>27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Апекс</vt:lpstr>
      <vt:lpstr>Деятельностный подход на уроках математики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Технология деятельностного метода обучения (ТДМ) </vt:lpstr>
      <vt:lpstr>Технология </vt:lpstr>
      <vt:lpstr>Слайд 14</vt:lpstr>
      <vt:lpstr>Типы уроков курса «Учись учиться» </vt:lpstr>
      <vt:lpstr>Структура урока открытия нового знания (ТДМ)</vt:lpstr>
      <vt:lpstr>Структура урока открытия нового знвния (ТДМ – базовый уровень)  </vt:lpstr>
      <vt:lpstr>Мотивация к учебной деятельности. </vt:lpstr>
      <vt:lpstr>Актуализация знаний</vt:lpstr>
      <vt:lpstr>Актуализация знаний</vt:lpstr>
      <vt:lpstr>  Проблемное объяснение нового знания</vt:lpstr>
      <vt:lpstr> Первичное закрепление его (знания) во внешней речи.</vt:lpstr>
      <vt:lpstr>Включение нового знания в систему знаний и повторение.</vt:lpstr>
      <vt:lpstr>Рефлексия учебной деятельности на уроке. </vt:lpstr>
      <vt:lpstr>Рефлексия учебной деятельности на уроке. </vt:lpstr>
      <vt:lpstr>Слайд 26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«Математика 1»</dc:title>
  <dc:creator>Ольга</dc:creator>
  <cp:lastModifiedBy>ЛиСиЦин</cp:lastModifiedBy>
  <cp:revision>154</cp:revision>
  <dcterms:created xsi:type="dcterms:W3CDTF">2016-03-12T21:35:53Z</dcterms:created>
  <dcterms:modified xsi:type="dcterms:W3CDTF">2016-11-06T22:11:14Z</dcterms:modified>
</cp:coreProperties>
</file>