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1" r:id="rId3"/>
    <p:sldId id="280" r:id="rId4"/>
    <p:sldId id="261" r:id="rId5"/>
    <p:sldId id="262" r:id="rId6"/>
    <p:sldId id="263" r:id="rId7"/>
    <p:sldId id="264" r:id="rId8"/>
    <p:sldId id="266" r:id="rId9"/>
    <p:sldId id="268" r:id="rId10"/>
    <p:sldId id="270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Английский язык- язык мира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04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«</a:t>
            </a:r>
            <a:r>
              <a:rPr lang="ru-RU" dirty="0"/>
              <a:t>Сколько я знаю языков, столько я – человек». </a:t>
            </a:r>
            <a:r>
              <a:rPr lang="ru-RU" dirty="0" smtClean="0"/>
              <a:t>(В</a:t>
            </a:r>
            <a:r>
              <a:rPr lang="ru-RU" dirty="0"/>
              <a:t>. А. Сухомлинский </a:t>
            </a:r>
            <a:r>
              <a:rPr lang="ru-RU" dirty="0" smtClean="0"/>
              <a:t>)</a:t>
            </a:r>
            <a:endParaRPr lang="ru-RU" b="1" i="1" dirty="0" smtClean="0"/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endParaRPr lang="ru-RU" b="1" i="1" dirty="0"/>
          </a:p>
          <a:p>
            <a:pPr algn="r">
              <a:buNone/>
            </a:pPr>
            <a:r>
              <a:rPr lang="ru-RU" b="1" i="1" dirty="0" smtClean="0"/>
              <a:t> </a:t>
            </a:r>
            <a:r>
              <a:rPr lang="ru-RU" sz="2000" b="1" i="1" dirty="0" err="1" smtClean="0"/>
              <a:t>Мубаранова</a:t>
            </a:r>
            <a:r>
              <a:rPr lang="ru-RU" sz="2000" b="1" i="1" dirty="0" smtClean="0"/>
              <a:t> Людмила </a:t>
            </a:r>
            <a:r>
              <a:rPr lang="ru-RU" sz="2000" b="1" i="1" dirty="0" err="1" smtClean="0"/>
              <a:t>Ульмджиевна</a:t>
            </a:r>
            <a:endParaRPr lang="ru-RU" sz="2000" b="1" i="1" dirty="0" smtClean="0"/>
          </a:p>
          <a:p>
            <a:pPr algn="r">
              <a:buNone/>
            </a:pPr>
            <a:r>
              <a:rPr lang="ru-RU" sz="2000" b="1" i="1" dirty="0" smtClean="0"/>
              <a:t>   учитель английского языка</a:t>
            </a:r>
          </a:p>
          <a:p>
            <a:pPr algn="r">
              <a:buNone/>
            </a:pPr>
            <a:r>
              <a:rPr lang="ru-RU" sz="2000" b="1" i="1" dirty="0" smtClean="0"/>
              <a:t>МКОУ « </a:t>
            </a:r>
            <a:r>
              <a:rPr lang="ru-RU" sz="2000" b="1" i="1" dirty="0" err="1" smtClean="0"/>
              <a:t>Уманцевская</a:t>
            </a:r>
            <a:r>
              <a:rPr lang="ru-RU" sz="2000" b="1" i="1" dirty="0" smtClean="0"/>
              <a:t> СОШ»</a:t>
            </a:r>
            <a:endParaRPr lang="ru-RU" sz="2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24200"/>
            <a:ext cx="3352799" cy="34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ПОСЛОВИЦЫ и ПОГОВОРКИ.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1500" dirty="0" smtClean="0"/>
              <a:t>Учащиеся получают </a:t>
            </a:r>
            <a:r>
              <a:rPr lang="ru-RU" sz="1500" dirty="0"/>
              <a:t>карточки, на которых представлены английские пословицы и </a:t>
            </a:r>
            <a:r>
              <a:rPr lang="ru-RU" sz="1500" dirty="0" smtClean="0"/>
              <a:t>поговорки, </a:t>
            </a:r>
            <a:r>
              <a:rPr lang="ru-RU" sz="1500" dirty="0"/>
              <a:t>так и их русские эквиваленты. Сначала одна </a:t>
            </a:r>
            <a:r>
              <a:rPr lang="ru-RU" sz="1500" dirty="0" smtClean="0"/>
              <a:t>ученица  </a:t>
            </a:r>
            <a:r>
              <a:rPr lang="ru-RU" sz="1500" dirty="0"/>
              <a:t>по порядку зачитывает, а в это время </a:t>
            </a:r>
            <a:r>
              <a:rPr lang="ru-RU" sz="1500" dirty="0" smtClean="0"/>
              <a:t>другая </a:t>
            </a:r>
            <a:r>
              <a:rPr lang="ru-RU" sz="1500" dirty="0" err="1" smtClean="0"/>
              <a:t>ученицадолжне</a:t>
            </a:r>
            <a:r>
              <a:rPr lang="ru-RU" sz="1500" dirty="0" smtClean="0"/>
              <a:t> </a:t>
            </a:r>
            <a:r>
              <a:rPr lang="ru-RU" sz="1500" dirty="0"/>
              <a:t>найти русский эквивалент. </a:t>
            </a:r>
          </a:p>
          <a:p>
            <a:r>
              <a:rPr lang="ru-RU" sz="1200" b="1" i="1" u="sng" dirty="0" smtClean="0"/>
              <a:t> </a:t>
            </a:r>
            <a:r>
              <a:rPr lang="ru-RU" sz="1200" b="1" i="1" u="sng" dirty="0"/>
              <a:t>О дружбе: </a:t>
            </a:r>
          </a:p>
          <a:p>
            <a:r>
              <a:rPr lang="ru-RU" sz="1200" dirty="0" smtClean="0"/>
              <a:t> </a:t>
            </a:r>
            <a:r>
              <a:rPr lang="ru-RU" sz="1400" dirty="0"/>
              <a:t>1.«Для друга и семь верст –не околица»-</a:t>
            </a:r>
            <a:r>
              <a:rPr lang="en-US" sz="1400" b="1" dirty="0"/>
              <a:t>One can cross the whole land for a friend </a:t>
            </a:r>
            <a:endParaRPr lang="ru-RU" sz="1400" b="1" dirty="0" smtClean="0"/>
          </a:p>
          <a:p>
            <a:r>
              <a:rPr lang="en-US" sz="1400" dirty="0" smtClean="0"/>
              <a:t>2</a:t>
            </a:r>
            <a:r>
              <a:rPr lang="en-US" sz="1400" dirty="0"/>
              <a:t>. «</a:t>
            </a:r>
            <a:r>
              <a:rPr lang="ru-RU" sz="1400" dirty="0"/>
              <a:t>Друзья познаются в беде</a:t>
            </a:r>
            <a:r>
              <a:rPr lang="ru-RU" sz="1400" dirty="0" smtClean="0"/>
              <a:t>»-</a:t>
            </a:r>
          </a:p>
          <a:p>
            <a:r>
              <a:rPr lang="ru-RU" sz="1400" b="1" dirty="0" smtClean="0"/>
              <a:t> </a:t>
            </a:r>
            <a:r>
              <a:rPr lang="en-US" sz="1400" b="1" dirty="0"/>
              <a:t>In need one sees who his friend is </a:t>
            </a:r>
            <a:endParaRPr lang="ru-RU" sz="1400" b="1" dirty="0" smtClean="0"/>
          </a:p>
          <a:p>
            <a:r>
              <a:rPr lang="ru-RU" sz="1400" b="1" i="1" u="sng" dirty="0" smtClean="0"/>
              <a:t>О </a:t>
            </a:r>
            <a:r>
              <a:rPr lang="ru-RU" sz="1400" b="1" i="1" u="sng" dirty="0"/>
              <a:t>труде и знаниях: </a:t>
            </a:r>
            <a:endParaRPr lang="ru-RU" sz="1400" b="1" i="1" u="sng" dirty="0" smtClean="0"/>
          </a:p>
          <a:p>
            <a:r>
              <a:rPr lang="ru-RU" sz="1400" dirty="0" smtClean="0"/>
              <a:t>1.Повторенье </a:t>
            </a:r>
            <a:r>
              <a:rPr lang="ru-RU" sz="1400" dirty="0"/>
              <a:t>–мать ученья</a:t>
            </a:r>
            <a:r>
              <a:rPr lang="ru-RU" sz="1400" dirty="0" smtClean="0"/>
              <a:t>.-</a:t>
            </a:r>
          </a:p>
          <a:p>
            <a:r>
              <a:rPr lang="en-US" sz="1400" b="1" dirty="0" smtClean="0"/>
              <a:t>Use </a:t>
            </a:r>
            <a:r>
              <a:rPr lang="en-US" sz="1400" b="1" dirty="0"/>
              <a:t>makes the craftsman</a:t>
            </a:r>
            <a:r>
              <a:rPr lang="en-US" sz="1400" b="1" dirty="0" smtClean="0"/>
              <a:t>.</a:t>
            </a:r>
            <a:endParaRPr lang="ru-RU" sz="1400" b="1" dirty="0" smtClean="0"/>
          </a:p>
          <a:p>
            <a:r>
              <a:rPr lang="en-US" sz="1400" dirty="0" smtClean="0"/>
              <a:t>. </a:t>
            </a:r>
            <a:r>
              <a:rPr lang="en-US" sz="1400" dirty="0"/>
              <a:t>2.</a:t>
            </a:r>
            <a:r>
              <a:rPr lang="ru-RU" sz="1400" dirty="0"/>
              <a:t>Ученье- свет, а </a:t>
            </a:r>
            <a:r>
              <a:rPr lang="ru-RU" sz="1400" dirty="0" err="1" smtClean="0"/>
              <a:t>неученье</a:t>
            </a:r>
            <a:r>
              <a:rPr lang="ru-RU" sz="1400" dirty="0" smtClean="0"/>
              <a:t>- </a:t>
            </a:r>
            <a:r>
              <a:rPr lang="ru-RU" sz="1400" dirty="0"/>
              <a:t>тьма</a:t>
            </a:r>
            <a:r>
              <a:rPr lang="ru-RU" sz="1400" dirty="0" smtClean="0"/>
              <a:t>.-</a:t>
            </a:r>
          </a:p>
          <a:p>
            <a:r>
              <a:rPr lang="en-US" sz="1400" b="1" dirty="0" smtClean="0"/>
              <a:t>Learning </a:t>
            </a:r>
            <a:r>
              <a:rPr lang="en-US" sz="1400" b="1" dirty="0"/>
              <a:t>makes people wise. </a:t>
            </a:r>
            <a:endParaRPr lang="ru-RU" sz="1400" b="1" dirty="0" smtClean="0"/>
          </a:p>
          <a:p>
            <a:r>
              <a:rPr lang="ru-RU" sz="1400" b="1" i="1" u="sng" dirty="0" smtClean="0"/>
              <a:t>3.</a:t>
            </a:r>
            <a:r>
              <a:rPr lang="en-US" sz="1400" b="1" i="1" u="sng" dirty="0" smtClean="0"/>
              <a:t> </a:t>
            </a:r>
            <a:r>
              <a:rPr lang="ru-RU" sz="1400" b="1" i="1" u="sng" dirty="0"/>
              <a:t>Идеи мира и добра </a:t>
            </a:r>
            <a:endParaRPr lang="ru-RU" sz="1400" b="1" i="1" u="sng" dirty="0" smtClean="0"/>
          </a:p>
          <a:p>
            <a:r>
              <a:rPr lang="ru-RU" sz="1400" dirty="0" smtClean="0"/>
              <a:t>1.Нет </a:t>
            </a:r>
            <a:r>
              <a:rPr lang="ru-RU" sz="1400" dirty="0"/>
              <a:t>худа без добра.- </a:t>
            </a:r>
            <a:endParaRPr lang="ru-RU" sz="1400" dirty="0" smtClean="0"/>
          </a:p>
          <a:p>
            <a:r>
              <a:rPr lang="en-US" sz="1400" b="1" dirty="0" smtClean="0"/>
              <a:t>Every </a:t>
            </a:r>
            <a:r>
              <a:rPr lang="en-US" sz="1400" b="1" dirty="0"/>
              <a:t>cloud has silver Using</a:t>
            </a:r>
            <a:r>
              <a:rPr lang="en-US" sz="1400" b="1" dirty="0" smtClean="0"/>
              <a:t>.</a:t>
            </a:r>
            <a:endParaRPr lang="ru-RU" sz="1400" b="1" dirty="0" smtClean="0"/>
          </a:p>
          <a:p>
            <a:r>
              <a:rPr lang="en-US" sz="1400" dirty="0" smtClean="0"/>
              <a:t>. </a:t>
            </a:r>
            <a:r>
              <a:rPr lang="en-US" sz="1400" dirty="0"/>
              <a:t>2.</a:t>
            </a:r>
            <a:r>
              <a:rPr lang="ru-RU" sz="1400" dirty="0"/>
              <a:t>Худой мир- лучше доброй ссоры.- </a:t>
            </a:r>
            <a:endParaRPr lang="ru-RU" sz="1400" dirty="0" smtClean="0"/>
          </a:p>
          <a:p>
            <a:r>
              <a:rPr lang="en-US" sz="1400" b="1" dirty="0" smtClean="0"/>
              <a:t>Better </a:t>
            </a:r>
            <a:r>
              <a:rPr lang="en-US" sz="1400" b="1" dirty="0"/>
              <a:t>a lean peace than a fat victory. </a:t>
            </a:r>
            <a:br>
              <a:rPr lang="en-US" sz="1400" b="1" dirty="0"/>
            </a:br>
            <a:endParaRPr lang="ru-RU" sz="1400" b="1" dirty="0"/>
          </a:p>
          <a:p>
            <a:endParaRPr lang="ru-RU" sz="1200" dirty="0"/>
          </a:p>
        </p:txBody>
      </p:sp>
      <p:pic>
        <p:nvPicPr>
          <p:cNvPr id="4098" name="Picture 2" descr="C:\Users\123\Desktop\iN12AAW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524000"/>
            <a:ext cx="3048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23\Desktop\i9POZ8CN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3629025"/>
            <a:ext cx="30765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6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ОТВЕТЬТЕ </a:t>
            </a:r>
            <a:r>
              <a:rPr lang="ru-RU" sz="2400" b="1" dirty="0"/>
              <a:t>НА ВОПРОСЫ О СТРАНАХ ИЗУЧАЕМОГО ЯЗЫКА.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/>
              <a:t> </a:t>
            </a:r>
          </a:p>
          <a:p>
            <a:r>
              <a:rPr lang="en-US" sz="2200" dirty="0"/>
              <a:t>1. What are the colors of the British flag?</a:t>
            </a:r>
            <a:endParaRPr lang="ru-RU" sz="2200" dirty="0"/>
          </a:p>
          <a:p>
            <a:r>
              <a:rPr lang="en-US" sz="2200" dirty="0"/>
              <a:t>a) blue red and white b) blue and red c) blue white and yellow</a:t>
            </a:r>
            <a:endParaRPr lang="ru-RU" sz="2200" dirty="0"/>
          </a:p>
          <a:p>
            <a:r>
              <a:rPr lang="en-US" sz="2200" dirty="0"/>
              <a:t>2. How many pence are there in one pond?</a:t>
            </a:r>
            <a:endParaRPr lang="ru-RU" sz="2200" dirty="0"/>
          </a:p>
          <a:p>
            <a:r>
              <a:rPr lang="en-US" sz="2200" dirty="0"/>
              <a:t>a) 100 b) 90 c) 10</a:t>
            </a:r>
            <a:endParaRPr lang="ru-RU" sz="2200" dirty="0"/>
          </a:p>
          <a:p>
            <a:r>
              <a:rPr lang="en-US" sz="2200" dirty="0"/>
              <a:t>3. Who was the first president of the USA?</a:t>
            </a:r>
            <a:endParaRPr lang="ru-RU" sz="2200" dirty="0"/>
          </a:p>
          <a:p>
            <a:r>
              <a:rPr lang="en-US" sz="2200" dirty="0"/>
              <a:t>a) George Washington b) Abraham Lincoln c) John Kennedy</a:t>
            </a:r>
            <a:endParaRPr lang="ru-RU" sz="2200" dirty="0"/>
          </a:p>
          <a:p>
            <a:r>
              <a:rPr lang="en-US" sz="2200" dirty="0"/>
              <a:t>4. What do the English put in their tea?</a:t>
            </a:r>
            <a:endParaRPr lang="ru-RU" sz="2200" dirty="0"/>
          </a:p>
          <a:p>
            <a:r>
              <a:rPr lang="en-US" sz="2200" dirty="0"/>
              <a:t>a) jam b) milk c) lemon</a:t>
            </a:r>
            <a:endParaRPr lang="ru-RU" sz="2200" dirty="0"/>
          </a:p>
          <a:p>
            <a:r>
              <a:rPr lang="en-US" sz="2200" dirty="0"/>
              <a:t>5. What is the biggest state in the USA?</a:t>
            </a:r>
            <a:endParaRPr lang="ru-RU" sz="2200" dirty="0"/>
          </a:p>
          <a:p>
            <a:r>
              <a:rPr lang="en-US" sz="2200" dirty="0"/>
              <a:t>a) Texas b) Alaska c) California</a:t>
            </a:r>
            <a:endParaRPr lang="ru-RU" sz="2200" dirty="0"/>
          </a:p>
          <a:p>
            <a:r>
              <a:rPr lang="en-US" sz="2200" dirty="0"/>
              <a:t>6. Which holiday is on December 25?</a:t>
            </a:r>
            <a:endParaRPr lang="ru-RU" sz="2200" dirty="0"/>
          </a:p>
          <a:p>
            <a:r>
              <a:rPr lang="en-US" sz="2200" dirty="0"/>
              <a:t>a) </a:t>
            </a:r>
            <a:r>
              <a:rPr lang="en-US" sz="2200" dirty="0" err="1"/>
              <a:t>St.Valentine’s</a:t>
            </a:r>
            <a:r>
              <a:rPr lang="en-US" sz="2200" dirty="0"/>
              <a:t> day b) Easter c) Christmas</a:t>
            </a:r>
            <a:endParaRPr lang="ru-RU" sz="2200" dirty="0"/>
          </a:p>
          <a:p>
            <a:r>
              <a:rPr lang="en-US" sz="2200" dirty="0"/>
              <a:t>7. What city is the statue of Liberty in?</a:t>
            </a:r>
            <a:endParaRPr lang="ru-RU" sz="2200" dirty="0"/>
          </a:p>
          <a:p>
            <a:r>
              <a:rPr lang="en-US" sz="2200" dirty="0"/>
              <a:t>a) Miami b) Washington c) New </a:t>
            </a:r>
            <a:r>
              <a:rPr lang="en-US" sz="2200" dirty="0" smtClean="0"/>
              <a:t>York</a:t>
            </a:r>
            <a:endParaRPr lang="ru-RU" sz="2200" dirty="0" smtClean="0"/>
          </a:p>
          <a:p>
            <a:pPr lvl="0"/>
            <a:r>
              <a:rPr lang="en-US" sz="2200" dirty="0"/>
              <a:t>8) What flower is the symbol of Kalmykia?</a:t>
            </a:r>
            <a:endParaRPr lang="ru-RU" sz="2200" dirty="0"/>
          </a:p>
          <a:p>
            <a:pPr lvl="0"/>
            <a:r>
              <a:rPr lang="en-US" sz="2200" dirty="0"/>
              <a:t>a) rose; b) lotus ; c) tulip.</a:t>
            </a:r>
            <a:endParaRPr lang="ru-RU" sz="2200" dirty="0"/>
          </a:p>
          <a:p>
            <a:pPr lvl="0"/>
            <a:r>
              <a:rPr lang="en-US" sz="2200" dirty="0"/>
              <a:t>9) Who is the President of Russia?</a:t>
            </a:r>
            <a:endParaRPr lang="ru-RU" sz="2200" dirty="0"/>
          </a:p>
          <a:p>
            <a:pPr lvl="0"/>
            <a:r>
              <a:rPr lang="en-US" sz="2200" dirty="0"/>
              <a:t>a) Medvedev;  b) Putin; c)</a:t>
            </a:r>
            <a:r>
              <a:rPr lang="en-US" sz="2200" dirty="0" err="1"/>
              <a:t>Matvienko</a:t>
            </a:r>
            <a:r>
              <a:rPr lang="en-US" sz="2200" dirty="0"/>
              <a:t>.</a:t>
            </a:r>
            <a:endParaRPr lang="ru-RU" sz="2200" dirty="0"/>
          </a:p>
          <a:p>
            <a:r>
              <a:rPr lang="ru-RU" sz="2200" b="1" dirty="0"/>
              <a:t>            (1.</a:t>
            </a:r>
            <a:r>
              <a:rPr lang="en-US" sz="2200" b="1" dirty="0"/>
              <a:t>A</a:t>
            </a:r>
            <a:r>
              <a:rPr lang="ru-RU" sz="2200" b="1" dirty="0"/>
              <a:t> 2.</a:t>
            </a:r>
            <a:r>
              <a:rPr lang="en-US" sz="2200" b="1" dirty="0"/>
              <a:t>A</a:t>
            </a:r>
            <a:r>
              <a:rPr lang="ru-RU" sz="2200" b="1" dirty="0"/>
              <a:t> 3.</a:t>
            </a:r>
            <a:r>
              <a:rPr lang="en-US" sz="2200" b="1" dirty="0"/>
              <a:t>A</a:t>
            </a:r>
            <a:r>
              <a:rPr lang="ru-RU" sz="2200" b="1" dirty="0"/>
              <a:t> 4.</a:t>
            </a:r>
            <a:r>
              <a:rPr lang="en-US" sz="2200" b="1" dirty="0"/>
              <a:t>B</a:t>
            </a:r>
            <a:r>
              <a:rPr lang="ru-RU" sz="2200" b="1" dirty="0"/>
              <a:t> 5.</a:t>
            </a:r>
            <a:r>
              <a:rPr lang="en-US" sz="2200" b="1" dirty="0"/>
              <a:t>A</a:t>
            </a:r>
            <a:r>
              <a:rPr lang="ru-RU" sz="2200" b="1" dirty="0"/>
              <a:t> 6.</a:t>
            </a:r>
            <a:r>
              <a:rPr lang="en-US" sz="2200" b="1" dirty="0"/>
              <a:t>C </a:t>
            </a:r>
            <a:r>
              <a:rPr lang="ru-RU" sz="2200" b="1" dirty="0"/>
              <a:t>7.С 8</a:t>
            </a:r>
            <a:r>
              <a:rPr lang="en-US" sz="2200" b="1" dirty="0"/>
              <a:t>B</a:t>
            </a:r>
            <a:r>
              <a:rPr lang="ru-RU" sz="2200" b="1" dirty="0"/>
              <a:t> 9</a:t>
            </a:r>
            <a:r>
              <a:rPr lang="en-US" sz="2200" b="1" dirty="0"/>
              <a:t>B</a:t>
            </a:r>
            <a:r>
              <a:rPr lang="ru-RU" sz="2200" b="1" dirty="0"/>
              <a:t>)</a:t>
            </a:r>
          </a:p>
          <a:p>
            <a:endParaRPr lang="ru-RU" sz="2500" b="1" dirty="0"/>
          </a:p>
          <a:p>
            <a:endParaRPr lang="ru-RU" sz="2000" dirty="0"/>
          </a:p>
        </p:txBody>
      </p:sp>
      <p:pic>
        <p:nvPicPr>
          <p:cNvPr id="3074" name="Picture 2" descr="C:\Users\123\Desktop\презентации по англ.яз\i65GUX7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352799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34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iQTZA8ZQ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- актуализация знаний по теме «Английский язык – язык мира».</a:t>
            </a:r>
          </a:p>
          <a:p>
            <a:r>
              <a:rPr lang="ru-RU" dirty="0"/>
              <a:t>- привитие обучающимся чувство толерантности, дружелюбия и уважительного отношения к языкам всех народов; </a:t>
            </a:r>
          </a:p>
          <a:p>
            <a:endParaRPr lang="ru-RU" dirty="0"/>
          </a:p>
        </p:txBody>
      </p:sp>
      <p:pic>
        <p:nvPicPr>
          <p:cNvPr id="4" name="Рисунок 3" descr="-6608112_engl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257800"/>
            <a:ext cx="8001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8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Задачи </a:t>
            </a:r>
            <a:r>
              <a:rPr lang="ru-RU" b="1" dirty="0" smtClean="0"/>
              <a:t>урока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актуализировать материал по теме «Английский язык- язык мира»;</a:t>
            </a:r>
          </a:p>
          <a:p>
            <a:r>
              <a:rPr lang="ru-RU" dirty="0"/>
              <a:t>- развивать умения в чтении, устной и письменной  речи;</a:t>
            </a:r>
          </a:p>
          <a:p>
            <a:r>
              <a:rPr lang="ru-RU" dirty="0"/>
              <a:t>- развивать общекультурные умения при систематизации и обобщении материала.</a:t>
            </a:r>
          </a:p>
          <a:p>
            <a:endParaRPr lang="ru-RU" dirty="0"/>
          </a:p>
        </p:txBody>
      </p:sp>
      <p:pic>
        <p:nvPicPr>
          <p:cNvPr id="4" name="Рисунок 3" descr="-6608112_engl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876800"/>
            <a:ext cx="8001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English – a Language of the World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facts from the history of English</a:t>
            </a:r>
          </a:p>
          <a:p>
            <a:r>
              <a:rPr lang="en-US" dirty="0" smtClean="0"/>
              <a:t>The language we are learning</a:t>
            </a:r>
          </a:p>
          <a:p>
            <a:r>
              <a:rPr lang="en-US" dirty="0" smtClean="0"/>
              <a:t>Why we learn it</a:t>
            </a:r>
          </a:p>
          <a:p>
            <a:r>
              <a:rPr lang="en-US" dirty="0" smtClean="0"/>
              <a:t>Where we use it</a:t>
            </a:r>
          </a:p>
          <a:p>
            <a:r>
              <a:rPr lang="en-US" dirty="0" smtClean="0"/>
              <a:t>Where and by whom it is spoken</a:t>
            </a:r>
          </a:p>
          <a:p>
            <a:endParaRPr lang="ru-RU" dirty="0"/>
          </a:p>
        </p:txBody>
      </p:sp>
      <p:pic>
        <p:nvPicPr>
          <p:cNvPr id="4" name="Рисунок 3" descr="The_English-speaking_world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810000"/>
            <a:ext cx="2514600" cy="2692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Answer the questions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88392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1.How long have you been learning English?</a:t>
            </a:r>
          </a:p>
          <a:p>
            <a:pPr>
              <a:buNone/>
            </a:pPr>
            <a:r>
              <a:rPr lang="en-US" sz="2400" dirty="0" smtClean="0"/>
              <a:t>2.Do you learn English only at school?</a:t>
            </a:r>
          </a:p>
          <a:p>
            <a:pPr>
              <a:buNone/>
            </a:pPr>
            <a:r>
              <a:rPr lang="en-US" sz="2400" dirty="0" smtClean="0"/>
              <a:t>3.Where else is it possible to learn a foreign language?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4.</a:t>
            </a:r>
            <a:r>
              <a:rPr lang="en-US" sz="2400" dirty="0" smtClean="0"/>
              <a:t>Have you ever tried to learn English on your own (reading books, watching educational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on TV, videos and films in English, taking English course outside school, etc.)?</a:t>
            </a:r>
          </a:p>
          <a:p>
            <a:pPr>
              <a:buNone/>
            </a:pPr>
            <a:r>
              <a:rPr lang="en-US" sz="2400" dirty="0" smtClean="0"/>
              <a:t>5.Which of these ways of learning a language do you find effective?</a:t>
            </a:r>
          </a:p>
          <a:p>
            <a:pPr>
              <a:buNone/>
            </a:pPr>
            <a:r>
              <a:rPr lang="en-US" sz="2400" dirty="0" smtClean="0"/>
              <a:t>6.Do you think it is possible to know a second language as well as native speakers do?</a:t>
            </a:r>
          </a:p>
          <a:p>
            <a:pPr>
              <a:buNone/>
            </a:pPr>
            <a:r>
              <a:rPr lang="en-US" sz="2400" dirty="0" smtClean="0"/>
              <a:t>7.Why are you learning English? Do you find it interesting? Hard? Useful? How can it be useful?</a:t>
            </a:r>
          </a:p>
          <a:p>
            <a:pPr>
              <a:buNone/>
            </a:pPr>
            <a:r>
              <a:rPr lang="en-US" sz="2400" dirty="0" smtClean="0"/>
              <a:t>8.Why do people learn foreign languages as you see it?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Say </a:t>
            </a:r>
            <a:r>
              <a:rPr lang="en-US" b="1" i="1" dirty="0" smtClean="0">
                <a:solidFill>
                  <a:srgbClr val="FF0000"/>
                </a:solidFill>
              </a:rPr>
              <a:t>true, false </a:t>
            </a:r>
            <a:r>
              <a:rPr lang="en-US" b="1" dirty="0" smtClean="0">
                <a:solidFill>
                  <a:srgbClr val="FF0000"/>
                </a:solidFill>
              </a:rPr>
              <a:t>or </a:t>
            </a:r>
            <a:r>
              <a:rPr lang="en-US" b="1" i="1" dirty="0" smtClean="0">
                <a:solidFill>
                  <a:srgbClr val="FF0000"/>
                </a:solidFill>
              </a:rPr>
              <a:t>don’t know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Correct the false statements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7800"/>
            <a:ext cx="8915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1.English spoken in the USA and Australia doesn’t differ from English spoken in Great Britain?</a:t>
            </a:r>
          </a:p>
          <a:p>
            <a:pPr>
              <a:buNone/>
            </a:pPr>
            <a:r>
              <a:rPr lang="en-US" sz="2400" dirty="0" smtClean="0"/>
              <a:t>2.There are many borrowed words in English?</a:t>
            </a:r>
          </a:p>
          <a:p>
            <a:pPr>
              <a:buNone/>
            </a:pPr>
            <a:r>
              <a:rPr lang="en-US" sz="2400" dirty="0" smtClean="0"/>
              <a:t>3.There are three English-speaking countries in the world.</a:t>
            </a:r>
          </a:p>
          <a:p>
            <a:pPr>
              <a:buNone/>
            </a:pPr>
            <a:r>
              <a:rPr lang="en-US" sz="2400" dirty="0" smtClean="0"/>
              <a:t>4.Some words came to English from Russian.</a:t>
            </a:r>
          </a:p>
          <a:p>
            <a:pPr>
              <a:buNone/>
            </a:pPr>
            <a:r>
              <a:rPr lang="en-US" sz="2400" dirty="0" smtClean="0"/>
              <a:t>5.All dictionaries are always made in two languages.</a:t>
            </a:r>
          </a:p>
          <a:p>
            <a:pPr>
              <a:buNone/>
            </a:pPr>
            <a:r>
              <a:rPr lang="en-US" sz="2400" dirty="0" smtClean="0"/>
              <a:t>6.You can learn English only if you live in an English-speaking country.</a:t>
            </a:r>
          </a:p>
          <a:p>
            <a:pPr>
              <a:buNone/>
            </a:pPr>
            <a:r>
              <a:rPr lang="en-US" sz="2400" dirty="0" smtClean="0"/>
              <a:t>7.English is the most popular foreign language in Russia.</a:t>
            </a:r>
          </a:p>
          <a:p>
            <a:pPr>
              <a:buNone/>
            </a:pPr>
            <a:r>
              <a:rPr lang="en-US" sz="2400" dirty="0" smtClean="0"/>
              <a:t>8.There are thirty-two letters in the English alphabet.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Complete the </a:t>
            </a:r>
            <a:r>
              <a:rPr lang="en-US" b="1" i="1" dirty="0" smtClean="0">
                <a:solidFill>
                  <a:srgbClr val="00B050"/>
                </a:solidFill>
              </a:rPr>
              <a:t>tag</a:t>
            </a:r>
            <a:r>
              <a:rPr lang="en-US" b="1" dirty="0" smtClean="0">
                <a:solidFill>
                  <a:srgbClr val="00B050"/>
                </a:solidFill>
              </a:rPr>
              <a:t>-questions and answer them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7800"/>
            <a:ext cx="89154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1.You know everything about English grammar, ……?</a:t>
            </a:r>
          </a:p>
          <a:p>
            <a:pPr>
              <a:buNone/>
            </a:pPr>
            <a:r>
              <a:rPr lang="en-US" sz="2400" dirty="0" smtClean="0"/>
              <a:t>2.You can tell an American from an Englishman when you talk to them,…..? </a:t>
            </a:r>
          </a:p>
          <a:p>
            <a:pPr>
              <a:buNone/>
            </a:pPr>
            <a:r>
              <a:rPr lang="en-US" sz="2400" dirty="0" smtClean="0"/>
              <a:t>3.English is taught in all schools of Russia, ….?</a:t>
            </a:r>
          </a:p>
          <a:p>
            <a:pPr>
              <a:buNone/>
            </a:pPr>
            <a:r>
              <a:rPr lang="en-US" sz="2400" dirty="0" smtClean="0"/>
              <a:t>4.You will start learning Chinese this year, ….?</a:t>
            </a:r>
          </a:p>
          <a:p>
            <a:pPr>
              <a:buNone/>
            </a:pPr>
            <a:r>
              <a:rPr lang="en-US" sz="2400" dirty="0" smtClean="0"/>
              <a:t>5.Students don’t like to write tests in English, …..?</a:t>
            </a:r>
          </a:p>
          <a:p>
            <a:pPr>
              <a:buNone/>
            </a:pPr>
            <a:r>
              <a:rPr lang="en-US" sz="2400" dirty="0" smtClean="0"/>
              <a:t>6.Your parents have never learnt English or other foreign languages,…?</a:t>
            </a:r>
          </a:p>
          <a:p>
            <a:pPr>
              <a:buNone/>
            </a:pPr>
            <a:r>
              <a:rPr lang="en-US" sz="2400" dirty="0" smtClean="0"/>
              <a:t>7.Nowadays all educated people should know English,…..?</a:t>
            </a:r>
          </a:p>
          <a:p>
            <a:pPr>
              <a:buNone/>
            </a:pPr>
            <a:r>
              <a:rPr lang="en-US" sz="2400" dirty="0" smtClean="0"/>
              <a:t>8.Students at your school speak English during the intervals as well as at the English lessons,…..?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Look at the map and see how many countries of the English-speaking world you can name.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828800"/>
            <a:ext cx="83058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1.Great Britain                    2.The USA                      3.Canada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4.Australia                           5.New Zealand              6.India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7.Pakistan                            8.Bangladesh                 9.Sri Lanka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10.Malasia                           11.South Africa             12.Nigeria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13.Ghana                             14.Sierra Leone             15.Gambia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16</a:t>
            </a:r>
            <a:r>
              <a:rPr lang="en-US" sz="2400" dirty="0" smtClean="0">
                <a:solidFill>
                  <a:srgbClr val="FF0000"/>
                </a:solidFill>
              </a:rPr>
              <a:t>.Tanzania                         17.Guyana                      18.Barbados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123\Desktop\презентации по англ.яз\e0e30dc6ede89396c786b02b936d58f1-501x3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724400"/>
            <a:ext cx="2209801" cy="128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Соотнесите </a:t>
            </a:r>
            <a:r>
              <a:rPr lang="ru-RU" sz="2000" b="1" dirty="0">
                <a:solidFill>
                  <a:srgbClr val="FF0000"/>
                </a:solidFill>
              </a:rPr>
              <a:t>названия центров нашей республики с названиями районов.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 fontScale="47500" lnSpcReduction="20000"/>
          </a:bodyPr>
          <a:lstStyle/>
          <a:p>
            <a:endParaRPr lang="ru-RU" i="1" u="sng" dirty="0" smtClean="0"/>
          </a:p>
          <a:p>
            <a:endParaRPr lang="ru-RU" i="1" u="sng" dirty="0"/>
          </a:p>
          <a:p>
            <a:endParaRPr lang="ru-RU" i="1" u="sng" dirty="0" smtClean="0"/>
          </a:p>
          <a:p>
            <a:pPr marL="0" indent="0">
              <a:buNone/>
            </a:pPr>
            <a:r>
              <a:rPr lang="en-US" i="1" u="sng" dirty="0" smtClean="0"/>
              <a:t>Centre</a:t>
            </a:r>
            <a:endParaRPr lang="ru-RU" i="1" u="sng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en-US" dirty="0" smtClean="0"/>
              <a:t>Lagan</a:t>
            </a:r>
            <a:r>
              <a:rPr lang="ru-RU" dirty="0" smtClean="0"/>
              <a:t>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en-US" dirty="0" err="1" smtClean="0"/>
              <a:t>Tsagan-Aman</a:t>
            </a:r>
            <a:r>
              <a:rPr lang="ru-RU" dirty="0" smtClean="0"/>
              <a:t>                                                         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en-US" dirty="0" err="1" smtClean="0"/>
              <a:t>Malye-Derbety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en-US" dirty="0" err="1" smtClean="0"/>
              <a:t>Sadovoe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en-US" dirty="0" err="1" smtClean="0"/>
              <a:t>Gorodovikovsk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en-US" dirty="0" err="1" smtClean="0"/>
              <a:t>Ketchenery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7. </a:t>
            </a:r>
            <a:r>
              <a:rPr lang="en-US" dirty="0" smtClean="0"/>
              <a:t>Bolshoi-</a:t>
            </a:r>
            <a:r>
              <a:rPr lang="en-US" dirty="0" err="1" smtClean="0"/>
              <a:t>Tsaryn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8. </a:t>
            </a:r>
            <a:r>
              <a:rPr lang="en-US" dirty="0" err="1" smtClean="0"/>
              <a:t>Iki-Burul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9. </a:t>
            </a:r>
            <a:r>
              <a:rPr lang="en-US" dirty="0" err="1" smtClean="0"/>
              <a:t>Troitskoye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10.</a:t>
            </a:r>
            <a:r>
              <a:rPr lang="en-US" dirty="0" err="1" smtClean="0"/>
              <a:t>Komsomolsky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11. </a:t>
            </a:r>
            <a:r>
              <a:rPr lang="en-US" dirty="0" err="1" smtClean="0"/>
              <a:t>Priyutnoye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12. </a:t>
            </a:r>
            <a:r>
              <a:rPr lang="en-US" dirty="0" err="1" smtClean="0"/>
              <a:t>Yashkul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13.</a:t>
            </a:r>
            <a:r>
              <a:rPr lang="en-US" dirty="0" err="1" smtClean="0"/>
              <a:t>Yashalta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29200" y="1443841"/>
            <a:ext cx="2971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is in</a:t>
            </a:r>
            <a:endParaRPr lang="ru-RU" dirty="0" smtClean="0"/>
          </a:p>
          <a:p>
            <a:r>
              <a:rPr lang="en-US" dirty="0" smtClean="0"/>
              <a:t>a) </a:t>
            </a:r>
            <a:r>
              <a:rPr lang="en-US" dirty="0" err="1" smtClean="0"/>
              <a:t>Sarpinskii</a:t>
            </a:r>
            <a:endParaRPr lang="ru-RU" dirty="0"/>
          </a:p>
          <a:p>
            <a:r>
              <a:rPr lang="en-US" dirty="0" smtClean="0"/>
              <a:t>b) </a:t>
            </a:r>
            <a:r>
              <a:rPr lang="en-US" dirty="0" err="1" smtClean="0"/>
              <a:t>Ketchenerovskii</a:t>
            </a:r>
            <a:endParaRPr lang="ru-RU" dirty="0"/>
          </a:p>
          <a:p>
            <a:r>
              <a:rPr lang="en-US" dirty="0" smtClean="0"/>
              <a:t>c) </a:t>
            </a:r>
            <a:r>
              <a:rPr lang="en-US" dirty="0" err="1" smtClean="0"/>
              <a:t>Laganskii</a:t>
            </a:r>
            <a:endParaRPr lang="ru-RU" dirty="0"/>
          </a:p>
          <a:p>
            <a:r>
              <a:rPr lang="en-US" dirty="0" smtClean="0"/>
              <a:t>d) </a:t>
            </a:r>
            <a:r>
              <a:rPr lang="en-US" dirty="0" err="1" smtClean="0"/>
              <a:t>Yustinskii</a:t>
            </a:r>
            <a:endParaRPr lang="ru-RU" dirty="0"/>
          </a:p>
          <a:p>
            <a:r>
              <a:rPr lang="en-US" dirty="0" smtClean="0"/>
              <a:t>e) </a:t>
            </a:r>
            <a:r>
              <a:rPr lang="en-US" dirty="0" err="1" smtClean="0"/>
              <a:t>Iki-Burlskii</a:t>
            </a:r>
            <a:endParaRPr lang="ru-RU" dirty="0"/>
          </a:p>
          <a:p>
            <a:r>
              <a:rPr lang="en-US" dirty="0" smtClean="0"/>
              <a:t>f) </a:t>
            </a:r>
            <a:r>
              <a:rPr lang="en-US" dirty="0" err="1" smtClean="0"/>
              <a:t>Maloderbetovskii</a:t>
            </a:r>
            <a:endParaRPr lang="ru-RU" dirty="0"/>
          </a:p>
          <a:p>
            <a:r>
              <a:rPr lang="en-US" dirty="0" smtClean="0"/>
              <a:t>g) </a:t>
            </a:r>
            <a:r>
              <a:rPr lang="en-US" dirty="0" err="1" smtClean="0"/>
              <a:t>Chernozemelskii</a:t>
            </a:r>
            <a:endParaRPr lang="ru-RU" dirty="0"/>
          </a:p>
          <a:p>
            <a:r>
              <a:rPr lang="en-US" dirty="0" smtClean="0"/>
              <a:t>h) </a:t>
            </a:r>
            <a:r>
              <a:rPr lang="en-US" dirty="0" err="1" smtClean="0"/>
              <a:t>Gorodovikovskii</a:t>
            </a:r>
            <a:endParaRPr lang="ru-RU" dirty="0"/>
          </a:p>
          <a:p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dirty="0" err="1" smtClean="0"/>
              <a:t>Yashkilskii</a:t>
            </a:r>
            <a:endParaRPr lang="ru-RU" dirty="0"/>
          </a:p>
          <a:p>
            <a:r>
              <a:rPr lang="en-US" dirty="0" smtClean="0"/>
              <a:t>j) </a:t>
            </a:r>
            <a:r>
              <a:rPr lang="en-US" dirty="0" err="1" smtClean="0"/>
              <a:t>Tselinnii</a:t>
            </a:r>
            <a:endParaRPr lang="ru-RU" dirty="0"/>
          </a:p>
          <a:p>
            <a:r>
              <a:rPr lang="en-US" dirty="0" smtClean="0"/>
              <a:t>k) </a:t>
            </a:r>
            <a:r>
              <a:rPr lang="en-US" dirty="0" err="1" smtClean="0"/>
              <a:t>Yashaltinskii</a:t>
            </a:r>
            <a:endParaRPr lang="ru-RU" dirty="0"/>
          </a:p>
          <a:p>
            <a:r>
              <a:rPr lang="en-US" dirty="0" smtClean="0"/>
              <a:t>l) </a:t>
            </a:r>
            <a:r>
              <a:rPr lang="en-US" dirty="0" err="1" smtClean="0"/>
              <a:t>Oktyabrskii</a:t>
            </a:r>
            <a:endParaRPr lang="ru-RU" dirty="0"/>
          </a:p>
          <a:p>
            <a:r>
              <a:rPr lang="en-US" dirty="0" smtClean="0"/>
              <a:t>m) </a:t>
            </a:r>
            <a:r>
              <a:rPr lang="ru-RU" dirty="0" err="1" smtClean="0"/>
              <a:t>Priyutnenskii</a:t>
            </a:r>
            <a:endParaRPr lang="ru-RU" dirty="0"/>
          </a:p>
        </p:txBody>
      </p:sp>
      <p:pic>
        <p:nvPicPr>
          <p:cNvPr id="6" name="Picture 2" descr="http://pandatur.ru/uploads/posts/2012-10/thumbs/1349244813_flower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990600"/>
            <a:ext cx="16764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39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734</Words>
  <Application>Microsoft Office PowerPoint</Application>
  <PresentationFormat>Экран (4:3)</PresentationFormat>
  <Paragraphs>128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Английский язык- язык мира</vt:lpstr>
      <vt:lpstr>Цель урока</vt:lpstr>
      <vt:lpstr>Задачи урока  </vt:lpstr>
      <vt:lpstr>English – a Language of the World</vt:lpstr>
      <vt:lpstr>Answer the questions</vt:lpstr>
      <vt:lpstr>Say true, false or don’t know. Correct the false statements.</vt:lpstr>
      <vt:lpstr>Complete the tag-questions and answer them</vt:lpstr>
      <vt:lpstr>Look at the map and see how many countries of the English-speaking world you can name.</vt:lpstr>
      <vt:lpstr>Соотнесите названия центров нашей республики с названиями районов.</vt:lpstr>
      <vt:lpstr>ПОСЛОВИЦЫ и ПОГОВОРКИ. </vt:lpstr>
      <vt:lpstr>ОТВЕТЬТЕ НА ВОПРОСЫ О СТРАНАХ ИЗУЧАЕМОГО ЯЗЫКА.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123</cp:lastModifiedBy>
  <cp:revision>42</cp:revision>
  <dcterms:created xsi:type="dcterms:W3CDTF">2015-08-08T05:06:07Z</dcterms:created>
  <dcterms:modified xsi:type="dcterms:W3CDTF">2017-01-16T07:17:56Z</dcterms:modified>
</cp:coreProperties>
</file>