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87" r:id="rId4"/>
    <p:sldId id="260" r:id="rId5"/>
    <p:sldId id="261" r:id="rId6"/>
    <p:sldId id="262" r:id="rId7"/>
    <p:sldId id="264" r:id="rId8"/>
    <p:sldId id="265" r:id="rId9"/>
    <p:sldId id="266" r:id="rId10"/>
    <p:sldId id="275" r:id="rId11"/>
    <p:sldId id="276" r:id="rId12"/>
    <p:sldId id="278" r:id="rId13"/>
    <p:sldId id="277" r:id="rId14"/>
    <p:sldId id="280" r:id="rId15"/>
    <p:sldId id="268" r:id="rId16"/>
    <p:sldId id="269" r:id="rId17"/>
    <p:sldId id="279" r:id="rId18"/>
    <p:sldId id="270" r:id="rId19"/>
    <p:sldId id="271" r:id="rId20"/>
    <p:sldId id="273" r:id="rId21"/>
    <p:sldId id="281" r:id="rId22"/>
    <p:sldId id="282" r:id="rId23"/>
    <p:sldId id="283" r:id="rId24"/>
    <p:sldId id="284" r:id="rId25"/>
    <p:sldId id="28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3116"/>
            <a:ext cx="6715172" cy="1612901"/>
          </a:xfrm>
          <a:solidFill>
            <a:schemeClr val="bg1">
              <a:alpha val="74000"/>
            </a:schemeClr>
          </a:soli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4071942"/>
            <a:ext cx="5072098" cy="25003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37FC2-3F47-4500-90BB-3D2EBA0DFC31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C5230-005D-44AB-AFCB-EFAAD0EB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B2168-08F2-43DE-B02C-0349741F91B1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8BFCA-F4FE-42DC-BDE2-132A9C39C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0BA60-B714-4082-A91A-81326CAE90E5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788B5-E533-4683-985E-D5E36E3D4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A6A52-CD1D-4124-920E-7D4A038CBA91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9EEF5-35D0-4997-89DB-BC3AD018F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CD727-A1D8-4178-8BEC-9D70DFF73627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1A158-E1D6-4B85-8FB0-EA70165EF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91612-6366-4CC1-B794-1536233CC6C4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28AB0-34CF-4919-AE31-B57E6E318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40631-3F31-460D-A21C-BA4B13B7231A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AF32-F670-4891-A78D-5819D71FF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BF1CC-5BEE-430B-8655-F800BECAE9FA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B93C2-6943-47D6-9C40-A42D32365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C10E1-A990-4590-868E-50E7FFECE1C7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C31D-6348-4C55-BDF7-5AB4D9AF1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E2C9F-A6A6-4044-900F-1E9D8800B49E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486E6-00A1-4EA8-AA98-E2B75AC9F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01C89-69D7-474F-841D-70ACCF745474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32FC2-88CB-459B-A6F9-B108F5A51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14313"/>
            <a:ext cx="7658100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500063" y="1428750"/>
            <a:ext cx="82296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7DDACA-DE22-459C-BA09-312BA53DACD9}" type="datetimeFigureOut">
              <a:rPr lang="ru-RU"/>
              <a:pPr>
                <a:defRPr/>
              </a:pPr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D73126-B3D3-45B0-83A4-BA6F40461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ru/" TargetMode="External"/><Relationship Id="rId2" Type="http://schemas.openxmlformats.org/officeDocument/2006/relationships/hyperlink" Target="http://school-collection.edu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hyperlink" Target="http://school.edu.ru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learnenglishteens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149080"/>
            <a:ext cx="6696744" cy="216024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Возможности </a:t>
            </a:r>
            <a:r>
              <a:rPr lang="ru-RU" sz="2600" dirty="0"/>
              <a:t>и перспективы                                         использования электронных интерактивных </a:t>
            </a:r>
            <a:r>
              <a:rPr lang="ru-RU" sz="2600" dirty="0" smtClean="0"/>
              <a:t>заданий </a:t>
            </a:r>
            <a:br>
              <a:rPr lang="ru-RU" sz="2600" dirty="0" smtClean="0"/>
            </a:br>
            <a:r>
              <a:rPr lang="ru-RU" sz="2600" dirty="0" smtClean="0"/>
              <a:t>на </a:t>
            </a:r>
            <a:r>
              <a:rPr lang="ru-RU" sz="2600" dirty="0"/>
              <a:t>уроках английского языка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14313"/>
            <a:ext cx="8208912" cy="10715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Авторское электронное методическое пособие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816"/>
            <a:ext cx="7776864" cy="4374486"/>
          </a:xfrm>
        </p:spPr>
      </p:pic>
    </p:spTree>
    <p:extLst>
      <p:ext uri="{BB962C8B-B14F-4D97-AF65-F5344CB8AC3E}">
        <p14:creationId xmlns:p14="http://schemas.microsoft.com/office/powerpoint/2010/main" val="130331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Авторское электронное методическое пособие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8136904" cy="4577009"/>
          </a:xfrm>
        </p:spPr>
      </p:pic>
    </p:spTree>
    <p:extLst>
      <p:ext uri="{BB962C8B-B14F-4D97-AF65-F5344CB8AC3E}">
        <p14:creationId xmlns:p14="http://schemas.microsoft.com/office/powerpoint/2010/main" val="255199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Методические пособия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7992888" cy="4496000"/>
          </a:xfrm>
        </p:spPr>
      </p:pic>
    </p:spTree>
    <p:extLst>
      <p:ext uri="{BB962C8B-B14F-4D97-AF65-F5344CB8AC3E}">
        <p14:creationId xmlns:p14="http://schemas.microsoft.com/office/powerpoint/2010/main" val="102544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Образовательная коллекция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«Профессор Хиггинс – Английский без акцента» </a:t>
            </a:r>
            <a:r>
              <a:rPr lang="ru-RU" dirty="0" smtClean="0">
                <a:solidFill>
                  <a:srgbClr val="002060"/>
                </a:solidFill>
              </a:rPr>
              <a:t>- полный фонетический, лексический и грамматический мультимедийный справочник - тренажер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8320924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25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476671"/>
            <a:ext cx="7658100" cy="576065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dirty="0" smtClean="0"/>
              <a:t>Ресурсы </a:t>
            </a:r>
            <a:r>
              <a:rPr lang="ru-RU" dirty="0"/>
              <a:t>сети </a:t>
            </a:r>
            <a:r>
              <a:rPr lang="ru-RU" dirty="0" smtClean="0"/>
              <a:t>Интернет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1988840"/>
            <a:ext cx="8229600" cy="4583410"/>
          </a:xfrm>
        </p:spPr>
        <p:txBody>
          <a:bodyPr/>
          <a:lstStyle/>
          <a:p>
            <a:pPr lvl="0"/>
            <a:r>
              <a:rPr lang="ru-RU" dirty="0">
                <a:solidFill>
                  <a:srgbClr val="0070C0"/>
                </a:solidFill>
                <a:hlinkClick r:id="rId2"/>
              </a:rPr>
              <a:t>http://school-collection.edu.ru/</a:t>
            </a:r>
            <a:r>
              <a:rPr lang="ru-RU" dirty="0">
                <a:solidFill>
                  <a:srgbClr val="0070C0"/>
                </a:solidFill>
              </a:rPr>
              <a:t> </a:t>
            </a:r>
          </a:p>
          <a:p>
            <a:pPr lvl="0"/>
            <a:r>
              <a:rPr lang="ru-RU" u="sng" dirty="0">
                <a:solidFill>
                  <a:srgbClr val="0070C0"/>
                </a:solidFill>
                <a:hlinkClick r:id="rId3"/>
              </a:rPr>
              <a:t>http://www.edu.ru/</a:t>
            </a:r>
            <a:r>
              <a:rPr lang="ru-RU" dirty="0">
                <a:solidFill>
                  <a:srgbClr val="0070C0"/>
                </a:solidFill>
              </a:rPr>
              <a:t> </a:t>
            </a:r>
          </a:p>
          <a:p>
            <a:r>
              <a:rPr lang="ru-RU" u="sng" dirty="0">
                <a:solidFill>
                  <a:srgbClr val="0070C0"/>
                </a:solidFill>
                <a:hlinkClick r:id="rId4"/>
              </a:rPr>
              <a:t>http://</a:t>
            </a:r>
            <a:r>
              <a:rPr lang="en-US" u="sng" dirty="0">
                <a:solidFill>
                  <a:srgbClr val="0070C0"/>
                </a:solidFill>
                <a:hlinkClick r:id="rId4"/>
              </a:rPr>
              <a:t>school.edu.ru</a:t>
            </a:r>
            <a:r>
              <a:rPr lang="ru-RU" u="sng" dirty="0" smtClean="0">
                <a:solidFill>
                  <a:srgbClr val="0070C0"/>
                </a:solidFill>
                <a:hlinkClick r:id="rId4"/>
              </a:rPr>
              <a:t>/</a:t>
            </a:r>
            <a:endParaRPr lang="ru-RU" u="sng" dirty="0" smtClean="0">
              <a:solidFill>
                <a:srgbClr val="0070C0"/>
              </a:solidFill>
            </a:endParaRPr>
          </a:p>
          <a:p>
            <a:pPr lvl="0"/>
            <a:r>
              <a:rPr lang="ru-RU" u="sng" dirty="0" smtClean="0">
                <a:solidFill>
                  <a:srgbClr val="0070C0"/>
                </a:solidFill>
              </a:rPr>
              <a:t>http</a:t>
            </a:r>
            <a:r>
              <a:rPr lang="ru-RU" u="sng" dirty="0">
                <a:solidFill>
                  <a:srgbClr val="0070C0"/>
                </a:solidFill>
              </a:rPr>
              <a:t>:// </a:t>
            </a:r>
            <a:r>
              <a:rPr lang="en-US" u="sng" dirty="0">
                <a:solidFill>
                  <a:srgbClr val="0070C0"/>
                </a:solidFill>
              </a:rPr>
              <a:t>lwp.fcior.ru</a:t>
            </a:r>
            <a:r>
              <a:rPr lang="ru-RU" u="sng" dirty="0" smtClean="0">
                <a:solidFill>
                  <a:srgbClr val="0070C0"/>
                </a:solidFill>
              </a:rPr>
              <a:t>/</a:t>
            </a:r>
          </a:p>
          <a:p>
            <a:r>
              <a:rPr lang="ru-RU" u="sng" dirty="0">
                <a:solidFill>
                  <a:srgbClr val="0070C0"/>
                </a:solidFill>
              </a:rPr>
              <a:t>http://</a:t>
            </a:r>
            <a:r>
              <a:rPr lang="en-US" u="sng" dirty="0">
                <a:solidFill>
                  <a:srgbClr val="0070C0"/>
                </a:solidFill>
              </a:rPr>
              <a:t>window.edu.ru</a:t>
            </a:r>
            <a:r>
              <a:rPr lang="ru-RU" u="sng" dirty="0">
                <a:solidFill>
                  <a:srgbClr val="0070C0"/>
                </a:solidFill>
              </a:rPr>
              <a:t>/</a:t>
            </a:r>
            <a:endParaRPr lang="ru-RU" dirty="0">
              <a:solidFill>
                <a:srgbClr val="0070C0"/>
              </a:solidFill>
            </a:endParaRP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8304105" cy="467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9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http://learningapps.org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000" dirty="0">
                <a:latin typeface="Georgia" pitchFamily="18" charset="0"/>
              </a:rPr>
              <a:t>это прекрасный сервис для разработки электронных обучающих ресурсов, тестовых заданий. Готовые шаблоны позволяют создать разнообразные тестовые </a:t>
            </a:r>
            <a:r>
              <a:rPr lang="ru-RU" sz="3000" dirty="0" smtClean="0">
                <a:latin typeface="Georgia" pitchFamily="18" charset="0"/>
              </a:rPr>
              <a:t>задания      </a:t>
            </a:r>
            <a:r>
              <a:rPr lang="ru-RU" sz="3000" dirty="0">
                <a:latin typeface="Georgia" pitchFamily="18" charset="0"/>
              </a:rPr>
              <a:t>с использованием картинок, аудио- и </a:t>
            </a:r>
            <a:r>
              <a:rPr lang="ru-RU" sz="3000" dirty="0" smtClean="0">
                <a:latin typeface="Georgia" pitchFamily="18" charset="0"/>
              </a:rPr>
              <a:t>видеороликов, обеспечивать </a:t>
            </a:r>
            <a:r>
              <a:rPr lang="ru-RU" sz="3000" dirty="0">
                <a:latin typeface="Georgia" pitchFamily="18" charset="0"/>
              </a:rPr>
              <a:t>свободный обмен между педагогами, организовать работу учащихся. Дети выполняют задания </a:t>
            </a:r>
            <a:r>
              <a:rPr lang="ru-RU" sz="3000" dirty="0" err="1" smtClean="0">
                <a:latin typeface="Georgia" pitchFamily="18" charset="0"/>
              </a:rPr>
              <a:t>on-line</a:t>
            </a:r>
            <a:r>
              <a:rPr lang="ru-RU" sz="3000" dirty="0" smtClean="0">
                <a:latin typeface="Georgia" pitchFamily="18" charset="0"/>
              </a:rPr>
              <a:t>, видят </a:t>
            </a:r>
            <a:r>
              <a:rPr lang="ru-RU" sz="3000" dirty="0">
                <a:latin typeface="Georgia" pitchFamily="18" charset="0"/>
              </a:rPr>
              <a:t>результат  выполнения задания.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12775"/>
            <a:ext cx="8371656" cy="470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19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http://ed.ted.com/lessons/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образовательный </a:t>
            </a:r>
            <a:r>
              <a:rPr lang="ru-RU" dirty="0">
                <a:latin typeface="Georgia" pitchFamily="18" charset="0"/>
              </a:rPr>
              <a:t>ресурс, содержащий короткие </a:t>
            </a:r>
            <a:r>
              <a:rPr lang="ru-RU" dirty="0" smtClean="0">
                <a:latin typeface="Georgia" pitchFamily="18" charset="0"/>
              </a:rPr>
              <a:t>фильмы про грамматические явления, их устное и письменное объяснение, тесты по изученному и чат.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340768"/>
            <a:ext cx="8448939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47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58100" cy="1071562"/>
          </a:xfrm>
        </p:spPr>
        <p:txBody>
          <a:bodyPr>
            <a:noAutofit/>
          </a:bodyPr>
          <a:lstStyle/>
          <a:p>
            <a:r>
              <a:rPr lang="ru-RU" sz="3600" dirty="0">
                <a:hlinkClick r:id="rId2"/>
              </a:rPr>
              <a:t>http://learnenglishteens</a:t>
            </a:r>
            <a:r>
              <a:rPr lang="ru-RU" sz="3600" dirty="0" smtClean="0"/>
              <a:t>.    britishcouncil.org</a:t>
            </a:r>
            <a:r>
              <a:rPr lang="ru-RU" sz="3600" dirty="0"/>
              <a:t>/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1556792"/>
            <a:ext cx="8229600" cy="501545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Сайт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предлагает отдельные материалы по темам и готовые разработки интерактивных 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заданий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по грамматике,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основанных на текстовой, визуальной или 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аудио-информации, аутентичные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видео, 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тексты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различной тематики, 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изучение новой лексики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в интерактивной форме. Ресурс является ценным источником аутентичной информации по страноведению Соединенного Королевств Великобритании и Северной Ирландии.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8448939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4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http://easyworldofenglish.com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ru-RU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сайте есть грамматика, произношение, чтение, </a:t>
            </a:r>
            <a:r>
              <a:rPr lang="ru-RU" dirty="0" err="1">
                <a:solidFill>
                  <a:srgbClr val="002060"/>
                </a:solidFill>
                <a:latin typeface="Georgia" pitchFamily="18" charset="0"/>
              </a:rPr>
              <a:t>аудирование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 и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интерактивный 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словарь.  Примеры озвучены даже в грамматическом разделе. Уроки имеют 3 уровня, каждый из которых делится на много </a:t>
            </a:r>
            <a:r>
              <a:rPr lang="ru-RU" dirty="0" err="1">
                <a:solidFill>
                  <a:srgbClr val="002060"/>
                </a:solidFill>
                <a:latin typeface="Georgia" pitchFamily="18" charset="0"/>
              </a:rPr>
              <a:t>подтем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. Тексты для чтения разделены по тематикам.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8280920" cy="465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9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http://www.correctenglish.ru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7936882" cy="4464496"/>
          </a:xfrm>
        </p:spPr>
      </p:pic>
    </p:spTree>
    <p:extLst>
      <p:ext uri="{BB962C8B-B14F-4D97-AF65-F5344CB8AC3E}">
        <p14:creationId xmlns:p14="http://schemas.microsoft.com/office/powerpoint/2010/main" val="202917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Автор презентации</a:t>
            </a:r>
            <a:r>
              <a:rPr lang="en-US" sz="24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методического семинара: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          Хайруллина Фарида </a:t>
            </a:r>
            <a:r>
              <a:rPr lang="ru-RU" sz="2400" b="1" dirty="0" err="1" smtClean="0">
                <a:solidFill>
                  <a:srgbClr val="002060"/>
                </a:solidFill>
                <a:latin typeface="Georgia" pitchFamily="18" charset="0"/>
              </a:rPr>
              <a:t>Данисовна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,   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         учитель 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</a:rPr>
              <a:t>английского языка  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МБОУ 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</a:rPr>
              <a:t>«</a:t>
            </a:r>
            <a:r>
              <a:rPr lang="ru-RU" sz="2400" dirty="0" err="1">
                <a:solidFill>
                  <a:srgbClr val="002060"/>
                </a:solidFill>
                <a:latin typeface="Georgia" pitchFamily="18" charset="0"/>
              </a:rPr>
              <a:t>Мамаширская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</a:rPr>
              <a:t> средняя школа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»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Georgia" pitchFamily="18" charset="0"/>
              </a:rPr>
              <a:t>Кукморского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</a:rPr>
              <a:t>муниципального района, </a:t>
            </a:r>
            <a:endParaRPr lang="ru-RU" sz="2400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кандидат на участие </a:t>
            </a:r>
            <a:r>
              <a:rPr lang="ru-RU" sz="2400" dirty="0" smtClean="0">
                <a:latin typeface="Georgia" pitchFamily="18" charset="0"/>
              </a:rPr>
              <a:t>в </a:t>
            </a:r>
            <a:r>
              <a:rPr lang="ru-RU" sz="2400" dirty="0">
                <a:latin typeface="Georgia" pitchFamily="18" charset="0"/>
              </a:rPr>
              <a:t>муниципальном этапе </a:t>
            </a:r>
            <a:r>
              <a:rPr lang="ru-RU" sz="2400" dirty="0" smtClean="0">
                <a:latin typeface="Georgia" pitchFamily="18" charset="0"/>
              </a:rPr>
              <a:t>Республиканского </a:t>
            </a:r>
            <a:r>
              <a:rPr lang="ru-RU" sz="2400" dirty="0">
                <a:latin typeface="Georgia" pitchFamily="18" charset="0"/>
              </a:rPr>
              <a:t>конкурса «Учитель года – </a:t>
            </a:r>
            <a:r>
              <a:rPr lang="ru-RU" sz="2400" dirty="0" smtClean="0">
                <a:latin typeface="Georgia" pitchFamily="18" charset="0"/>
              </a:rPr>
              <a:t>2017»</a:t>
            </a:r>
            <a:endParaRPr lang="ru-RU" sz="2400" dirty="0">
              <a:latin typeface="Georgia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08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4313"/>
            <a:ext cx="8496944" cy="1071562"/>
          </a:xfrm>
        </p:spPr>
        <p:txBody>
          <a:bodyPr>
            <a:normAutofit/>
          </a:bodyPr>
          <a:lstStyle/>
          <a:p>
            <a:r>
              <a:rPr lang="en-US" sz="3600" dirty="0"/>
              <a:t>http://</a:t>
            </a:r>
            <a:r>
              <a:rPr lang="en-US" sz="3600" dirty="0" smtClean="0"/>
              <a:t>www.bbc.learningenglish</a:t>
            </a:r>
            <a:r>
              <a:rPr lang="en-US" sz="3200" dirty="0"/>
              <a:t>/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412776"/>
            <a:ext cx="8448939" cy="4752528"/>
          </a:xfrm>
        </p:spPr>
      </p:pic>
    </p:spTree>
    <p:extLst>
      <p:ext uri="{BB962C8B-B14F-4D97-AF65-F5344CB8AC3E}">
        <p14:creationId xmlns:p14="http://schemas.microsoft.com/office/powerpoint/2010/main" val="341718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</a:t>
            </a:r>
            <a:r>
              <a:rPr lang="ru-RU" dirty="0"/>
              <a:t>://</a:t>
            </a:r>
            <a:r>
              <a:rPr lang="en-US" dirty="0"/>
              <a:t>www</a:t>
            </a:r>
            <a:r>
              <a:rPr lang="ru-RU" dirty="0"/>
              <a:t>.</a:t>
            </a:r>
            <a:r>
              <a:rPr lang="en-US" dirty="0" err="1"/>
              <a:t>starfall</a:t>
            </a:r>
            <a:r>
              <a:rPr lang="ru-RU" dirty="0"/>
              <a:t>.</a:t>
            </a:r>
            <a:r>
              <a:rPr lang="en-US" dirty="0" smtClean="0"/>
              <a:t>com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320924" cy="4680520"/>
          </a:xfrm>
        </p:spPr>
      </p:pic>
    </p:spTree>
    <p:extLst>
      <p:ext uri="{BB962C8B-B14F-4D97-AF65-F5344CB8AC3E}">
        <p14:creationId xmlns:p14="http://schemas.microsoft.com/office/powerpoint/2010/main" val="371242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www.bbc.co.uk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192910" cy="4608512"/>
          </a:xfrm>
        </p:spPr>
      </p:pic>
    </p:spTree>
    <p:extLst>
      <p:ext uri="{BB962C8B-B14F-4D97-AF65-F5344CB8AC3E}">
        <p14:creationId xmlns:p14="http://schemas.microsoft.com/office/powerpoint/2010/main" val="24949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http://www.funbrain.com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1"/>
            <a:ext cx="8496944" cy="4779531"/>
          </a:xfrm>
        </p:spPr>
      </p:pic>
    </p:spTree>
    <p:extLst>
      <p:ext uri="{BB962C8B-B14F-4D97-AF65-F5344CB8AC3E}">
        <p14:creationId xmlns:p14="http://schemas.microsoft.com/office/powerpoint/2010/main" val="296550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4313"/>
            <a:ext cx="8640960" cy="1071562"/>
          </a:xfrm>
        </p:spPr>
        <p:txBody>
          <a:bodyPr>
            <a:noAutofit/>
          </a:bodyPr>
          <a:lstStyle/>
          <a:p>
            <a:r>
              <a:rPr lang="ru-RU" sz="3000" dirty="0" smtClean="0"/>
              <a:t>    Открытые уроки и мастер-класс                с использованием интерактивных заданий</a:t>
            </a:r>
            <a:endParaRPr lang="ru-RU" sz="3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84784"/>
            <a:ext cx="6067400" cy="45505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99819"/>
            <a:ext cx="7680853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10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6700" dirty="0" smtClean="0"/>
              <a:t>Спасибо                 за внимание!</a:t>
            </a:r>
            <a:endParaRPr lang="ru-RU" sz="6700" dirty="0"/>
          </a:p>
        </p:txBody>
      </p:sp>
    </p:spTree>
    <p:extLst>
      <p:ext uri="{BB962C8B-B14F-4D97-AF65-F5344CB8AC3E}">
        <p14:creationId xmlns:p14="http://schemas.microsoft.com/office/powerpoint/2010/main" val="37048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79"/>
            <a:ext cx="8208912" cy="737195"/>
          </a:xfrm>
        </p:spPr>
        <p:txBody>
          <a:bodyPr>
            <a:noAutofit/>
          </a:bodyPr>
          <a:lstStyle/>
          <a:p>
            <a:r>
              <a:rPr lang="ru-RU" sz="3600" dirty="0"/>
              <a:t>Ожидаемые результаты </a:t>
            </a:r>
            <a:r>
              <a:rPr lang="en-US" sz="3600" dirty="0" smtClean="0"/>
              <a:t>c</a:t>
            </a:r>
            <a:r>
              <a:rPr lang="ru-RU" sz="3600" dirty="0" err="1" smtClean="0"/>
              <a:t>еминара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9093696" cy="487144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активное 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и целенаправленное применение электронных интерактивных заданий в образовательной и воспитательной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деятельности;</a:t>
            </a:r>
          </a:p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создание 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банка тестовых заданий, диагностических карт и электронных методических пособий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3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Georgia" pitchFamily="18" charset="0"/>
              </a:rPr>
              <a:t>Интерактивные (от англ. </a:t>
            </a:r>
            <a:r>
              <a:rPr lang="ru-RU" dirty="0" err="1">
                <a:latin typeface="Georgia" pitchFamily="18" charset="0"/>
              </a:rPr>
              <a:t>inter</a:t>
            </a:r>
            <a:r>
              <a:rPr lang="ru-RU" dirty="0">
                <a:latin typeface="Georgia" pitchFamily="18" charset="0"/>
              </a:rPr>
              <a:t> — “между”; </a:t>
            </a:r>
            <a:r>
              <a:rPr lang="ru-RU" dirty="0" err="1">
                <a:latin typeface="Georgia" pitchFamily="18" charset="0"/>
              </a:rPr>
              <a:t>act</a:t>
            </a:r>
            <a:r>
              <a:rPr lang="ru-RU" dirty="0">
                <a:latin typeface="Georgia" pitchFamily="18" charset="0"/>
              </a:rPr>
              <a:t> — “действие”) методы </a:t>
            </a:r>
            <a:r>
              <a:rPr lang="ru-RU" dirty="0" smtClean="0">
                <a:latin typeface="Georgia" pitchFamily="18" charset="0"/>
              </a:rPr>
              <a:t>–   </a:t>
            </a:r>
            <a:r>
              <a:rPr lang="ru-RU" dirty="0">
                <a:latin typeface="Georgia" pitchFamily="18" charset="0"/>
              </a:rPr>
              <a:t>это методы, позволяющие учиться взаимодействовать между собой. </a:t>
            </a:r>
            <a:r>
              <a:rPr lang="ru-RU" dirty="0" smtClean="0">
                <a:latin typeface="Georgia" pitchFamily="18" charset="0"/>
              </a:rPr>
              <a:t>            </a:t>
            </a:r>
            <a:r>
              <a:rPr lang="ru-RU" dirty="0">
                <a:latin typeface="Georgia" pitchFamily="18" charset="0"/>
              </a:rPr>
              <a:t>И</a:t>
            </a:r>
            <a:r>
              <a:rPr lang="ru-RU" dirty="0" smtClean="0">
                <a:latin typeface="Georgia" pitchFamily="18" charset="0"/>
              </a:rPr>
              <a:t>нтерактивное </a:t>
            </a:r>
            <a:r>
              <a:rPr lang="ru-RU" dirty="0">
                <a:latin typeface="Georgia" pitchFamily="18" charset="0"/>
              </a:rPr>
              <a:t>обучение — </a:t>
            </a:r>
            <a:r>
              <a:rPr lang="ru-RU" dirty="0" smtClean="0">
                <a:latin typeface="Georgia" pitchFamily="18" charset="0"/>
              </a:rPr>
              <a:t>                    это </a:t>
            </a:r>
            <a:r>
              <a:rPr lang="ru-RU" dirty="0">
                <a:latin typeface="Georgia" pitchFamily="18" charset="0"/>
              </a:rPr>
              <a:t>обучение, построенное на взаимодействии всех обучающихся, включая педагога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3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Целью </a:t>
            </a:r>
            <a:r>
              <a:rPr lang="ru-RU" sz="3000" dirty="0"/>
              <a:t>применения интерактивных методов обучения является: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1844824"/>
            <a:ext cx="8229600" cy="4727426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формирование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мотивированного интереса к английскому языку;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создание </a:t>
            </a:r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условия для развития речевой компетенции учащихся в различных видах речевой деятельности, которая ведет к взаимопониманию, взаимодействию, к совместному решению общих 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вопросов;</a:t>
            </a:r>
          </a:p>
          <a:p>
            <a:r>
              <a:rPr lang="ru-RU" sz="2800" dirty="0">
                <a:solidFill>
                  <a:srgbClr val="002060"/>
                </a:solidFill>
                <a:latin typeface="Georgia" pitchFamily="18" charset="0"/>
              </a:rPr>
              <a:t>формирование навыков самостоятельной учебной деятельности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57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Задача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1988840"/>
            <a:ext cx="8229600" cy="458341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состоит 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в том, чтобы сделать каждый урок интересным, увлекательным и добиваться того, чтобы он развивал познавательный интерес, побуждал учащихся к активному участию в учебном процессе.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9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8064896" cy="1025227"/>
          </a:xfrm>
        </p:spPr>
        <p:txBody>
          <a:bodyPr>
            <a:noAutofit/>
          </a:bodyPr>
          <a:lstStyle/>
          <a:p>
            <a:r>
              <a:rPr lang="ru-RU" sz="2800" dirty="0"/>
              <a:t>Методические принципы интерактивного подхода к обучению иностранным </a:t>
            </a:r>
            <a:r>
              <a:rPr lang="ru-RU" sz="2800" dirty="0" smtClean="0"/>
              <a:t>языкам</a:t>
            </a:r>
            <a:r>
              <a:rPr lang="ru-RU" sz="28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dirty="0">
                <a:solidFill>
                  <a:srgbClr val="002060"/>
                </a:solidFill>
                <a:latin typeface="Georgia" pitchFamily="18" charset="0"/>
              </a:rPr>
              <a:t>взаимное общение на иностранном языке с целью принятия и продуцирования аутентичной информации, одинаково интересной для всех участников, в ситуации, важной для всех;</a:t>
            </a:r>
          </a:p>
          <a:p>
            <a:r>
              <a:rPr lang="ru-RU" sz="2200" dirty="0">
                <a:solidFill>
                  <a:srgbClr val="002060"/>
                </a:solidFill>
                <a:latin typeface="Georgia" pitchFamily="18" charset="0"/>
              </a:rPr>
              <a:t>совместная деятельность, характеризующаяся взаимосвязью трех объектов: производителя информации, получателя информации и ситуативного контекста;</a:t>
            </a:r>
          </a:p>
          <a:p>
            <a:r>
              <a:rPr lang="ru-RU" sz="2200" dirty="0">
                <a:solidFill>
                  <a:srgbClr val="002060"/>
                </a:solidFill>
                <a:latin typeface="Georgia" pitchFamily="18" charset="0"/>
              </a:rPr>
              <a:t>изменение традиционной роли преподавателя в учебном процессе, переход к демократическому стилю общения;</a:t>
            </a:r>
          </a:p>
          <a:p>
            <a:r>
              <a:rPr lang="ru-RU" sz="2200" dirty="0">
                <a:solidFill>
                  <a:srgbClr val="002060"/>
                </a:solidFill>
                <a:latin typeface="Georgia" pitchFamily="18" charset="0"/>
              </a:rPr>
              <a:t>рефлективность обучения, сознательное и критическое осмысление действия, его мотивов, качества и результатов как со стороны преподавателя, так и </a:t>
            </a:r>
            <a:r>
              <a:rPr lang="ru-RU" sz="2200" dirty="0" smtClean="0">
                <a:solidFill>
                  <a:srgbClr val="002060"/>
                </a:solidFill>
                <a:latin typeface="Georgia" pitchFamily="18" charset="0"/>
              </a:rPr>
              <a:t>учащихся</a:t>
            </a:r>
            <a:endParaRPr lang="ru-RU" sz="2200" dirty="0">
              <a:solidFill>
                <a:srgbClr val="002060"/>
              </a:solidFill>
              <a:latin typeface="Georgia" pitchFamily="18" charset="0"/>
            </a:endParaRPr>
          </a:p>
          <a:p>
            <a:endParaRPr lang="ru-RU" sz="22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73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400" dirty="0"/>
              <a:t>Классификация электронных образовательных ресурсов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2132856"/>
            <a:ext cx="8229600" cy="4439394"/>
          </a:xfrm>
        </p:spPr>
        <p:txBody>
          <a:bodyPr/>
          <a:lstStyle/>
          <a:p>
            <a:r>
              <a:rPr lang="ru-RU" b="1" dirty="0">
                <a:latin typeface="Georgia" pitchFamily="18" charset="0"/>
              </a:rPr>
              <a:t>Демонстрационные </a:t>
            </a:r>
            <a:r>
              <a:rPr lang="ru-RU" b="1" dirty="0" smtClean="0">
                <a:latin typeface="Georgia" pitchFamily="18" charset="0"/>
              </a:rPr>
              <a:t>материалы;</a:t>
            </a:r>
            <a:endParaRPr lang="ru-RU" dirty="0">
              <a:latin typeface="Georgia" pitchFamily="18" charset="0"/>
            </a:endParaRPr>
          </a:p>
          <a:p>
            <a:r>
              <a:rPr lang="ru-RU" b="1" dirty="0">
                <a:latin typeface="Georgia" pitchFamily="18" charset="0"/>
              </a:rPr>
              <a:t>Интерактивные таблицы, правила и учебные </a:t>
            </a:r>
            <a:r>
              <a:rPr lang="ru-RU" b="1" dirty="0" smtClean="0">
                <a:latin typeface="Georgia" pitchFamily="18" charset="0"/>
              </a:rPr>
              <a:t>тексты;</a:t>
            </a:r>
            <a:endParaRPr lang="ru-RU" dirty="0">
              <a:latin typeface="Georgia" pitchFamily="18" charset="0"/>
            </a:endParaRPr>
          </a:p>
          <a:p>
            <a:r>
              <a:rPr lang="ru-RU" b="1" dirty="0">
                <a:latin typeface="Georgia" pitchFamily="18" charset="0"/>
              </a:rPr>
              <a:t>Учебные </a:t>
            </a:r>
            <a:r>
              <a:rPr lang="ru-RU" b="1" dirty="0" smtClean="0">
                <a:latin typeface="Georgia" pitchFamily="18" charset="0"/>
              </a:rPr>
              <a:t>словари; </a:t>
            </a:r>
          </a:p>
          <a:p>
            <a:r>
              <a:rPr lang="ru-RU" b="1" dirty="0">
                <a:latin typeface="Georgia" pitchFamily="18" charset="0"/>
              </a:rPr>
              <a:t>Электронные задания</a:t>
            </a:r>
            <a:endParaRPr lang="ru-RU" dirty="0">
              <a:latin typeface="Georgia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33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14313"/>
            <a:ext cx="8280919" cy="1071562"/>
          </a:xfrm>
        </p:spPr>
        <p:txBody>
          <a:bodyPr>
            <a:normAutofit/>
          </a:bodyPr>
          <a:lstStyle/>
          <a:p>
            <a:r>
              <a:rPr lang="en-US" sz="3800" dirty="0"/>
              <a:t>http://nsportal.ru/farida-hayrullina</a:t>
            </a:r>
            <a:endParaRPr lang="ru-RU" sz="3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799"/>
            <a:ext cx="7920880" cy="4455495"/>
          </a:xfrm>
        </p:spPr>
      </p:pic>
    </p:spTree>
    <p:extLst>
      <p:ext uri="{BB962C8B-B14F-4D97-AF65-F5344CB8AC3E}">
        <p14:creationId xmlns:p14="http://schemas.microsoft.com/office/powerpoint/2010/main" val="318985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ИНТЕРН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ИНТЕРНЕТ</Template>
  <TotalTime>1163</TotalTime>
  <Words>517</Words>
  <Application>Microsoft Office PowerPoint</Application>
  <PresentationFormat>Экран (4:3)</PresentationFormat>
  <Paragraphs>58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Презентация ИНТЕРНЕТ</vt:lpstr>
      <vt:lpstr> Возможности и перспективы                                         использования электронных интерактивных заданий  на уроках английского языка   </vt:lpstr>
      <vt:lpstr>Презентация PowerPoint</vt:lpstr>
      <vt:lpstr>Ожидаемые результаты cеминара:</vt:lpstr>
      <vt:lpstr>Презентация PowerPoint</vt:lpstr>
      <vt:lpstr> Целью применения интерактивных методов обучения является: </vt:lpstr>
      <vt:lpstr>Задача</vt:lpstr>
      <vt:lpstr>Методические принципы интерактивного подхода к обучению иностранным языкам:</vt:lpstr>
      <vt:lpstr>Классификация электронных образовательных ресурсов </vt:lpstr>
      <vt:lpstr>http://nsportal.ru/farida-hayrullina</vt:lpstr>
      <vt:lpstr>Авторское электронное методическое пособие</vt:lpstr>
      <vt:lpstr>Авторское электронное методическое пособие</vt:lpstr>
      <vt:lpstr>Методические пособия</vt:lpstr>
      <vt:lpstr>Образовательная коллекция</vt:lpstr>
      <vt:lpstr> Ресурсы сети Интернет </vt:lpstr>
      <vt:lpstr>http://learningapps.org</vt:lpstr>
      <vt:lpstr>http://ed.ted.com/lessons/</vt:lpstr>
      <vt:lpstr>http://learnenglishteens.    britishcouncil.org/</vt:lpstr>
      <vt:lpstr>http://easyworldofenglish.com</vt:lpstr>
      <vt:lpstr>http://www.correctenglish.ru</vt:lpstr>
      <vt:lpstr>http://www.bbc.learningenglish/</vt:lpstr>
      <vt:lpstr>http://www.starfall.com</vt:lpstr>
      <vt:lpstr>http://www.bbc.co.uk</vt:lpstr>
      <vt:lpstr>http://www.funbrain.com</vt:lpstr>
      <vt:lpstr>    Открытые уроки и мастер-класс                с использованием интерактивных заданий</vt:lpstr>
      <vt:lpstr>       Спасибо                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Фарида</cp:lastModifiedBy>
  <cp:revision>60</cp:revision>
  <dcterms:created xsi:type="dcterms:W3CDTF">2011-07-27T06:54:12Z</dcterms:created>
  <dcterms:modified xsi:type="dcterms:W3CDTF">2017-01-19T12:15:10Z</dcterms:modified>
</cp:coreProperties>
</file>