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5" r:id="rId1"/>
  </p:sldMasterIdLst>
  <p:notesMasterIdLst>
    <p:notesMasterId r:id="rId15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54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7.6091624645504466E-2"/>
          <c:y val="4.5867979241430386E-2"/>
          <c:w val="0.74034438841622796"/>
          <c:h val="0.91658004166512519"/>
        </c:manualLayout>
      </c:layout>
      <c:pieChart>
        <c:varyColors val="1"/>
        <c:ser>
          <c:idx val="0"/>
          <c:order val="0"/>
          <c:dPt>
            <c:idx val="1"/>
            <c:explosion val="8"/>
          </c:dPt>
          <c:dLbls>
            <c:showVal val="1"/>
            <c:showCatName val="1"/>
          </c:dLbls>
          <c:cat>
            <c:strRef>
              <c:f>'[Диаграмма в Microsoft Office PowerPoint]Лист1'!$A$12:$B$12</c:f>
              <c:strCache>
                <c:ptCount val="2"/>
                <c:pt idx="0">
                  <c:v>мужчины </c:v>
                </c:pt>
                <c:pt idx="1">
                  <c:v>женщины </c:v>
                </c:pt>
              </c:strCache>
            </c:strRef>
          </c:cat>
          <c:val>
            <c:numRef>
              <c:f>'[Диаграмма в Microsoft Office PowerPoint]Лист1'!$A$13:$B$13</c:f>
              <c:numCache>
                <c:formatCode>0%</c:formatCode>
                <c:ptCount val="2"/>
                <c:pt idx="0">
                  <c:v>0.41000000000000031</c:v>
                </c:pt>
                <c:pt idx="1">
                  <c:v>0.21000000000000021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9BA127-1EB5-49A5-AD3E-E9600D4AC799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27D17D5-68E5-453B-90D7-4CB5EF920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5398B2-1EFD-4D58-A12A-4613E6BA802F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88A8E1-45BE-4675-AB25-354B26D9FFF5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F6E02-0EEA-4A67-ACCF-2DC6AD0105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2262D2-9076-49E2-98CC-8C955F7727C9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872BE-13AA-463C-84E2-5DF04C58DA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75A689-B8D6-4815-B6BD-796D07F49BD0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FF2A6-FDB7-4D7A-92A4-5015387595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71A84A-1639-4F1B-8587-3518ADE119AD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DE7C5-C1A1-4FF5-A8E3-2D1C561B8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F9966C-C5A0-4507-AAD7-CA9ABE33F0C8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43146EB5-3C2E-4F78-BA77-9AEA0F095F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AF701C-411B-4A06-9F43-F7C940FED1D4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71F25-B9BF-472E-A5F6-F252F0627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624612-99C7-4524-A973-6E645ADE20E5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DA24D8-F374-457A-8866-3A0385BDFF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666165-2276-4C5E-8DEC-6410586AC071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D28C1-6F21-4064-A382-ACE4B45C16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8B7D38-81C6-48B9-AB58-1EC479D473FA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6FE2E-6561-482E-B11F-6A9179B3C7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BB63EF-6050-472C-B959-6FA2DA3BF98D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0F625-6A87-43FE-A225-E36373283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13E13D-885C-4F55-BFBC-840CB71DF21D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3F28E0-574F-4350-A7B5-634B925353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E1858E9-4FA1-4FF8-B761-91435411AAA4}" type="datetimeFigureOut">
              <a:rPr lang="ru-RU" smtClean="0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5197638-DDD5-408C-927F-B5776784D7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786058"/>
            <a:ext cx="6715172" cy="221457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тему: « Исторический аспект возникновения пагубной привычки – курения. Современный взгляд на проблему».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 учитель  истории МКОО Гвардейской СОШ </a:t>
            </a:r>
            <a:r>
              <a:rPr lang="ru-R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Добшикова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М.В.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9" y="1000125"/>
            <a:ext cx="6072230" cy="796925"/>
          </a:xfrm>
        </p:spPr>
        <p:txBody>
          <a:bodyPr>
            <a:normAutofit/>
          </a:bodyPr>
          <a:lstStyle/>
          <a:p>
            <a:pPr marR="0" eaLnBrk="1" hangingPunct="1"/>
            <a:r>
              <a:rPr lang="ru-RU" sz="2800" b="1" dirty="0" smtClean="0">
                <a:solidFill>
                  <a:srgbClr val="FF0000"/>
                </a:solidFill>
              </a:rPr>
              <a:t>   Курить – здоровью вредить!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857365"/>
            <a:ext cx="5072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Общешкольное родительское собрание. </a:t>
            </a:r>
          </a:p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 марта 2014 года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dobschikova\Desktop\Фото\Добшик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6190"/>
            <a:ext cx="2071670" cy="285752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8429625" y="1143000"/>
            <a:ext cx="257175" cy="7143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mtClean="0"/>
          </a:p>
        </p:txBody>
      </p:sp>
      <p:pic>
        <p:nvPicPr>
          <p:cNvPr id="41987" name="Picture 2" descr="D:\лектории для школьников\курение\cigaret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928688"/>
            <a:ext cx="8545513" cy="5605462"/>
          </a:xfr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Человек, выкуривающий пачку сигарет в день, получает дозу радиации, как  200 рентгеновских снимков.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Arial Black" pitchFamily="34" charset="0"/>
              </a:rPr>
            </a:br>
            <a:r>
              <a:rPr lang="ru-RU" sz="2400" dirty="0">
                <a:solidFill>
                  <a:srgbClr val="FFFF00"/>
                </a:solidFill>
                <a:effectLst/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FFFF00"/>
                </a:solidFill>
                <a:effectLst/>
                <a:latin typeface="Arial Black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Аммиак и табачные смолы проходят через легкие в количестве до 1 килограмма в год, частично осаждаясь.</a:t>
            </a:r>
            <a:endParaRPr lang="ru-RU" sz="2400" dirty="0">
              <a:solidFill>
                <a:srgbClr val="FFFF00"/>
              </a:solidFill>
              <a:effectLst/>
              <a:latin typeface="Arial Black" pitchFamily="34" charset="0"/>
            </a:endParaRPr>
          </a:p>
        </p:txBody>
      </p:sp>
      <p:pic>
        <p:nvPicPr>
          <p:cNvPr id="43010" name="Picture 3" descr="D:\практические занятия\рис.кур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3214686"/>
            <a:ext cx="4048132" cy="2286000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FF0000"/>
                </a:solidFill>
              </a:rPr>
              <a:t>Главные органы – мишени курения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4036" name="Текст 3"/>
          <p:cNvSpPr>
            <a:spLocks noGrp="1"/>
          </p:cNvSpPr>
          <p:nvPr>
            <p:ph type="body" idx="2"/>
          </p:nvPr>
        </p:nvSpPr>
        <p:spPr>
          <a:xfrm>
            <a:off x="285750" y="1435100"/>
            <a:ext cx="3143250" cy="46910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dirty="0" smtClean="0"/>
              <a:t> </a:t>
            </a:r>
            <a:r>
              <a:rPr lang="ru-RU" sz="2400" b="1" dirty="0" smtClean="0"/>
              <a:t>легкие 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сердце,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мозг,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кровеносные сосуды,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желудок, пищевод,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кости,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нервная система,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 dirty="0" smtClean="0"/>
              <a:t> мочеполовая система,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403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714356"/>
            <a:ext cx="4572032" cy="4362450"/>
          </a:xfrm>
        </p:spPr>
      </p:pic>
      <p:pic>
        <p:nvPicPr>
          <p:cNvPr id="1028" name="Picture 4" descr="C:\Users\dobschikova\Desktop\Фото\about_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928802"/>
            <a:ext cx="514350" cy="514350"/>
          </a:xfrm>
          <a:prstGeom prst="rect">
            <a:avLst/>
          </a:prstGeom>
          <a:noFill/>
        </p:spPr>
      </p:pic>
      <p:pic>
        <p:nvPicPr>
          <p:cNvPr id="1030" name="Picture 6" descr="C:\Users\dobschikova\Desktop\Фото\about_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714620"/>
            <a:ext cx="514350" cy="5143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572000" y="642918"/>
            <a:ext cx="4214842" cy="5857916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100" i="1" dirty="0" smtClean="0">
                <a:solidFill>
                  <a:srgbClr val="FF0000"/>
                </a:solidFill>
              </a:rPr>
              <a:t>Нервная система:</a:t>
            </a: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- головокружение,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- утомляемость,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- снижение памяти,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- нарушение сна,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-</a:t>
            </a:r>
            <a:r>
              <a:rPr lang="ru-RU" sz="2800" dirty="0" smtClean="0">
                <a:solidFill>
                  <a:schemeClr val="tx1"/>
                </a:solidFill>
              </a:rPr>
              <a:t>снижение силы воли.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Каждый </a:t>
            </a:r>
            <a:r>
              <a:rPr lang="ru-RU" sz="2800" dirty="0" smtClean="0">
                <a:solidFill>
                  <a:srgbClr val="FFFF00"/>
                </a:solidFill>
              </a:rPr>
              <a:t>взрослый должен сделать свой выбор в пользу ребенка, а не привычки! </a:t>
            </a:r>
            <a:r>
              <a:rPr lang="ru-RU" sz="2800" dirty="0" smtClean="0">
                <a:solidFill>
                  <a:srgbClr val="FF0000"/>
                </a:solidFill>
              </a:rPr>
              <a:t>Ребёнок учиться тому, что видит у себя в дому! Курить – не  современно!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5059" name="Picture 4" descr="D:\лектории для школьников\курение\i1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357188"/>
            <a:ext cx="4000500" cy="4572000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1143000"/>
            <a:ext cx="7400925" cy="5000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Курение начинается:</a:t>
            </a:r>
            <a:r>
              <a:rPr lang="ru-RU" sz="4400" b="1" dirty="0" smtClean="0">
                <a:solidFill>
                  <a:schemeClr val="tx1"/>
                </a:solidFill>
              </a:rPr>
              <a:t/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«с баловства», 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«из желания подражать»,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«так модно»,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«за компанию»,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«скорее стать взрослым»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- «имею право!»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704088"/>
            <a:ext cx="4186238" cy="52252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ИСТОРИЯ ТАБАКА В РОССИИ началась  с </a:t>
            </a:r>
            <a:r>
              <a:rPr lang="ru-RU" sz="5400" b="1" dirty="0" smtClean="0">
                <a:solidFill>
                  <a:srgbClr val="FF0000"/>
                </a:solidFill>
              </a:rPr>
              <a:t>Ивана Грозного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4818" name="Picture 2" descr="D:\лектории для школьников\курение\Ivan-Groznyj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357313"/>
            <a:ext cx="3382962" cy="4389437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329114" cy="59198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B050"/>
                </a:solidFill>
              </a:rPr>
              <a:t>Михаил Федорович Романов официально </a:t>
            </a:r>
            <a:r>
              <a:rPr lang="ru-RU" sz="4800" b="1" dirty="0" smtClean="0">
                <a:solidFill>
                  <a:srgbClr val="FF0000"/>
                </a:solidFill>
              </a:rPr>
              <a:t>запретил </a:t>
            </a:r>
            <a:r>
              <a:rPr lang="ru-RU" sz="4800" b="1" dirty="0" smtClean="0">
                <a:solidFill>
                  <a:srgbClr val="00B050"/>
                </a:solidFill>
              </a:rPr>
              <a:t>продавать и курить  табак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5843" name="Picture 2" descr="D:\лектории для школьников\курение\i1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857250"/>
            <a:ext cx="4071937" cy="5264150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52400"/>
            <a:ext cx="3857652" cy="49911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/>
              <a:t>Петр </a:t>
            </a:r>
            <a:r>
              <a:rPr sz="5400" b="1" smtClean="0"/>
              <a:t>I</a:t>
            </a:r>
            <a:r>
              <a:rPr lang="ru-RU" sz="5400" b="1" dirty="0" smtClean="0"/>
              <a:t> в </a:t>
            </a:r>
            <a:r>
              <a:rPr lang="ru-RU" sz="5400" b="1" dirty="0" smtClean="0">
                <a:solidFill>
                  <a:srgbClr val="FF0000"/>
                </a:solidFill>
              </a:rPr>
              <a:t>1697 году </a:t>
            </a:r>
            <a:r>
              <a:rPr lang="ru-RU" sz="5400" b="1" dirty="0" smtClean="0"/>
              <a:t>узаконил продажу табака </a:t>
            </a:r>
            <a:endParaRPr lang="ru-RU" sz="5400" b="1" dirty="0"/>
          </a:p>
        </p:txBody>
      </p:sp>
      <p:pic>
        <p:nvPicPr>
          <p:cNvPr id="20482" name="Picture 2" descr="D:\лектории для школьников\курение\i1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643570" y="1071546"/>
            <a:ext cx="2786082" cy="350046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3757610" cy="477679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Екатерина </a:t>
            </a:r>
            <a:r>
              <a:rPr sz="4800" b="1" smtClean="0">
                <a:solidFill>
                  <a:srgbClr val="FF0000"/>
                </a:solidFill>
              </a:rPr>
              <a:t>I</a:t>
            </a:r>
            <a:r>
              <a:rPr sz="4800" b="1" smtClean="0">
                <a:solidFill>
                  <a:srgbClr val="FFFF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в 1762 году установила свободную продажу табака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D:\лектории для школьников\курение\i1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4" y="428604"/>
            <a:ext cx="4216029" cy="5572164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143750" cy="3143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  <a:latin typeface="Monotype Corsiva" pitchFamily="66" charset="0"/>
              </a:rPr>
              <a:t>Данные исследований по никотиномании:</a:t>
            </a: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   - курят больше одного миллиарда человек,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 СЕГОДНЯ:  - не расстаются с сигаретами примерно 41% мужчин и 21% женщин,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- «табачная эпидемия» </a:t>
            </a: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ежедневно убивает 750 человек, а в минуту погибает 6 человек.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- продолжительность жизни курильщиков 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   сократилась на 20 лет.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- Курение – основной фактор 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   увеличения гибели мужчин от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  <a:t> хронических     заболеваний.</a:t>
            </a:r>
            <a:br>
              <a:rPr lang="ru-RU" sz="22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18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28" y="3500438"/>
          <a:ext cx="3781428" cy="3054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357688" y="1143000"/>
            <a:ext cx="4329112" cy="3929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0" dirty="0" smtClean="0">
                <a:solidFill>
                  <a:srgbClr val="FF0000"/>
                </a:solidFill>
                <a:latin typeface="+mn-lt"/>
              </a:rPr>
              <a:t>Курильщики</a:t>
            </a:r>
            <a:br>
              <a:rPr lang="ru-RU" sz="5400" b="0" dirty="0" smtClean="0">
                <a:solidFill>
                  <a:srgbClr val="FF0000"/>
                </a:solidFill>
                <a:latin typeface="+mn-lt"/>
              </a:rPr>
            </a:br>
            <a:r>
              <a:rPr lang="ru-RU" sz="5400" b="0" dirty="0" smtClean="0">
                <a:solidFill>
                  <a:srgbClr val="002060"/>
                </a:solidFill>
                <a:latin typeface="+mn-lt"/>
              </a:rPr>
              <a:t>всегда</a:t>
            </a:r>
            <a:r>
              <a:rPr lang="ru-RU" sz="5400" b="0" dirty="0" smtClean="0">
                <a:solidFill>
                  <a:srgbClr val="FF0000"/>
                </a:solidFill>
                <a:latin typeface="+mn-lt"/>
              </a:rPr>
              <a:t> на крючке «</a:t>
            </a:r>
            <a:r>
              <a:rPr lang="ru-RU" sz="5400" b="0" dirty="0" err="1" smtClean="0">
                <a:solidFill>
                  <a:srgbClr val="FF0000"/>
                </a:solidFill>
                <a:latin typeface="+mn-lt"/>
              </a:rPr>
              <a:t>голубого</a:t>
            </a:r>
            <a:r>
              <a:rPr lang="ru-RU" sz="5400" b="0" dirty="0" smtClean="0">
                <a:solidFill>
                  <a:srgbClr val="FF0000"/>
                </a:solidFill>
                <a:latin typeface="+mn-lt"/>
              </a:rPr>
              <a:t> змия</a:t>
            </a:r>
            <a:r>
              <a:rPr lang="ru-RU" b="0" dirty="0" smtClean="0">
                <a:solidFill>
                  <a:srgbClr val="FF0000"/>
                </a:solidFill>
                <a:latin typeface="+mn-lt"/>
              </a:rPr>
              <a:t>»! </a:t>
            </a:r>
          </a:p>
        </p:txBody>
      </p:sp>
      <p:pic>
        <p:nvPicPr>
          <p:cNvPr id="39939" name="Picture 2" descr="D:\лектории для школьников\курение\i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033038">
            <a:off x="693738" y="1344613"/>
            <a:ext cx="3328987" cy="4992687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5043487" cy="278606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Табачный дым – это смесь ядовитых веществ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На кончике сигареты температура достигает около 300 градусов.</a:t>
            </a:r>
            <a:br>
              <a:rPr lang="ru-RU" sz="2400" b="1" dirty="0" smtClean="0"/>
            </a:br>
            <a:r>
              <a:rPr lang="ru-RU" sz="2400" b="1" dirty="0" smtClean="0"/>
              <a:t>При этом происходит выделение</a:t>
            </a:r>
            <a:br>
              <a:rPr lang="ru-RU" sz="2400" b="1" dirty="0" smtClean="0"/>
            </a:br>
            <a:r>
              <a:rPr lang="ru-RU" sz="2400" b="1" dirty="0" smtClean="0"/>
              <a:t>огромного количества вредных веществ:</a:t>
            </a:r>
            <a:br>
              <a:rPr lang="ru-RU" sz="2400" b="1" dirty="0" smtClean="0"/>
            </a:b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- никотин,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- </a:t>
            </a:r>
            <a:r>
              <a:rPr lang="ru-RU" sz="2400" b="1" dirty="0" err="1" smtClean="0">
                <a:solidFill>
                  <a:srgbClr val="FF0000"/>
                </a:solidFill>
              </a:rPr>
              <a:t>бензпирен</a:t>
            </a:r>
            <a:r>
              <a:rPr lang="ru-RU" sz="2400" b="1" dirty="0" smtClean="0">
                <a:solidFill>
                  <a:srgbClr val="FF0000"/>
                </a:solidFill>
              </a:rPr>
              <a:t>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-  мышьяк,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- угарный газ,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- синильная кислота,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- сероводород,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- аммиак,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- сажа,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- </a:t>
            </a:r>
            <a:r>
              <a:rPr lang="ru-RU" sz="2400" b="1" dirty="0" err="1" smtClean="0">
                <a:solidFill>
                  <a:srgbClr val="FF0000"/>
                </a:solidFill>
              </a:rPr>
              <a:t>радиактивные</a:t>
            </a:r>
            <a:r>
              <a:rPr lang="ru-RU" sz="2400" b="1" dirty="0" smtClean="0">
                <a:solidFill>
                  <a:srgbClr val="FF0000"/>
                </a:solidFill>
              </a:rPr>
              <a:t> изотопы </a:t>
            </a:r>
            <a:r>
              <a:rPr lang="ru-RU" sz="2400" b="1" dirty="0" smtClean="0"/>
              <a:t>и многое другое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76738" y="1643063"/>
            <a:ext cx="3957637" cy="3500437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</TotalTime>
  <Words>113</Words>
  <Application>Microsoft Office PowerPoint</Application>
  <PresentationFormat>Экран (4:3)</PresentationFormat>
  <Paragraphs>24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на тему: « Исторический аспект возникновения пагубной привычки – курения. Современный взгляд на проблему».  Подготовил: учитель  истории МКОО Гвардейской СОШ Добшикова М.В. </vt:lpstr>
      <vt:lpstr>Курение начинается: - «с баловства»,  - «из желания подражать», - «так модно», - «за компанию», - «скорее стать взрослым» - «имею право!»  </vt:lpstr>
      <vt:lpstr> ИСТОРИЯ ТАБАКА В РОССИИ началась  с Ивана Грозного.</vt:lpstr>
      <vt:lpstr>Михаил Федорович Романов официально запретил продавать и курить  табак. </vt:lpstr>
      <vt:lpstr>Петр I в 1697 году узаконил продажу табака </vt:lpstr>
      <vt:lpstr>Екатерина I в 1762 году установила свободную продажу табака</vt:lpstr>
      <vt:lpstr>           Данные исследований по никотиномании:    - курят больше одного миллиарда человек,   СЕГОДНЯ:  - не расстаются с сигаретами примерно 41% мужчин и 21% женщин,  - «табачная эпидемия» ежедневно убивает 750 человек, а в минуту погибает 6 человек.  - продолжительность жизни курильщиков     сократилась на 20 лет.  - Курение – основной фактор     увеличения гибели мужчин от  хронических     заболеваний.    </vt:lpstr>
      <vt:lpstr>Курильщики всегда на крючке «голубого змия»! </vt:lpstr>
      <vt:lpstr>                Табачный дым – это смесь ядовитых веществ. На кончике сигареты температура достигает около 300 градусов. При этом происходит выделение огромного количества вредных веществ:    - никотин,    - бензпирен,   -  мышьяк,   - угарный газ,    - синильная кислота,    - сероводород,   - аммиак,   - сажа,    - радиактивные изотопы и многое другое          </vt:lpstr>
      <vt:lpstr>Слайд 10</vt:lpstr>
      <vt:lpstr>    Человек, выкуривающий пачку сигарет в день, получает дозу радиации, как  200 рентгеновских снимков.  Аммиак и табачные смолы проходят через легкие в количестве до 1 килограмма в год, частично осаждаясь.</vt:lpstr>
      <vt:lpstr>Главные органы – мишени курения. </vt:lpstr>
      <vt:lpstr>Нервная система: - головокружение, - утомляемость,  - снижение памяти, - нарушение сна, -снижение силы воли. Каждый взрослый должен сделать свой выбор в пользу ребенка, а не привычки! Ребёнок учиться тому, что видит у себя в дому! Курить – не  современно!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dobschikova</cp:lastModifiedBy>
  <cp:revision>20</cp:revision>
  <dcterms:created xsi:type="dcterms:W3CDTF">2009-11-16T17:34:30Z</dcterms:created>
  <dcterms:modified xsi:type="dcterms:W3CDTF">2017-01-19T12:24:22Z</dcterms:modified>
</cp:coreProperties>
</file>