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9288" y="1537781"/>
            <a:ext cx="8758057" cy="1200329"/>
          </a:xfrm>
          <a:custGeom>
            <a:avLst/>
            <a:gdLst>
              <a:gd name="connsiteX0" fmla="*/ 0 w 7751821"/>
              <a:gd name="connsiteY0" fmla="*/ 0 h 923330"/>
              <a:gd name="connsiteX1" fmla="*/ 7751821 w 7751821"/>
              <a:gd name="connsiteY1" fmla="*/ 0 h 923330"/>
              <a:gd name="connsiteX2" fmla="*/ 7751821 w 7751821"/>
              <a:gd name="connsiteY2" fmla="*/ 923330 h 923330"/>
              <a:gd name="connsiteX3" fmla="*/ 0 w 7751821"/>
              <a:gd name="connsiteY3" fmla="*/ 923330 h 923330"/>
              <a:gd name="connsiteX4" fmla="*/ 0 w 7751821"/>
              <a:gd name="connsiteY4" fmla="*/ 0 h 923330"/>
              <a:gd name="connsiteX0" fmla="*/ 0 w 7764700"/>
              <a:gd name="connsiteY0" fmla="*/ 0 h 961966"/>
              <a:gd name="connsiteX1" fmla="*/ 7764700 w 7764700"/>
              <a:gd name="connsiteY1" fmla="*/ 38636 h 961966"/>
              <a:gd name="connsiteX2" fmla="*/ 7764700 w 7764700"/>
              <a:gd name="connsiteY2" fmla="*/ 961966 h 961966"/>
              <a:gd name="connsiteX3" fmla="*/ 12879 w 7764700"/>
              <a:gd name="connsiteY3" fmla="*/ 961966 h 961966"/>
              <a:gd name="connsiteX4" fmla="*/ 0 w 7764700"/>
              <a:gd name="connsiteY4" fmla="*/ 0 h 96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64700" h="961966">
                <a:moveTo>
                  <a:pt x="0" y="0"/>
                </a:moveTo>
                <a:lnTo>
                  <a:pt x="7764700" y="38636"/>
                </a:lnTo>
                <a:lnTo>
                  <a:pt x="7764700" y="961966"/>
                </a:lnTo>
                <a:lnTo>
                  <a:pt x="12879" y="96196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>
                <a:rot lat="600000" lon="0" rev="0"/>
              </a:camera>
              <a:lightRig rig="threePt" dir="t"/>
            </a:scene3d>
          </a:bodyPr>
          <a:lstStyle/>
          <a:p>
            <a:pPr algn="ctr"/>
            <a:r>
              <a:rPr lang="ru-RU" sz="7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Смешанные числа</a:t>
            </a:r>
            <a:endParaRPr lang="ru-RU" sz="7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8005" y="4695680"/>
            <a:ext cx="496642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Урок-закрепление.</a:t>
            </a:r>
            <a:endParaRPr lang="ru-RU" sz="4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8895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02 -0.02222 C -0.02383 0.0176 -0.08581 0.05695 -0.06849 0.09352 C -0.05104 0.1301 0.08047 0.19954 0.14245 0.19722 C 0.20443 0.19468 0.25677 0.12338 0.30325 0.07847 C 0.34987 0.03426 0.37799 -0.07338 0.42174 -0.06944 C 0.46562 -0.06551 0.54336 0.07361 0.5664 0.10232 C 0.58945 0.13102 0.57461 0.11644 0.55989 0.10232 " pathEditMode="relative" rAng="0" ptsTypes="AAAAAAA">
                                      <p:cBhvr>
                                        <p:cTn id="10" dur="2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36" y="8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587" y="225287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Arial Black" panose="020B0A04020102020204" pitchFamily="34" charset="0"/>
              </a:rPr>
              <a:t>Вычислить:</a:t>
            </a:r>
            <a:r>
              <a:rPr lang="ru-RU" sz="5400" dirty="0" smtClean="0"/>
              <a:t> </a:t>
            </a:r>
            <a:endParaRPr lang="ru-RU" sz="5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83096" y="1543117"/>
                <a:ext cx="2941983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f>
                        <m:fPr>
                          <m:ctrlPr>
                            <a:rPr lang="ru-RU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ru-RU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  <m:r>
                        <a:rPr lang="ru-RU" sz="3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sz="3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f>
                        <m:fPr>
                          <m:ctrlPr>
                            <a:rPr lang="ru-RU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ru-RU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ru-RU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096" y="1543117"/>
                <a:ext cx="2941983" cy="101752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670851" y="2837830"/>
                <a:ext cx="2173357" cy="11301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f>
                        <m:fPr>
                          <m:ctrlPr>
                            <a:rPr lang="ru-RU" sz="36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b="1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ru-RU" sz="3600" b="1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ru-RU" sz="3600" b="1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ru-RU" sz="3600" b="1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ru-RU" sz="36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b="1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ru-RU" sz="3600" b="1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ru-RU" sz="36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0851" y="2837830"/>
                <a:ext cx="2173357" cy="113011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599582" y="1268897"/>
                <a:ext cx="1696278" cy="12947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r>
                        <a:rPr lang="ru-RU" sz="3200" b="1" i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ru-RU" sz="32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f>
                        <m:fPr>
                          <m:ctrlPr>
                            <a:rPr lang="ru-RU" sz="32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ru-RU" sz="32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ru-RU" sz="32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9582" y="1268897"/>
                <a:ext cx="1696278" cy="129471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870713" y="4253948"/>
                <a:ext cx="2597426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ru-RU" sz="3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ru-RU" sz="3200" b="1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ru-RU" sz="3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ru-RU" sz="3200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ru-RU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0713" y="4253948"/>
                <a:ext cx="2597426" cy="101752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72" y="3220278"/>
            <a:ext cx="3154094" cy="363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976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0.05481 0.0340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4" y="1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8186" y="0"/>
            <a:ext cx="8655816" cy="19304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Ваня, невнимательно слушал объяснение темы сложение и вычитание смешанных чисел в школе на уроке, и поэтому вот так решил домашнее задание!</a:t>
            </a:r>
            <a:endParaRPr lang="ru-RU" sz="2800" dirty="0"/>
          </a:p>
        </p:txBody>
      </p:sp>
      <p:pic>
        <p:nvPicPr>
          <p:cNvPr id="1026" name="Picture 2" descr="http://www.cliparthut.com/clip-arts/713/cartoon-person-doing-homework-71364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0" b="10117"/>
          <a:stretch/>
        </p:blipFill>
        <p:spPr bwMode="auto">
          <a:xfrm>
            <a:off x="1" y="3657600"/>
            <a:ext cx="3317416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76493" y="1930400"/>
                <a:ext cx="4481848" cy="1184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 panose="02040503050406030204" pitchFamily="18" charset="0"/>
                        </a:rPr>
                        <m:t>8</m:t>
                      </m:r>
                      <m:f>
                        <m:f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i="1"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ru-RU" sz="2800" i="1">
                              <a:latin typeface="Cambria Math" panose="02040503050406030204" pitchFamily="18" charset="0"/>
                            </a:rPr>
                            <m:t>12</m:t>
                          </m:r>
                        </m:den>
                      </m:f>
                      <m:r>
                        <a:rPr lang="ru-RU" sz="2800" i="1">
                          <a:latin typeface="Cambria Math" panose="02040503050406030204" pitchFamily="18" charset="0"/>
                        </a:rPr>
                        <m:t>−4</m:t>
                      </m:r>
                      <m:f>
                        <m:f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2800" i="1">
                              <a:latin typeface="Cambria Math" panose="02040503050406030204" pitchFamily="18" charset="0"/>
                            </a:rPr>
                            <m:t>12</m:t>
                          </m:r>
                        </m:den>
                      </m:f>
                      <m:r>
                        <a:rPr lang="ru-RU" sz="2800" i="1">
                          <a:latin typeface="Cambria Math" panose="02040503050406030204" pitchFamily="18" charset="0"/>
                        </a:rPr>
                        <m:t>=4</m:t>
                      </m:r>
                      <m:f>
                        <m:f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i="1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ru-RU" sz="2800" i="1">
                              <a:latin typeface="Cambria Math" panose="02040503050406030204" pitchFamily="18" charset="0"/>
                            </a:rPr>
                            <m:t>12</m:t>
                          </m:r>
                        </m:den>
                      </m:f>
                    </m:oMath>
                  </m:oMathPara>
                </a14:m>
                <a:endParaRPr lang="ru-RU" sz="2800" dirty="0" smtClean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6493" y="1930400"/>
                <a:ext cx="4481848" cy="118474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818413" y="3115148"/>
                <a:ext cx="2356834" cy="901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 panose="02040503050406030204" pitchFamily="18" charset="0"/>
                        </a:rPr>
                        <m:t>4−2</m:t>
                      </m:r>
                      <m:f>
                        <m:f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2800" i="1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ru-RU" sz="2800" i="1">
                          <a:latin typeface="Cambria Math" panose="02040503050406030204" pitchFamily="18" charset="0"/>
                        </a:rPr>
                        <m:t>=2</m:t>
                      </m:r>
                      <m:f>
                        <m:f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2800" i="1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8413" y="3115148"/>
                <a:ext cx="2356834" cy="90178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770168" y="1930400"/>
                <a:ext cx="2503834" cy="9002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 panose="02040503050406030204" pitchFamily="18" charset="0"/>
                        </a:rPr>
                        <m:t>3−</m:t>
                      </m:r>
                      <m:f>
                        <m:f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i="1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ru-RU" sz="2800" i="1"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  <m:r>
                        <a:rPr lang="ru-RU" sz="2800" i="1">
                          <a:latin typeface="Cambria Math" panose="02040503050406030204" pitchFamily="18" charset="0"/>
                        </a:rPr>
                        <m:t>=2</m:t>
                      </m:r>
                      <m:f>
                        <m:f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i="1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2800" i="1"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0168" y="1930400"/>
                <a:ext cx="2503834" cy="90024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503660" y="4358836"/>
                <a:ext cx="2884868" cy="8989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i="1"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ru-RU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ru-RU" sz="2800" i="1">
                          <a:latin typeface="Cambria Math" panose="02040503050406030204" pitchFamily="18" charset="0"/>
                        </a:rPr>
                        <m:t>+2</m:t>
                      </m:r>
                      <m:f>
                        <m:f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ru-RU" sz="2800" i="1">
                          <a:latin typeface="Cambria Math" panose="02040503050406030204" pitchFamily="18" charset="0"/>
                        </a:rPr>
                        <m:t>=2</m:t>
                      </m:r>
                      <m:f>
                        <m:f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i="1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ru-RU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3660" y="4358836"/>
                <a:ext cx="2884868" cy="89896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486833" y="3216457"/>
                <a:ext cx="2427773" cy="6991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ru-RU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+4=4</m:t>
                    </m:r>
                    <m:f>
                      <m:fPr>
                        <m:ctrlPr>
                          <a:rPr lang="ru-RU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endParaRPr lang="ru-RU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6833" y="3216457"/>
                <a:ext cx="2427773" cy="69916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098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tatic9.depositphotos.com/1016517/1193/i/950/depositphotos_11936444-Truck-with-vegetab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7533" y="3953814"/>
            <a:ext cx="5134467" cy="346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609" y="197476"/>
            <a:ext cx="8490238" cy="96162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Задача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Текст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425003" y="1159099"/>
                <a:ext cx="8727844" cy="2588653"/>
              </a:xfrm>
            </p:spPr>
            <p:txBody>
              <a:bodyPr>
                <a:normAutofit/>
              </a:bodyPr>
              <a:lstStyle/>
              <a:p>
                <a:r>
                  <a:rPr lang="ru-RU" sz="3200" b="1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На базу привезли яблоки на двух грузовиках. На первом было </a:t>
                </a:r>
                <a14:m>
                  <m:oMath xmlns:m="http://schemas.openxmlformats.org/officeDocument/2006/math">
                    <m:r>
                      <a:rPr lang="ru-RU" sz="3200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f>
                      <m:fPr>
                        <m:ctrlPr>
                          <a:rPr lang="ru-RU" sz="32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den>
                    </m:f>
                    <m:r>
                      <a:rPr lang="ru-RU" sz="3200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т </m:t>
                    </m:r>
                  </m:oMath>
                </a14:m>
                <a:r>
                  <a:rPr lang="ru-RU" sz="3200" b="1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яблок, а на втором – на </a:t>
                </a:r>
                <a14:m>
                  <m:oMath xmlns:m="http://schemas.openxmlformats.org/officeDocument/2006/math">
                    <m:r>
                      <a:rPr lang="ru-RU" sz="3200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f>
                      <m:fPr>
                        <m:ctrlPr>
                          <a:rPr lang="ru-RU" sz="32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den>
                    </m:f>
                    <m:r>
                      <a:rPr lang="ru-RU" sz="3200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т</m:t>
                    </m:r>
                  </m:oMath>
                </a14:m>
                <a:r>
                  <a:rPr lang="ru-RU" sz="3200" b="1" dirty="0" smtClean="0">
                    <a:solidFill>
                      <a:schemeClr val="accent6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меньше. Сколько тонн яблок привезли на базу?</a:t>
                </a:r>
                <a:endParaRPr lang="ru-RU" sz="3200" b="1" dirty="0">
                  <a:solidFill>
                    <a:schemeClr val="accent6">
                      <a:lumMod val="5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Текс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25003" y="1159099"/>
                <a:ext cx="8727844" cy="2588653"/>
              </a:xfrm>
              <a:blipFill rotWithShape="0">
                <a:blip r:embed="rId3"/>
                <a:stretch>
                  <a:fillRect l="-1817" t="-941" r="-210" b="-54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4061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032 -0.03403 L -0.92096 0.00162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070" y="1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/>
              <a:t>Решение:</a:t>
            </a:r>
            <a:endParaRPr lang="ru-RU" sz="6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210485" y="1930400"/>
                <a:ext cx="4765183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1" i="1" smtClean="0">
                          <a:solidFill>
                            <a:srgbClr val="7030A0"/>
                          </a:solidFill>
                        </a:rPr>
                        <m:t>𝒙</m:t>
                      </m:r>
                      <m:r>
                        <a:rPr lang="ru-RU" sz="3200" b="1" i="1" smtClean="0">
                          <a:solidFill>
                            <a:srgbClr val="7030A0"/>
                          </a:solidFill>
                        </a:rPr>
                        <m:t>+</m:t>
                      </m:r>
                      <m:f>
                        <m:fPr>
                          <m:ctrlPr>
                            <a:rPr lang="ru-RU" sz="3200" b="1" i="1">
                              <a:solidFill>
                                <a:srgbClr val="7030A0"/>
                              </a:solidFill>
                            </a:rPr>
                          </m:ctrlPr>
                        </m:fPr>
                        <m:num>
                          <m:r>
                            <a:rPr lang="ru-RU" sz="3200" b="1" i="1">
                              <a:solidFill>
                                <a:srgbClr val="7030A0"/>
                              </a:solidFill>
                            </a:rPr>
                            <m:t>𝟐</m:t>
                          </m:r>
                        </m:num>
                        <m:den>
                          <m:r>
                            <a:rPr lang="ru-RU" sz="3200" b="1" i="1">
                              <a:solidFill>
                                <a:srgbClr val="7030A0"/>
                              </a:solidFill>
                            </a:rPr>
                            <m:t>𝟗</m:t>
                          </m:r>
                        </m:den>
                      </m:f>
                      <m:r>
                        <a:rPr lang="ru-RU" sz="3200" b="1" i="1">
                          <a:solidFill>
                            <a:srgbClr val="7030A0"/>
                          </a:solidFill>
                        </a:rPr>
                        <m:t>+</m:t>
                      </m:r>
                      <m:r>
                        <a:rPr lang="ru-RU" sz="3200" b="1" i="1">
                          <a:solidFill>
                            <a:srgbClr val="7030A0"/>
                          </a:solidFill>
                        </a:rPr>
                        <m:t>𝟑</m:t>
                      </m:r>
                      <m:f>
                        <m:fPr>
                          <m:ctrlPr>
                            <a:rPr lang="ru-RU" sz="3200" b="1" i="1">
                              <a:solidFill>
                                <a:srgbClr val="7030A0"/>
                              </a:solidFill>
                            </a:rPr>
                          </m:ctrlPr>
                        </m:fPr>
                        <m:num>
                          <m:r>
                            <a:rPr lang="ru-RU" sz="3200" b="1" i="1">
                              <a:solidFill>
                                <a:srgbClr val="7030A0"/>
                              </a:solidFill>
                            </a:rPr>
                            <m:t>𝟏</m:t>
                          </m:r>
                        </m:num>
                        <m:den>
                          <m:r>
                            <a:rPr lang="ru-RU" sz="3200" b="1" i="1">
                              <a:solidFill>
                                <a:srgbClr val="7030A0"/>
                              </a:solidFill>
                            </a:rPr>
                            <m:t>𝟗</m:t>
                          </m:r>
                        </m:den>
                      </m:f>
                      <m:r>
                        <a:rPr lang="en-US" sz="3200" b="1" i="1">
                          <a:solidFill>
                            <a:srgbClr val="7030A0"/>
                          </a:solidFill>
                        </a:rPr>
                        <m:t>=</m:t>
                      </m:r>
                      <m:r>
                        <a:rPr lang="en-US" sz="3200" b="1" i="1">
                          <a:solidFill>
                            <a:srgbClr val="7030A0"/>
                          </a:solidFill>
                        </a:rPr>
                        <m:t>𝟕</m:t>
                      </m:r>
                      <m:f>
                        <m:fPr>
                          <m:ctrlPr>
                            <a:rPr lang="ru-RU" sz="3200" b="1" i="1">
                              <a:solidFill>
                                <a:srgbClr val="7030A0"/>
                              </a:solidFill>
                            </a:rPr>
                          </m:ctrlPr>
                        </m:fPr>
                        <m:num>
                          <m:r>
                            <a:rPr lang="en-US" sz="3200" b="1" i="1">
                              <a:solidFill>
                                <a:srgbClr val="7030A0"/>
                              </a:solidFill>
                            </a:rPr>
                            <m:t>𝟖</m:t>
                          </m:r>
                        </m:num>
                        <m:den>
                          <m:r>
                            <a:rPr lang="en-US" sz="3200" b="1" i="1">
                              <a:solidFill>
                                <a:srgbClr val="7030A0"/>
                              </a:solidFill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ru-RU" sz="3200" b="1" dirty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485" y="1930400"/>
                <a:ext cx="4765183" cy="101752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4975668" y="1930208"/>
                <a:ext cx="4868214" cy="1017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1" i="1" smtClean="0">
                          <a:solidFill>
                            <a:srgbClr val="00B050"/>
                          </a:solidFill>
                        </a:rPr>
                        <m:t>𝟐𝟏</m:t>
                      </m:r>
                      <m:f>
                        <m:fPr>
                          <m:ctrlPr>
                            <a:rPr lang="ru-RU" sz="3200" b="1" i="1">
                              <a:solidFill>
                                <a:srgbClr val="00B050"/>
                              </a:solidFill>
                            </a:rPr>
                          </m:ctrlPr>
                        </m:fPr>
                        <m:num>
                          <m:r>
                            <a:rPr lang="ru-RU" sz="3200" b="1" i="1">
                              <a:solidFill>
                                <a:srgbClr val="00B050"/>
                              </a:solidFill>
                            </a:rPr>
                            <m:t>𝟕</m:t>
                          </m:r>
                        </m:num>
                        <m:den>
                          <m:r>
                            <a:rPr lang="ru-RU" sz="3200" b="1" i="1">
                              <a:solidFill>
                                <a:srgbClr val="00B050"/>
                              </a:solidFill>
                            </a:rPr>
                            <m:t>𝟖</m:t>
                          </m:r>
                        </m:den>
                      </m:f>
                      <m:r>
                        <a:rPr lang="ru-RU" sz="3200" b="1" i="1">
                          <a:solidFill>
                            <a:srgbClr val="00B050"/>
                          </a:solidFill>
                        </a:rPr>
                        <m:t>−</m:t>
                      </m:r>
                      <m:r>
                        <a:rPr lang="ru-RU" sz="3200" b="1" i="1">
                          <a:solidFill>
                            <a:srgbClr val="00B050"/>
                          </a:solidFill>
                        </a:rPr>
                        <m:t>𝟏𝟐</m:t>
                      </m:r>
                      <m:f>
                        <m:fPr>
                          <m:ctrlPr>
                            <a:rPr lang="ru-RU" sz="3200" b="1" i="1">
                              <a:solidFill>
                                <a:srgbClr val="00B050"/>
                              </a:solidFill>
                            </a:rPr>
                          </m:ctrlPr>
                        </m:fPr>
                        <m:num>
                          <m:r>
                            <a:rPr lang="ru-RU" sz="3200" b="1" i="1">
                              <a:solidFill>
                                <a:srgbClr val="00B050"/>
                              </a:solidFill>
                            </a:rPr>
                            <m:t>𝟏</m:t>
                          </m:r>
                        </m:num>
                        <m:den>
                          <m:r>
                            <a:rPr lang="ru-RU" sz="3200" b="1" i="1">
                              <a:solidFill>
                                <a:srgbClr val="00B050"/>
                              </a:solidFill>
                            </a:rPr>
                            <m:t>𝟖</m:t>
                          </m:r>
                        </m:den>
                      </m:f>
                      <m:r>
                        <a:rPr lang="ru-RU" sz="3200" b="1" i="1">
                          <a:solidFill>
                            <a:srgbClr val="00B050"/>
                          </a:solidFill>
                        </a:rPr>
                        <m:t>−</m:t>
                      </m:r>
                      <m:r>
                        <a:rPr lang="en-US" sz="3200" b="1" i="1">
                          <a:solidFill>
                            <a:srgbClr val="00B050"/>
                          </a:solidFill>
                        </a:rPr>
                        <m:t>𝒙</m:t>
                      </m:r>
                      <m:r>
                        <a:rPr lang="en-US" sz="3200" b="1" i="1">
                          <a:solidFill>
                            <a:srgbClr val="00B050"/>
                          </a:solidFill>
                        </a:rPr>
                        <m:t>=</m:t>
                      </m:r>
                      <m:r>
                        <a:rPr lang="en-US" sz="3200" b="1" i="1">
                          <a:solidFill>
                            <a:srgbClr val="00B050"/>
                          </a:solidFill>
                        </a:rPr>
                        <m:t>𝟑</m:t>
                      </m:r>
                      <m:f>
                        <m:fPr>
                          <m:ctrlPr>
                            <a:rPr lang="ru-RU" sz="3200" b="1" i="1">
                              <a:solidFill>
                                <a:srgbClr val="00B050"/>
                              </a:solidFill>
                            </a:rPr>
                          </m:ctrlPr>
                        </m:fPr>
                        <m:num>
                          <m:r>
                            <a:rPr lang="en-US" sz="3200" b="1" i="1">
                              <a:solidFill>
                                <a:srgbClr val="00B050"/>
                              </a:solidFill>
                            </a:rPr>
                            <m:t>𝟔</m:t>
                          </m:r>
                        </m:num>
                        <m:den>
                          <m:r>
                            <a:rPr lang="en-US" sz="3200" b="1" i="1">
                              <a:solidFill>
                                <a:srgbClr val="00B050"/>
                              </a:solidFill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ru-RU" sz="3200" b="1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5668" y="1930208"/>
                <a:ext cx="4868214" cy="101771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28035" y="2947923"/>
                <a:ext cx="3348507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1" i="1" smtClean="0">
                          <a:solidFill>
                            <a:srgbClr val="7030A0"/>
                          </a:solidFill>
                        </a:rPr>
                        <m:t>𝒙</m:t>
                      </m:r>
                      <m:r>
                        <a:rPr lang="ru-RU" sz="3200" b="1" i="1" smtClean="0">
                          <a:solidFill>
                            <a:srgbClr val="7030A0"/>
                          </a:solidFill>
                        </a:rPr>
                        <m:t>+</m:t>
                      </m:r>
                      <m:r>
                        <a:rPr lang="ru-RU" sz="3200" b="1" i="1" smtClean="0">
                          <a:solidFill>
                            <a:srgbClr val="7030A0"/>
                          </a:solidFill>
                        </a:rPr>
                        <m:t>𝟑</m:t>
                      </m:r>
                      <m:f>
                        <m:fPr>
                          <m:ctrlPr>
                            <a:rPr lang="ru-RU" sz="3200" b="1" i="1">
                              <a:solidFill>
                                <a:srgbClr val="7030A0"/>
                              </a:solidFill>
                            </a:rPr>
                          </m:ctrlPr>
                        </m:fPr>
                        <m:num>
                          <m:r>
                            <a:rPr lang="ru-RU" sz="3200" b="1" i="1">
                              <a:solidFill>
                                <a:srgbClr val="7030A0"/>
                              </a:solidFill>
                            </a:rPr>
                            <m:t>𝟑</m:t>
                          </m:r>
                        </m:num>
                        <m:den>
                          <m:r>
                            <a:rPr lang="ru-RU" sz="3200" b="1" i="1">
                              <a:solidFill>
                                <a:srgbClr val="7030A0"/>
                              </a:solidFill>
                            </a:rPr>
                            <m:t>𝟗</m:t>
                          </m:r>
                        </m:den>
                      </m:f>
                      <m:r>
                        <a:rPr lang="ru-RU" sz="3200" b="1" i="1">
                          <a:solidFill>
                            <a:srgbClr val="7030A0"/>
                          </a:solidFill>
                        </a:rPr>
                        <m:t>=</m:t>
                      </m:r>
                      <m:r>
                        <a:rPr lang="ru-RU" sz="3200" b="1" i="1">
                          <a:solidFill>
                            <a:srgbClr val="7030A0"/>
                          </a:solidFill>
                        </a:rPr>
                        <m:t>𝟕</m:t>
                      </m:r>
                      <m:f>
                        <m:fPr>
                          <m:ctrlPr>
                            <a:rPr lang="ru-RU" sz="3200" b="1" i="1">
                              <a:solidFill>
                                <a:srgbClr val="7030A0"/>
                              </a:solidFill>
                            </a:rPr>
                          </m:ctrlPr>
                        </m:fPr>
                        <m:num>
                          <m:r>
                            <a:rPr lang="ru-RU" sz="3200" b="1" i="1">
                              <a:solidFill>
                                <a:srgbClr val="7030A0"/>
                              </a:solidFill>
                            </a:rPr>
                            <m:t>𝟖</m:t>
                          </m:r>
                        </m:num>
                        <m:den>
                          <m:r>
                            <a:rPr lang="ru-RU" sz="3200" b="1" i="1">
                              <a:solidFill>
                                <a:srgbClr val="7030A0"/>
                              </a:solidFill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ru-RU" sz="3200" b="1" dirty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035" y="2947923"/>
                <a:ext cx="3348507" cy="101752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641321" y="4082602"/>
                <a:ext cx="3121934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solidFill>
                            <a:srgbClr val="7030A0"/>
                          </a:solidFill>
                        </a:rPr>
                        <m:t>𝒙</m:t>
                      </m:r>
                      <m:r>
                        <a:rPr lang="ru-RU" sz="3200" b="1" i="1">
                          <a:solidFill>
                            <a:srgbClr val="7030A0"/>
                          </a:solidFill>
                        </a:rPr>
                        <m:t>=</m:t>
                      </m:r>
                      <m:r>
                        <a:rPr lang="ru-RU" sz="3200" b="1" i="1">
                          <a:solidFill>
                            <a:srgbClr val="7030A0"/>
                          </a:solidFill>
                        </a:rPr>
                        <m:t>𝟕</m:t>
                      </m:r>
                      <m:f>
                        <m:fPr>
                          <m:ctrlPr>
                            <a:rPr lang="ru-RU" sz="3200" b="1" i="1">
                              <a:solidFill>
                                <a:srgbClr val="7030A0"/>
                              </a:solidFill>
                            </a:rPr>
                          </m:ctrlPr>
                        </m:fPr>
                        <m:num>
                          <m:r>
                            <a:rPr lang="ru-RU" sz="3200" b="1" i="1">
                              <a:solidFill>
                                <a:srgbClr val="7030A0"/>
                              </a:solidFill>
                            </a:rPr>
                            <m:t>𝟖</m:t>
                          </m:r>
                        </m:num>
                        <m:den>
                          <m:r>
                            <a:rPr lang="ru-RU" sz="3200" b="1" i="1">
                              <a:solidFill>
                                <a:srgbClr val="7030A0"/>
                              </a:solidFill>
                            </a:rPr>
                            <m:t>𝟗</m:t>
                          </m:r>
                        </m:den>
                      </m:f>
                      <m:r>
                        <a:rPr lang="ru-RU" sz="3200" b="1" i="1">
                          <a:solidFill>
                            <a:srgbClr val="7030A0"/>
                          </a:solidFill>
                        </a:rPr>
                        <m:t>−</m:t>
                      </m:r>
                      <m:r>
                        <a:rPr lang="ru-RU" sz="3200" b="1" i="1">
                          <a:solidFill>
                            <a:srgbClr val="7030A0"/>
                          </a:solidFill>
                        </a:rPr>
                        <m:t>𝟑</m:t>
                      </m:r>
                      <m:f>
                        <m:fPr>
                          <m:ctrlPr>
                            <a:rPr lang="ru-RU" sz="3200" b="1" i="1">
                              <a:solidFill>
                                <a:srgbClr val="7030A0"/>
                              </a:solidFill>
                            </a:rPr>
                          </m:ctrlPr>
                        </m:fPr>
                        <m:num>
                          <m:r>
                            <a:rPr lang="ru-RU" sz="3200" b="1" i="1">
                              <a:solidFill>
                                <a:srgbClr val="7030A0"/>
                              </a:solidFill>
                            </a:rPr>
                            <m:t>𝟑</m:t>
                          </m:r>
                        </m:num>
                        <m:den>
                          <m:r>
                            <a:rPr lang="ru-RU" sz="3200" b="1" i="1">
                              <a:solidFill>
                                <a:srgbClr val="7030A0"/>
                              </a:solidFill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ru-RU" sz="3200" b="1" dirty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321" y="4082602"/>
                <a:ext cx="3121934" cy="101752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528035" y="5217281"/>
                <a:ext cx="2318198" cy="10275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solidFill>
                            <a:srgbClr val="7030A0"/>
                          </a:solidFill>
                        </a:rPr>
                        <m:t>𝒙</m:t>
                      </m:r>
                      <m:r>
                        <a:rPr lang="en-US" sz="3200" b="1" i="1" smtClean="0">
                          <a:solidFill>
                            <a:srgbClr val="7030A0"/>
                          </a:solidFill>
                        </a:rPr>
                        <m:t>=</m:t>
                      </m:r>
                      <m:r>
                        <a:rPr lang="en-US" sz="3200" b="1" i="1" smtClean="0">
                          <a:solidFill>
                            <a:srgbClr val="7030A0"/>
                          </a:solidFill>
                        </a:rPr>
                        <m:t>𝟒</m:t>
                      </m:r>
                      <m:f>
                        <m:fPr>
                          <m:ctrlPr>
                            <a:rPr lang="ru-RU" sz="3200" b="1" i="1">
                              <a:solidFill>
                                <a:srgbClr val="7030A0"/>
                              </a:solidFill>
                            </a:rPr>
                          </m:ctrlPr>
                        </m:fPr>
                        <m:num>
                          <m:r>
                            <a:rPr lang="en-US" sz="3200" b="1" i="1">
                              <a:solidFill>
                                <a:srgbClr val="7030A0"/>
                              </a:solidFill>
                            </a:rPr>
                            <m:t>𝟓</m:t>
                          </m:r>
                        </m:num>
                        <m:den>
                          <m:r>
                            <a:rPr lang="en-US" sz="3200" b="1" i="1">
                              <a:solidFill>
                                <a:srgbClr val="7030A0"/>
                              </a:solidFill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ru-RU" sz="3200" b="1" dirty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035" y="5217281"/>
                <a:ext cx="2318198" cy="102752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5293218" y="2947923"/>
                <a:ext cx="2847444" cy="1017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1" i="1" smtClean="0">
                          <a:solidFill>
                            <a:srgbClr val="00B050"/>
                          </a:solidFill>
                        </a:rPr>
                        <m:t>𝟗</m:t>
                      </m:r>
                      <m:f>
                        <m:fPr>
                          <m:ctrlPr>
                            <a:rPr lang="ru-RU" sz="3200" b="1" i="1">
                              <a:solidFill>
                                <a:srgbClr val="00B050"/>
                              </a:solidFill>
                            </a:rPr>
                          </m:ctrlPr>
                        </m:fPr>
                        <m:num>
                          <m:r>
                            <a:rPr lang="en-US" sz="3200" b="1" i="1">
                              <a:solidFill>
                                <a:srgbClr val="00B050"/>
                              </a:solidFill>
                            </a:rPr>
                            <m:t>𝟔</m:t>
                          </m:r>
                        </m:num>
                        <m:den>
                          <m:r>
                            <a:rPr lang="en-US" sz="3200" b="1" i="1">
                              <a:solidFill>
                                <a:srgbClr val="00B050"/>
                              </a:solidFill>
                            </a:rPr>
                            <m:t>𝟖</m:t>
                          </m:r>
                        </m:den>
                      </m:f>
                      <m:r>
                        <a:rPr lang="en-US" sz="3200" b="1" i="1">
                          <a:solidFill>
                            <a:srgbClr val="00B050"/>
                          </a:solidFill>
                        </a:rPr>
                        <m:t>−</m:t>
                      </m:r>
                      <m:r>
                        <a:rPr lang="en-US" sz="3200" b="1" i="1">
                          <a:solidFill>
                            <a:srgbClr val="00B050"/>
                          </a:solidFill>
                        </a:rPr>
                        <m:t>𝒙</m:t>
                      </m:r>
                      <m:r>
                        <a:rPr lang="en-US" sz="3200" b="1" i="1">
                          <a:solidFill>
                            <a:srgbClr val="00B050"/>
                          </a:solidFill>
                        </a:rPr>
                        <m:t>=</m:t>
                      </m:r>
                      <m:r>
                        <a:rPr lang="en-US" sz="3200" b="1" i="1">
                          <a:solidFill>
                            <a:srgbClr val="00B050"/>
                          </a:solidFill>
                        </a:rPr>
                        <m:t>𝟑</m:t>
                      </m:r>
                      <m:f>
                        <m:fPr>
                          <m:ctrlPr>
                            <a:rPr lang="ru-RU" sz="3200" b="1" i="1">
                              <a:solidFill>
                                <a:srgbClr val="00B050"/>
                              </a:solidFill>
                            </a:rPr>
                          </m:ctrlPr>
                        </m:fPr>
                        <m:num>
                          <m:r>
                            <a:rPr lang="en-US" sz="3200" b="1" i="1">
                              <a:solidFill>
                                <a:srgbClr val="00B050"/>
                              </a:solidFill>
                            </a:rPr>
                            <m:t>𝟔</m:t>
                          </m:r>
                        </m:num>
                        <m:den>
                          <m:r>
                            <a:rPr lang="en-US" sz="3200" b="1" i="1">
                              <a:solidFill>
                                <a:srgbClr val="00B050"/>
                              </a:solidFill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ru-RU" sz="3200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3218" y="2947923"/>
                <a:ext cx="2847444" cy="101771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5152157" y="4143942"/>
                <a:ext cx="3129565" cy="12947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solidFill>
                            <a:srgbClr val="00B050"/>
                          </a:solidFill>
                        </a:rPr>
                        <m:t>𝒙</m:t>
                      </m:r>
                      <m:r>
                        <a:rPr lang="en-US" sz="3200" b="1" i="1" smtClean="0">
                          <a:solidFill>
                            <a:srgbClr val="00B050"/>
                          </a:solidFill>
                        </a:rPr>
                        <m:t>=</m:t>
                      </m:r>
                      <m:r>
                        <a:rPr lang="en-US" sz="3200" b="1" i="1" smtClean="0">
                          <a:solidFill>
                            <a:srgbClr val="00B050"/>
                          </a:solidFill>
                        </a:rPr>
                        <m:t>𝟗</m:t>
                      </m:r>
                      <m:f>
                        <m:fPr>
                          <m:ctrlPr>
                            <a:rPr lang="ru-RU" sz="3200" b="1" i="1">
                              <a:solidFill>
                                <a:srgbClr val="00B050"/>
                              </a:solidFill>
                            </a:rPr>
                          </m:ctrlPr>
                        </m:fPr>
                        <m:num>
                          <m:r>
                            <a:rPr lang="en-US" sz="3200" b="1" i="1">
                              <a:solidFill>
                                <a:srgbClr val="00B050"/>
                              </a:solidFill>
                            </a:rPr>
                            <m:t>𝟔</m:t>
                          </m:r>
                        </m:num>
                        <m:den>
                          <m:r>
                            <a:rPr lang="en-US" sz="3200" b="1" i="1">
                              <a:solidFill>
                                <a:srgbClr val="00B050"/>
                              </a:solidFill>
                            </a:rPr>
                            <m:t>𝟖</m:t>
                          </m:r>
                        </m:den>
                      </m:f>
                      <m:r>
                        <a:rPr lang="en-US" sz="3200" b="1" i="1">
                          <a:solidFill>
                            <a:srgbClr val="00B050"/>
                          </a:solidFill>
                        </a:rPr>
                        <m:t>−</m:t>
                      </m:r>
                      <m:r>
                        <a:rPr lang="en-US" sz="3200" b="1" i="1">
                          <a:solidFill>
                            <a:srgbClr val="00B050"/>
                          </a:solidFill>
                        </a:rPr>
                        <m:t>𝟑</m:t>
                      </m:r>
                      <m:f>
                        <m:fPr>
                          <m:ctrlPr>
                            <a:rPr lang="ru-RU" sz="3200" b="1" i="1">
                              <a:solidFill>
                                <a:srgbClr val="00B050"/>
                              </a:solidFill>
                            </a:rPr>
                          </m:ctrlPr>
                        </m:fPr>
                        <m:num>
                          <m:r>
                            <a:rPr lang="en-US" sz="3200" b="1" i="1">
                              <a:solidFill>
                                <a:srgbClr val="00B050"/>
                              </a:solidFill>
                            </a:rPr>
                            <m:t>𝟔</m:t>
                          </m:r>
                        </m:num>
                        <m:den>
                          <m:r>
                            <a:rPr lang="en-US" sz="3200" b="1" i="1">
                              <a:solidFill>
                                <a:srgbClr val="00B050"/>
                              </a:solidFill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ru-RU" sz="3200" b="1" dirty="0"/>
              </a:p>
              <a:p>
                <a:endParaRPr lang="ru-RU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2157" y="4143942"/>
                <a:ext cx="3129565" cy="1294713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4782487" y="5438655"/>
                <a:ext cx="253713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solidFill>
                            <a:srgbClr val="00B050"/>
                          </a:solidFill>
                        </a:rPr>
                        <m:t>𝒙</m:t>
                      </m:r>
                      <m:r>
                        <a:rPr lang="en-US" sz="3200" b="1" i="1" smtClean="0">
                          <a:solidFill>
                            <a:srgbClr val="00B050"/>
                          </a:solidFill>
                        </a:rPr>
                        <m:t>=</m:t>
                      </m:r>
                      <m:r>
                        <a:rPr lang="en-US" sz="3200" b="1" i="1" smtClean="0">
                          <a:solidFill>
                            <a:srgbClr val="00B050"/>
                          </a:solidFill>
                        </a:rPr>
                        <m:t>𝟔</m:t>
                      </m:r>
                    </m:oMath>
                  </m:oMathPara>
                </a14:m>
                <a:endParaRPr lang="ru-RU" sz="3200" b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2487" y="5438655"/>
                <a:ext cx="2537137" cy="58477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4914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504" y="171718"/>
            <a:ext cx="8514148" cy="704045"/>
          </a:xfrm>
        </p:spPr>
        <p:txBody>
          <a:bodyPr/>
          <a:lstStyle/>
          <a:p>
            <a:pPr algn="ctr"/>
            <a:r>
              <a:rPr lang="ru-RU" b="1" dirty="0" smtClean="0"/>
              <a:t>Самостоятельная работа</a:t>
            </a:r>
            <a:endParaRPr lang="ru-RU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26297904"/>
                  </p:ext>
                </p:extLst>
              </p:nvPr>
            </p:nvGraphicFramePr>
            <p:xfrm>
              <a:off x="669702" y="1313645"/>
              <a:ext cx="8319752" cy="553849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4159430"/>
                    <a:gridCol w="4160322"/>
                  </a:tblGrid>
                  <a:tr h="403357">
                    <a:tc>
                      <a:txBody>
                        <a:bodyPr/>
                        <a:lstStyle/>
                        <a:p>
                          <a:pPr algn="ctr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Вариант </a:t>
                          </a:r>
                          <a:r>
                            <a:rPr lang="en-US" sz="2800" dirty="0">
                              <a:effectLst/>
                            </a:rPr>
                            <a:t>I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Вариант II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5104788">
                    <a:tc>
                      <a:txBody>
                        <a:bodyPr/>
                        <a:lstStyle/>
                        <a:p>
                          <a:pPr marL="342900" lvl="0" indent="-34290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arenR"/>
                          </a:pPr>
                          <a:r>
                            <a:rPr lang="ru-RU" sz="2400" dirty="0">
                              <a:effectLst/>
                            </a:rPr>
                            <a:t> Найдите значение выражения:</a:t>
                          </a:r>
                        </a:p>
                        <a:p>
                          <a:pPr marL="45720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 smtClean="0">
                              <a:effectLst/>
                            </a:rPr>
                            <a:t>а)</a:t>
                          </a:r>
                          <a:r>
                            <a:rPr lang="ru-RU" sz="2400" baseline="0" dirty="0" smtClean="0"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ru-RU" sz="2400">
                                  <a:effectLst/>
                                </a:rPr>
                                <m:t>1</m:t>
                              </m:r>
                              <m:f>
                                <m:fPr>
                                  <m:ctrlPr>
                                    <a:rPr lang="ru-RU" sz="2400">
                                      <a:effectLst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>
                                      <a:effectLst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ru-RU" sz="2400">
                                      <a:effectLst/>
                                    </a:rPr>
                                    <m:t>5</m:t>
                                  </m:r>
                                </m:den>
                              </m:f>
                              <m:r>
                                <a:rPr lang="ru-RU" sz="2400">
                                  <a:effectLst/>
                                </a:rPr>
                                <m:t>+2</m:t>
                              </m:r>
                              <m:f>
                                <m:fPr>
                                  <m:ctrlPr>
                                    <a:rPr lang="ru-RU" sz="2400">
                                      <a:effectLst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>
                                      <a:effectLst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sz="2400">
                                      <a:effectLst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endParaRPr lang="ru-RU" sz="2400" dirty="0">
                            <a:effectLst/>
                          </a:endParaRPr>
                        </a:p>
                        <a:p>
                          <a:pPr marL="45720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 smtClean="0">
                              <a:effectLst/>
                            </a:rPr>
                            <a:t>б) </a:t>
                          </a:r>
                          <a14:m>
                            <m:oMath xmlns:m="http://schemas.openxmlformats.org/officeDocument/2006/math">
                              <m:r>
                                <a:rPr lang="ru-RU" sz="2400">
                                  <a:effectLst/>
                                </a:rPr>
                                <m:t>12</m:t>
                              </m:r>
                              <m:f>
                                <m:fPr>
                                  <m:ctrlPr>
                                    <a:rPr lang="ru-RU" sz="2400">
                                      <a:effectLst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>
                                      <a:effectLst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ru-RU" sz="2400">
                                      <a:effectLst/>
                                    </a:rPr>
                                    <m:t>9</m:t>
                                  </m:r>
                                </m:den>
                              </m:f>
                              <m:r>
                                <a:rPr lang="ru-RU" sz="2400">
                                  <a:effectLst/>
                                </a:rPr>
                                <m:t>−8</m:t>
                              </m:r>
                              <m:f>
                                <m:fPr>
                                  <m:ctrlPr>
                                    <a:rPr lang="ru-RU" sz="2400">
                                      <a:effectLst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>
                                      <a:effectLst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ru-RU" sz="2400">
                                      <a:effectLst/>
                                    </a:rPr>
                                    <m:t>9</m:t>
                                  </m:r>
                                </m:den>
                              </m:f>
                            </m:oMath>
                          </a14:m>
                          <a:endParaRPr lang="ru-RU" sz="2400" dirty="0">
                            <a:effectLst/>
                          </a:endParaRPr>
                        </a:p>
                        <a:p>
                          <a:pPr marL="0" lvl="0" indent="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  <a:buFont typeface="+mj-lt"/>
                            <a:buNone/>
                          </a:pPr>
                          <a:r>
                            <a:rPr lang="ru-RU" sz="2400" dirty="0" smtClean="0">
                              <a:effectLst/>
                            </a:rPr>
                            <a:t>2) Вычислить</a:t>
                          </a:r>
                          <a:r>
                            <a:rPr lang="ru-RU" sz="2400" dirty="0">
                              <a:effectLst/>
                            </a:rPr>
                            <a:t>:</a:t>
                          </a:r>
                        </a:p>
                        <a:p>
                          <a:pPr marL="45720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400">
                                    <a:effectLst/>
                                  </a:rPr>
                                  <m:t>1</m:t>
                                </m:r>
                                <m:f>
                                  <m:fPr>
                                    <m:ctrlPr>
                                      <a:rPr lang="ru-RU" sz="2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>
                                        <a:effectLst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ru-RU" sz="2400">
                                        <a:effectLst/>
                                      </a:rPr>
                                      <m:t>3</m:t>
                                    </m:r>
                                  </m:den>
                                </m:f>
                                <m:r>
                                  <a:rPr lang="ru-RU" sz="2400">
                                    <a:effectLst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ru-RU" sz="2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>
                                        <a:effectLst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2400">
                                        <a:effectLst/>
                                      </a:rPr>
                                      <m:t>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</a:endParaRPr>
                        </a:p>
                        <a:p>
                          <a:pPr marL="0" lvl="0" indent="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  <a:buFont typeface="+mj-lt"/>
                            <a:buNone/>
                          </a:pPr>
                          <a:r>
                            <a:rPr lang="ru-RU" sz="2400" dirty="0" smtClean="0">
                              <a:effectLst/>
                            </a:rPr>
                            <a:t>3) Выполните </a:t>
                          </a:r>
                          <a:r>
                            <a:rPr lang="ru-RU" sz="2400" dirty="0">
                              <a:effectLst/>
                            </a:rPr>
                            <a:t>действия:</a:t>
                          </a:r>
                        </a:p>
                        <a:p>
                          <a:pPr marL="45720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400">
                                    <a:effectLst/>
                                  </a:rPr>
                                  <m:t>10−3</m:t>
                                </m:r>
                                <m:f>
                                  <m:fPr>
                                    <m:ctrlPr>
                                      <a:rPr lang="ru-RU" sz="2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>
                                        <a:effectLst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2400">
                                        <a:effectLst/>
                                      </a:rPr>
                                      <m:t>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</a:endParaRPr>
                        </a:p>
                        <a:p>
                          <a:pPr marL="45720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 </a:t>
                          </a:r>
                          <a:endParaRPr lang="ru-RU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342900" lvl="0" indent="-34290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arenR"/>
                          </a:pPr>
                          <a:r>
                            <a:rPr lang="ru-RU" sz="2400" dirty="0" smtClean="0">
                              <a:effectLst/>
                            </a:rPr>
                            <a:t>Найдите значение выражения:</a:t>
                          </a:r>
                        </a:p>
                        <a:p>
                          <a:pPr marL="0" lvl="0" indent="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  <a:buFont typeface="+mj-lt"/>
                            <a:buNone/>
                          </a:pPr>
                          <a:r>
                            <a:rPr lang="ru-RU" sz="2400" dirty="0" smtClean="0">
                              <a:effectLst/>
                            </a:rPr>
                            <a:t>    а) </a:t>
                          </a:r>
                          <a14:m>
                            <m:oMath xmlns:m="http://schemas.openxmlformats.org/officeDocument/2006/math">
                              <m:r>
                                <a:rPr lang="ru-RU" sz="2400">
                                  <a:effectLst/>
                                </a:rPr>
                                <m:t>6</m:t>
                              </m:r>
                              <m:f>
                                <m:fPr>
                                  <m:ctrlPr>
                                    <a:rPr lang="ru-RU" sz="2400">
                                      <a:effectLst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>
                                      <a:effectLst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ru-RU" sz="2400">
                                      <a:effectLst/>
                                    </a:rPr>
                                    <m:t>7</m:t>
                                  </m:r>
                                </m:den>
                              </m:f>
                              <m:r>
                                <a:rPr lang="ru-RU" sz="2400">
                                  <a:effectLst/>
                                </a:rPr>
                                <m:t>+2</m:t>
                              </m:r>
                              <m:f>
                                <m:fPr>
                                  <m:ctrlPr>
                                    <a:rPr lang="ru-RU" sz="2400">
                                      <a:effectLst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>
                                      <a:effectLst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sz="2400">
                                      <a:effectLst/>
                                    </a:rPr>
                                    <m:t>7</m:t>
                                  </m:r>
                                </m:den>
                              </m:f>
                            </m:oMath>
                          </a14:m>
                          <a:endParaRPr lang="ru-RU" sz="2400" dirty="0" smtClean="0">
                            <a:effectLst/>
                          </a:endParaRPr>
                        </a:p>
                        <a:p>
                          <a:pPr marL="0" lvl="0" indent="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  <a:buFont typeface="+mj-lt"/>
                            <a:buNone/>
                          </a:pPr>
                          <a:r>
                            <a:rPr lang="ru-RU" sz="2400" b="0" dirty="0" smtClean="0">
                              <a:effectLst/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ru-RU" sz="2400" b="0" i="0" smtClean="0">
                                  <a:effectLst/>
                                  <a:latin typeface="Cambria Math" panose="02040503050406030204" pitchFamily="18" charset="0"/>
                                </a:rPr>
                                <m:t>б) </m:t>
                              </m:r>
                              <m:r>
                                <a:rPr lang="ru-RU" sz="2400">
                                  <a:effectLst/>
                                </a:rPr>
                                <m:t>14</m:t>
                              </m:r>
                              <m:f>
                                <m:fPr>
                                  <m:ctrlPr>
                                    <a:rPr lang="ru-RU" sz="2400">
                                      <a:effectLst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>
                                      <a:effectLst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ru-RU" sz="2400">
                                      <a:effectLst/>
                                    </a:rPr>
                                    <m:t>8</m:t>
                                  </m:r>
                                </m:den>
                              </m:f>
                              <m:r>
                                <a:rPr lang="ru-RU" sz="2400">
                                  <a:effectLst/>
                                </a:rPr>
                                <m:t>−8</m:t>
                              </m:r>
                              <m:f>
                                <m:fPr>
                                  <m:ctrlPr>
                                    <a:rPr lang="ru-RU" sz="2400">
                                      <a:effectLst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>
                                      <a:effectLst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ru-RU" sz="2400">
                                      <a:effectLst/>
                                    </a:rPr>
                                    <m:t>8</m:t>
                                  </m:r>
                                </m:den>
                              </m:f>
                            </m:oMath>
                          </a14:m>
                          <a:endParaRPr lang="ru-RU" sz="2400" dirty="0">
                            <a:effectLst/>
                          </a:endParaRPr>
                        </a:p>
                        <a:p>
                          <a:pPr marL="0" lvl="0" indent="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  <a:buFont typeface="+mj-lt"/>
                            <a:buNone/>
                          </a:pPr>
                          <a:r>
                            <a:rPr lang="ru-RU" sz="2400" dirty="0" smtClean="0">
                              <a:effectLst/>
                            </a:rPr>
                            <a:t>2) Вычислить</a:t>
                          </a:r>
                          <a:r>
                            <a:rPr lang="ru-RU" sz="2400" dirty="0">
                              <a:effectLst/>
                            </a:rPr>
                            <a:t>:</a:t>
                          </a:r>
                        </a:p>
                        <a:p>
                          <a:pPr marL="45720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400">
                                    <a:effectLst/>
                                  </a:rPr>
                                  <m:t>1</m:t>
                                </m:r>
                                <m:f>
                                  <m:fPr>
                                    <m:ctrlPr>
                                      <a:rPr lang="ru-RU" sz="2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>
                                        <a:effectLst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2400">
                                        <a:effectLst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ru-RU" sz="2400">
                                    <a:effectLst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ru-RU" sz="2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>
                                        <a:effectLst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2400">
                                        <a:effectLst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</a:endParaRPr>
                        </a:p>
                        <a:p>
                          <a:pPr marL="0" lvl="0" indent="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  <a:buFont typeface="+mj-lt"/>
                            <a:buNone/>
                          </a:pPr>
                          <a:r>
                            <a:rPr lang="ru-RU" sz="2400" dirty="0" smtClean="0">
                              <a:effectLst/>
                            </a:rPr>
                            <a:t>3) Выполните </a:t>
                          </a:r>
                          <a:r>
                            <a:rPr lang="ru-RU" sz="2400" dirty="0">
                              <a:effectLst/>
                            </a:rPr>
                            <a:t>действия:</a:t>
                          </a:r>
                        </a:p>
                        <a:p>
                          <a:pPr marL="45720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400">
                                    <a:effectLst/>
                                  </a:rPr>
                                  <m:t>10−4</m:t>
                                </m:r>
                                <m:f>
                                  <m:fPr>
                                    <m:ctrlPr>
                                      <a:rPr lang="ru-RU" sz="2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>
                                        <a:effectLst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2400">
                                        <a:effectLst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</a:endParaRPr>
                        </a:p>
                        <a:p>
                          <a:pPr marL="45720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 </a:t>
                          </a:r>
                          <a:endParaRPr lang="ru-RU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26297904"/>
                  </p:ext>
                </p:extLst>
              </p:nvPr>
            </p:nvGraphicFramePr>
            <p:xfrm>
              <a:off x="669702" y="1313645"/>
              <a:ext cx="8319752" cy="553849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4159430"/>
                    <a:gridCol w="4160322"/>
                  </a:tblGrid>
                  <a:tr h="433705">
                    <a:tc>
                      <a:txBody>
                        <a:bodyPr/>
                        <a:lstStyle/>
                        <a:p>
                          <a:pPr algn="ctr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Вариант </a:t>
                          </a:r>
                          <a:r>
                            <a:rPr lang="en-US" sz="2800" dirty="0">
                              <a:effectLst/>
                            </a:rPr>
                            <a:t>I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Вариант II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510478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46" t="-10608" r="-100586" b="-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146" t="-10608" r="-586" b="-23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35774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580" y="609600"/>
            <a:ext cx="8591422" cy="665408"/>
          </a:xfrm>
        </p:spPr>
        <p:txBody>
          <a:bodyPr/>
          <a:lstStyle/>
          <a:p>
            <a:pPr algn="ctr"/>
            <a:r>
              <a:rPr lang="ru-RU" b="1" dirty="0" smtClean="0"/>
              <a:t>Проверяем:</a:t>
            </a:r>
            <a:endParaRPr lang="ru-RU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53610882"/>
                  </p:ext>
                </p:extLst>
              </p:nvPr>
            </p:nvGraphicFramePr>
            <p:xfrm>
              <a:off x="553793" y="1275008"/>
              <a:ext cx="8512934" cy="532379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4256010"/>
                    <a:gridCol w="4256924"/>
                  </a:tblGrid>
                  <a:tr h="452076">
                    <a:tc>
                      <a:txBody>
                        <a:bodyPr/>
                        <a:lstStyle/>
                        <a:p>
                          <a:pPr algn="ctr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Вариант </a:t>
                          </a:r>
                          <a:r>
                            <a:rPr lang="en-US" sz="2800" dirty="0">
                              <a:effectLst/>
                            </a:rPr>
                            <a:t>I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Вариант II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828262">
                    <a:tc>
                      <a:txBody>
                        <a:bodyPr/>
                        <a:lstStyle/>
                        <a:p>
                          <a:pPr marL="342900" lvl="0" indent="-34290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arenR"/>
                          </a:pPr>
                          <a:r>
                            <a:rPr lang="ru-RU" sz="2400" dirty="0">
                              <a:effectLst/>
                            </a:rPr>
                            <a:t> Найдите значение выражения:</a:t>
                          </a:r>
                        </a:p>
                        <a:p>
                          <a:pPr marL="45720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ru-RU" sz="2400">
                                  <a:effectLst/>
                                </a:rPr>
                                <m:t>1</m:t>
                              </m:r>
                              <m:f>
                                <m:fPr>
                                  <m:ctrlPr>
                                    <a:rPr lang="ru-RU" sz="2400">
                                      <a:effectLst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>
                                      <a:effectLst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ru-RU" sz="2400">
                                      <a:effectLst/>
                                    </a:rPr>
                                    <m:t>5</m:t>
                                  </m:r>
                                </m:den>
                              </m:f>
                              <m:r>
                                <a:rPr lang="ru-RU" sz="2400">
                                  <a:effectLst/>
                                </a:rPr>
                                <m:t>+2</m:t>
                              </m:r>
                              <m:f>
                                <m:fPr>
                                  <m:ctrlPr>
                                    <a:rPr lang="ru-RU" sz="2400">
                                      <a:effectLst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>
                                      <a:effectLst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sz="2400">
                                      <a:effectLst/>
                                    </a:rPr>
                                    <m:t>5</m:t>
                                  </m:r>
                                </m:den>
                              </m:f>
                              <m:r>
                                <a:rPr lang="ru-RU" sz="2400">
                                  <a:effectLst/>
                                </a:rPr>
                                <m:t>=3</m:t>
                              </m:r>
                              <m:f>
                                <m:fPr>
                                  <m:ctrlPr>
                                    <a:rPr lang="ru-RU" sz="2400">
                                      <a:effectLst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>
                                      <a:effectLst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ru-RU" sz="2400">
                                      <a:effectLst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400" dirty="0">
                              <a:effectLst/>
                            </a:rPr>
                            <a:t> </a:t>
                          </a:r>
                          <a:endParaRPr lang="ru-RU" sz="2400" dirty="0" smtClean="0">
                            <a:effectLst/>
                          </a:endParaRPr>
                        </a:p>
                        <a:p>
                          <a:pPr marL="45720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ru-RU" sz="2400">
                                    <a:effectLst/>
                                  </a:rPr>
                                  <m:t>12</m:t>
                                </m:r>
                                <m:f>
                                  <m:fPr>
                                    <m:ctrlPr>
                                      <a:rPr lang="ru-RU" sz="2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>
                                        <a:effectLst/>
                                      </a:rPr>
                                      <m:t>4</m:t>
                                    </m:r>
                                  </m:num>
                                  <m:den>
                                    <m:r>
                                      <a:rPr lang="ru-RU" sz="2400">
                                        <a:effectLst/>
                                      </a:rPr>
                                      <m:t>9</m:t>
                                    </m:r>
                                  </m:den>
                                </m:f>
                                <m:r>
                                  <a:rPr lang="ru-RU" sz="2400">
                                    <a:effectLst/>
                                  </a:rPr>
                                  <m:t>−8</m:t>
                                </m:r>
                                <m:f>
                                  <m:fPr>
                                    <m:ctrlPr>
                                      <a:rPr lang="ru-RU" sz="2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>
                                        <a:effectLst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ru-RU" sz="2400">
                                        <a:effectLst/>
                                      </a:rPr>
                                      <m:t>9</m:t>
                                    </m:r>
                                  </m:den>
                                </m:f>
                                <m:r>
                                  <a:rPr lang="ru-RU" sz="2400">
                                    <a:effectLst/>
                                  </a:rPr>
                                  <m:t>=4</m:t>
                                </m:r>
                                <m:f>
                                  <m:fPr>
                                    <m:ctrlPr>
                                      <a:rPr lang="ru-RU" sz="2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>
                                        <a:effectLst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ru-RU" sz="2400">
                                        <a:effectLst/>
                                      </a:rPr>
                                      <m:t>9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</a:endParaRPr>
                        </a:p>
                        <a:p>
                          <a:pPr marL="0" lvl="0" indent="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  <a:buFont typeface="+mj-lt"/>
                            <a:buNone/>
                          </a:pPr>
                          <a:r>
                            <a:rPr lang="ru-RU" sz="2400" dirty="0" smtClean="0">
                              <a:effectLst/>
                            </a:rPr>
                            <a:t>2) Вычислить</a:t>
                          </a:r>
                          <a:r>
                            <a:rPr lang="ru-RU" sz="2400" dirty="0">
                              <a:effectLst/>
                            </a:rPr>
                            <a:t>:</a:t>
                          </a:r>
                        </a:p>
                        <a:p>
                          <a:pPr marL="45720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ru-RU" sz="2400">
                                    <a:effectLst/>
                                  </a:rPr>
                                  <m:t>1</m:t>
                                </m:r>
                                <m:f>
                                  <m:fPr>
                                    <m:ctrlPr>
                                      <a:rPr lang="ru-RU" sz="2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>
                                        <a:effectLst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ru-RU" sz="2400">
                                        <a:effectLst/>
                                      </a:rPr>
                                      <m:t>3</m:t>
                                    </m:r>
                                  </m:den>
                                </m:f>
                                <m:r>
                                  <a:rPr lang="ru-RU" sz="2400">
                                    <a:effectLst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ru-RU" sz="2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>
                                        <a:effectLst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2400">
                                        <a:effectLst/>
                                      </a:rPr>
                                      <m:t>3</m:t>
                                    </m:r>
                                  </m:den>
                                </m:f>
                                <m:r>
                                  <a:rPr lang="ru-RU" sz="2400">
                                    <a:effectLst/>
                                  </a:rPr>
                                  <m:t>=2</m:t>
                                </m:r>
                              </m:oMath>
                            </m:oMathPara>
                          </a14:m>
                          <a:endParaRPr lang="ru-RU" sz="2400" dirty="0">
                            <a:effectLst/>
                          </a:endParaRPr>
                        </a:p>
                        <a:p>
                          <a:pPr marL="0" lvl="0" indent="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  <a:buFont typeface="+mj-lt"/>
                            <a:buNone/>
                          </a:pPr>
                          <a:r>
                            <a:rPr lang="ru-RU" sz="2400" dirty="0" smtClean="0">
                              <a:effectLst/>
                            </a:rPr>
                            <a:t>3) Выполните </a:t>
                          </a:r>
                          <a:r>
                            <a:rPr lang="ru-RU" sz="2400" dirty="0">
                              <a:effectLst/>
                            </a:rPr>
                            <a:t>действия:</a:t>
                          </a:r>
                        </a:p>
                        <a:p>
                          <a:pPr marL="45720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ru-RU" sz="2400">
                                    <a:effectLst/>
                                  </a:rPr>
                                  <m:t>10−3</m:t>
                                </m:r>
                                <m:f>
                                  <m:fPr>
                                    <m:ctrlPr>
                                      <a:rPr lang="ru-RU" sz="2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>
                                        <a:effectLst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2400">
                                        <a:effectLst/>
                                      </a:rPr>
                                      <m:t>3</m:t>
                                    </m:r>
                                  </m:den>
                                </m:f>
                                <m:r>
                                  <a:rPr lang="ru-RU" sz="2400">
                                    <a:effectLst/>
                                  </a:rPr>
                                  <m:t>=6</m:t>
                                </m:r>
                                <m:f>
                                  <m:fPr>
                                    <m:ctrlPr>
                                      <a:rPr lang="ru-RU" sz="2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>
                                        <a:effectLst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ru-RU" sz="2400">
                                        <a:effectLst/>
                                      </a:rPr>
                                      <m:t>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</a:endParaRPr>
                        </a:p>
                        <a:p>
                          <a:pPr marL="45720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 </a:t>
                          </a:r>
                          <a:endParaRPr lang="ru-RU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342900" lvl="0" indent="-34290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arenR"/>
                          </a:pPr>
                          <a:r>
                            <a:rPr lang="ru-RU" sz="2400" dirty="0">
                              <a:effectLst/>
                            </a:rPr>
                            <a:t>Найдите значение выражения:</a:t>
                          </a:r>
                        </a:p>
                        <a:p>
                          <a:pPr marL="45720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ru-RU" sz="2400">
                                    <a:effectLst/>
                                  </a:rPr>
                                  <m:t>6</m:t>
                                </m:r>
                                <m:f>
                                  <m:fPr>
                                    <m:ctrlPr>
                                      <a:rPr lang="ru-RU" sz="2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>
                                        <a:effectLst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ru-RU" sz="2400">
                                        <a:effectLst/>
                                      </a:rPr>
                                      <m:t>7</m:t>
                                    </m:r>
                                  </m:den>
                                </m:f>
                                <m:r>
                                  <a:rPr lang="ru-RU" sz="2400">
                                    <a:effectLst/>
                                  </a:rPr>
                                  <m:t>+2</m:t>
                                </m:r>
                                <m:f>
                                  <m:fPr>
                                    <m:ctrlPr>
                                      <a:rPr lang="ru-RU" sz="2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>
                                        <a:effectLst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2400">
                                        <a:effectLst/>
                                      </a:rPr>
                                      <m:t>7</m:t>
                                    </m:r>
                                  </m:den>
                                </m:f>
                                <m:r>
                                  <a:rPr lang="ru-RU" sz="2400">
                                    <a:effectLst/>
                                  </a:rPr>
                                  <m:t>=8</m:t>
                                </m:r>
                                <m:f>
                                  <m:fPr>
                                    <m:ctrlPr>
                                      <a:rPr lang="ru-RU" sz="2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>
                                        <a:effectLst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ru-RU" sz="2400">
                                        <a:effectLst/>
                                      </a:rPr>
                                      <m:t>7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</a:endParaRPr>
                        </a:p>
                        <a:p>
                          <a:pPr marL="45720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ru-RU" sz="2400">
                                    <a:effectLst/>
                                  </a:rPr>
                                  <m:t>14</m:t>
                                </m:r>
                                <m:f>
                                  <m:fPr>
                                    <m:ctrlPr>
                                      <a:rPr lang="ru-RU" sz="2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>
                                        <a:effectLst/>
                                      </a:rPr>
                                      <m:t>4</m:t>
                                    </m:r>
                                  </m:num>
                                  <m:den>
                                    <m:r>
                                      <a:rPr lang="ru-RU" sz="2400">
                                        <a:effectLst/>
                                      </a:rPr>
                                      <m:t>8</m:t>
                                    </m:r>
                                  </m:den>
                                </m:f>
                                <m:r>
                                  <a:rPr lang="ru-RU" sz="2400">
                                    <a:effectLst/>
                                  </a:rPr>
                                  <m:t>−8</m:t>
                                </m:r>
                                <m:f>
                                  <m:fPr>
                                    <m:ctrlPr>
                                      <a:rPr lang="ru-RU" sz="2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>
                                        <a:effectLst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ru-RU" sz="2400">
                                        <a:effectLst/>
                                      </a:rPr>
                                      <m:t>8</m:t>
                                    </m:r>
                                  </m:den>
                                </m:f>
                                <m:r>
                                  <a:rPr lang="ru-RU" sz="2400">
                                    <a:effectLst/>
                                  </a:rPr>
                                  <m:t>=6</m:t>
                                </m:r>
                                <m:f>
                                  <m:fPr>
                                    <m:ctrlPr>
                                      <a:rPr lang="ru-RU" sz="2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>
                                        <a:effectLst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2400">
                                        <a:effectLst/>
                                      </a:rPr>
                                      <m:t>8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</a:endParaRPr>
                        </a:p>
                        <a:p>
                          <a:pPr marL="0" lvl="0" indent="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  <a:buFont typeface="+mj-lt"/>
                            <a:buNone/>
                          </a:pPr>
                          <a:r>
                            <a:rPr lang="ru-RU" sz="2400" dirty="0" smtClean="0">
                              <a:effectLst/>
                            </a:rPr>
                            <a:t>2) Вычислить</a:t>
                          </a:r>
                          <a:r>
                            <a:rPr lang="ru-RU" sz="2400" dirty="0">
                              <a:effectLst/>
                            </a:rPr>
                            <a:t>:</a:t>
                          </a:r>
                        </a:p>
                        <a:p>
                          <a:pPr marL="45720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ru-RU" sz="2400">
                                    <a:effectLst/>
                                  </a:rPr>
                                  <m:t>1</m:t>
                                </m:r>
                                <m:f>
                                  <m:fPr>
                                    <m:ctrlPr>
                                      <a:rPr lang="ru-RU" sz="2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>
                                        <a:effectLst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2400">
                                        <a:effectLst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ru-RU" sz="2400">
                                    <a:effectLst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ru-RU" sz="2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>
                                        <a:effectLst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2400">
                                        <a:effectLst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ru-RU" sz="2400">
                                    <a:effectLst/>
                                  </a:rPr>
                                  <m:t>=2</m:t>
                                </m:r>
                              </m:oMath>
                            </m:oMathPara>
                          </a14:m>
                          <a:endParaRPr lang="ru-RU" sz="2400" dirty="0">
                            <a:effectLst/>
                          </a:endParaRPr>
                        </a:p>
                        <a:p>
                          <a:pPr marL="0" lvl="0" indent="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  <a:buFont typeface="+mj-lt"/>
                            <a:buNone/>
                          </a:pPr>
                          <a:r>
                            <a:rPr lang="ru-RU" sz="2400" dirty="0" smtClean="0">
                              <a:effectLst/>
                            </a:rPr>
                            <a:t>3) Выполните </a:t>
                          </a:r>
                          <a:r>
                            <a:rPr lang="ru-RU" sz="2400" dirty="0">
                              <a:effectLst/>
                            </a:rPr>
                            <a:t>действия:</a:t>
                          </a:r>
                        </a:p>
                        <a:p>
                          <a:pPr marL="45720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ru-RU" sz="2400">
                                    <a:effectLst/>
                                  </a:rPr>
                                  <m:t>10−4</m:t>
                                </m:r>
                                <m:f>
                                  <m:fPr>
                                    <m:ctrlPr>
                                      <a:rPr lang="ru-RU" sz="2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>
                                        <a:effectLst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2400">
                                        <a:effectLst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ru-RU" sz="2400">
                                    <a:effectLst/>
                                  </a:rPr>
                                  <m:t>=5</m:t>
                                </m:r>
                                <m:f>
                                  <m:fPr>
                                    <m:ctrlPr>
                                      <a:rPr lang="ru-RU" sz="2400">
                                        <a:effectLst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400">
                                        <a:effectLst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2400">
                                        <a:effectLst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</a:endParaRPr>
                        </a:p>
                        <a:p>
                          <a:pPr marL="457200" algn="just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 </a:t>
                          </a:r>
                          <a:endParaRPr lang="ru-RU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53610882"/>
                  </p:ext>
                </p:extLst>
              </p:nvPr>
            </p:nvGraphicFramePr>
            <p:xfrm>
              <a:off x="553793" y="1275008"/>
              <a:ext cx="8512934" cy="532379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4256010"/>
                    <a:gridCol w="4256924"/>
                  </a:tblGrid>
                  <a:tr h="452076">
                    <a:tc>
                      <a:txBody>
                        <a:bodyPr/>
                        <a:lstStyle/>
                        <a:p>
                          <a:pPr algn="ctr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Вариант </a:t>
                          </a:r>
                          <a:r>
                            <a:rPr lang="en-US" sz="2800" dirty="0">
                              <a:effectLst/>
                            </a:rPr>
                            <a:t>I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fontAlgn="base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Вариант II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87172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43" t="-11500" r="-100572" b="-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143" t="-11500" r="-572" b="-25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00802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1065" y="609599"/>
            <a:ext cx="8642937" cy="5688169"/>
          </a:xfrm>
        </p:spPr>
        <p:txBody>
          <a:bodyPr/>
          <a:lstStyle/>
          <a:p>
            <a:r>
              <a:rPr lang="ru-RU" b="1" dirty="0" smtClean="0"/>
              <a:t>Рефлексия</a:t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- Что мы повторили на сегодняшнем уроке?</a:t>
            </a:r>
            <a:br>
              <a:rPr lang="ru-RU" b="1" dirty="0" smtClean="0"/>
            </a:br>
            <a:r>
              <a:rPr lang="ru-RU" b="1" dirty="0" smtClean="0"/>
              <a:t>- Что на сегодняшнем уроке мне стало более понятным?</a:t>
            </a:r>
            <a:br>
              <a:rPr lang="ru-RU" b="1" dirty="0" smtClean="0"/>
            </a:br>
            <a:r>
              <a:rPr lang="ru-RU" b="1" dirty="0" smtClean="0"/>
              <a:t>- Мне осталось непонятно …?</a:t>
            </a:r>
            <a:br>
              <a:rPr lang="ru-RU" b="1" dirty="0" smtClean="0"/>
            </a:br>
            <a:r>
              <a:rPr lang="ru-RU" b="1" dirty="0" smtClean="0"/>
              <a:t>- На уроке </a:t>
            </a:r>
            <a:r>
              <a:rPr lang="ru-RU" b="1" smtClean="0"/>
              <a:t>мне понравилось … .</a:t>
            </a:r>
            <a:br>
              <a:rPr lang="ru-RU" b="1" smtClean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077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566</TotalTime>
  <Words>117</Words>
  <Application>Microsoft Office PowerPoint</Application>
  <PresentationFormat>Широкоэкранный</PresentationFormat>
  <Paragraphs>63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Arial Black</vt:lpstr>
      <vt:lpstr>Calibri</vt:lpstr>
      <vt:lpstr>Cambria Math</vt:lpstr>
      <vt:lpstr>Times New Roman</vt:lpstr>
      <vt:lpstr>Trebuchet MS</vt:lpstr>
      <vt:lpstr>Wingdings 3</vt:lpstr>
      <vt:lpstr>Грань</vt:lpstr>
      <vt:lpstr>Презентация PowerPoint</vt:lpstr>
      <vt:lpstr>Вычислить: </vt:lpstr>
      <vt:lpstr>Ваня, невнимательно слушал объяснение темы сложение и вычитание смешанных чисел в школе на уроке, и поэтому вот так решил домашнее задание!</vt:lpstr>
      <vt:lpstr>Задача</vt:lpstr>
      <vt:lpstr>Решение:</vt:lpstr>
      <vt:lpstr>Самостоятельная работа</vt:lpstr>
      <vt:lpstr>Проверяем:</vt:lpstr>
      <vt:lpstr>Рефлексия  - Что мы повторили на сегодняшнем уроке? - Что на сегодняшнем уроке мне стало более понятным? - Мне осталось непонятно …? - На уроке мне понравилось … .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Пермякова</dc:creator>
  <cp:lastModifiedBy>Наталья Пермякова</cp:lastModifiedBy>
  <cp:revision>23</cp:revision>
  <dcterms:created xsi:type="dcterms:W3CDTF">2016-03-15T17:14:29Z</dcterms:created>
  <dcterms:modified xsi:type="dcterms:W3CDTF">2016-03-16T02:53:10Z</dcterms:modified>
</cp:coreProperties>
</file>