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7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70" r:id="rId6"/>
    <p:sldId id="260" r:id="rId7"/>
    <p:sldId id="261" r:id="rId8"/>
    <p:sldId id="271" r:id="rId9"/>
  </p:sldIdLst>
  <p:sldSz cx="9144000" cy="6858000" type="screen4x3"/>
  <p:notesSz cx="6888163" cy="100203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DCE98"/>
    <a:srgbClr val="99FF99"/>
    <a:srgbClr val="66FF33"/>
    <a:srgbClr val="CC3300"/>
    <a:srgbClr val="00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84500" cy="50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endParaRPr lang="ru-RU"/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02075" y="0"/>
            <a:ext cx="2984500" cy="50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fld id="{85126DB5-CE25-41DC-84F3-7C42D9FBBCA3}" type="datetimeFigureOut">
              <a:rPr lang="ru-RU"/>
              <a:pPr/>
              <a:t>16.01.2017</a:t>
            </a:fld>
            <a:endParaRPr lang="ru-RU"/>
          </a:p>
        </p:txBody>
      </p:sp>
      <p:sp>
        <p:nvSpPr>
          <p:cNvPr id="2560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39800" y="750888"/>
            <a:ext cx="5008563" cy="375761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560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8975" y="4759325"/>
            <a:ext cx="5510213" cy="4510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2560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517063"/>
            <a:ext cx="2984500" cy="50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endParaRPr lang="ru-RU"/>
          </a:p>
        </p:txBody>
      </p:sp>
      <p:sp>
        <p:nvSpPr>
          <p:cNvPr id="2560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02075" y="9517063"/>
            <a:ext cx="2984500" cy="50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fld id="{B8A84B5C-11A7-4466-9E6D-43E2C268A8D7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182417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5867400" cy="6858000"/>
            <a:chOff x="0" y="0"/>
            <a:chExt cx="3696" cy="4320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2880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kumimoji="1" lang="ru-RU" sz="2400">
                <a:latin typeface="Times New Roman" pitchFamily="18" charset="0"/>
              </a:endParaRPr>
            </a:p>
          </p:txBody>
        </p:sp>
        <p:sp>
          <p:nvSpPr>
            <p:cNvPr id="6" name="AutoShape 4"/>
            <p:cNvSpPr>
              <a:spLocks noChangeArrowheads="1"/>
            </p:cNvSpPr>
            <p:nvPr/>
          </p:nvSpPr>
          <p:spPr bwMode="white">
            <a:xfrm>
              <a:off x="432" y="624"/>
              <a:ext cx="3264" cy="1200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kumimoji="1" lang="ru-RU" sz="2400">
                <a:latin typeface="Times New Roman" pitchFamily="18" charset="0"/>
              </a:endParaRPr>
            </a:p>
          </p:txBody>
        </p:sp>
      </p:grpSp>
      <p:grpSp>
        <p:nvGrpSpPr>
          <p:cNvPr id="7" name="Group 5"/>
          <p:cNvGrpSpPr>
            <a:grpSpLocks/>
          </p:cNvGrpSpPr>
          <p:nvPr/>
        </p:nvGrpSpPr>
        <p:grpSpPr bwMode="auto">
          <a:xfrm>
            <a:off x="3632200" y="4889500"/>
            <a:ext cx="4876800" cy="319088"/>
            <a:chOff x="2288" y="3080"/>
            <a:chExt cx="3072" cy="201"/>
          </a:xfrm>
        </p:grpSpPr>
        <p:sp>
          <p:nvSpPr>
            <p:cNvPr id="8" name="AutoShape 6"/>
            <p:cNvSpPr>
              <a:spLocks noChangeArrowheads="1"/>
            </p:cNvSpPr>
            <p:nvPr/>
          </p:nvSpPr>
          <p:spPr bwMode="auto">
            <a:xfrm flipH="1">
              <a:off x="2288" y="3080"/>
              <a:ext cx="2914" cy="200"/>
            </a:xfrm>
            <a:prstGeom prst="roundRect">
              <a:avLst>
                <a:gd name="adj" fmla="val 0"/>
              </a:avLst>
            </a:prstGeom>
            <a:solidFill>
              <a:schemeClr val="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" name="AutoShape 7"/>
            <p:cNvSpPr>
              <a:spLocks noChangeArrowheads="1"/>
            </p:cNvSpPr>
            <p:nvPr/>
          </p:nvSpPr>
          <p:spPr bwMode="auto">
            <a:xfrm>
              <a:off x="5196" y="3080"/>
              <a:ext cx="164" cy="201"/>
            </a:xfrm>
            <a:prstGeom prst="flowChartDelay">
              <a:avLst/>
            </a:prstGeom>
            <a:solidFill>
              <a:schemeClr val="hlink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26632" name="Rectangle 8"/>
          <p:cNvSpPr>
            <a:spLocks noGrp="1" noChangeArrowheads="1"/>
          </p:cNvSpPr>
          <p:nvPr>
            <p:ph type="subTitle" idx="1"/>
          </p:nvPr>
        </p:nvSpPr>
        <p:spPr>
          <a:xfrm>
            <a:off x="4673600" y="2927350"/>
            <a:ext cx="4013200" cy="1822450"/>
          </a:xfrm>
        </p:spPr>
        <p:txBody>
          <a:bodyPr anchor="b"/>
          <a:lstStyle>
            <a:lvl1pPr marL="0" indent="0">
              <a:buFont typeface="Wingdings" pitchFamily="2" charset="2"/>
              <a:buNone/>
              <a:defRPr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26636" name="AutoShape 1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990600"/>
            <a:ext cx="8229600" cy="1905000"/>
          </a:xfrm>
          <a:prstGeom prst="roundRect">
            <a:avLst>
              <a:gd name="adj" fmla="val 50000"/>
            </a:avLst>
          </a:prstGeom>
        </p:spPr>
        <p:txBody>
          <a:bodyPr anchor="ctr"/>
          <a:lstStyle>
            <a:lvl1pPr algn="ctr">
              <a:defRPr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10" name="Rectangle 9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D2987363-71C2-49B8-9D94-E82FB2F1873F}" type="datetime1">
              <a:rPr lang="ru-RU"/>
              <a:pPr/>
              <a:t>16.01.2017</a:t>
            </a:fld>
            <a:endParaRPr lang="ru-RU"/>
          </a:p>
        </p:txBody>
      </p:sp>
      <p:sp>
        <p:nvSpPr>
          <p:cNvPr id="11" name="Rectangle 10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r">
              <a:defRPr/>
            </a:lvl1pPr>
          </a:lstStyle>
          <a:p>
            <a:endParaRPr lang="ru-RU"/>
          </a:p>
        </p:txBody>
      </p:sp>
      <p:sp>
        <p:nvSpPr>
          <p:cNvPr id="12" name="Rectangle 11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6200" y="6248400"/>
            <a:ext cx="587375" cy="488950"/>
          </a:xfrm>
        </p:spPr>
        <p:txBody>
          <a:bodyPr anchorCtr="0"/>
          <a:lstStyle>
            <a:lvl1pPr>
              <a:defRPr smtClean="0"/>
            </a:lvl1pPr>
          </a:lstStyle>
          <a:p>
            <a:pPr>
              <a:defRPr/>
            </a:pPr>
            <a:fld id="{5D35A565-2D5E-4183-9FF6-DE135CAAE08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9265855-3D08-4FF0-A7EA-F7B0BAB8DEEB}" type="datetime1">
              <a:rPr lang="ru-RU"/>
              <a:pPr/>
              <a:t>16.01.2017</a:t>
            </a:fld>
            <a:endParaRPr lang="ru-RU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7E34C3-37B7-4928-A8B3-E87FE7E4336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05600" y="762000"/>
            <a:ext cx="1981200" cy="532447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762000" y="762000"/>
            <a:ext cx="5791200" cy="53244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C9B26F0-9E3D-4182-B578-0B3D90CB9B83}" type="datetime1">
              <a:rPr lang="ru-RU"/>
              <a:pPr/>
              <a:t>16.01.2017</a:t>
            </a:fld>
            <a:endParaRPr lang="ru-RU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CD7226-6726-43ED-9272-7E107B7D0C4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2000" y="762000"/>
            <a:ext cx="79248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838200" y="2362200"/>
            <a:ext cx="7693025" cy="3724275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48DEFAA-9707-4195-B287-F47BE2B3FCDC}" type="datetime1">
              <a:rPr lang="ru-RU"/>
              <a:pPr/>
              <a:t>16.01.2017</a:t>
            </a:fld>
            <a:endParaRPr lang="ru-RU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B621F0-A926-4FD5-851F-4BFFC8099F0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F2EAFC9-57A1-4380-9234-166DE19517B8}" type="datetime1">
              <a:rPr lang="ru-RU"/>
              <a:pPr/>
              <a:t>16.01.2017</a:t>
            </a:fld>
            <a:endParaRPr lang="ru-RU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0D0800-84D4-48C0-8150-F51EAA46AD0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3298556-9693-446A-B31A-8220FB0612BB}" type="datetime1">
              <a:rPr lang="ru-RU"/>
              <a:pPr/>
              <a:t>16.01.2017</a:t>
            </a:fld>
            <a:endParaRPr lang="ru-RU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C30A12-DEDC-4F65-90CF-63E8412577D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838200" y="2362200"/>
            <a:ext cx="3770313" cy="3724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60913" y="2362200"/>
            <a:ext cx="3770312" cy="3724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D3FA8DE-9498-4D42-B1A6-A317D2A59293}" type="datetime1">
              <a:rPr lang="ru-RU"/>
              <a:pPr/>
              <a:t>16.01.2017</a:t>
            </a:fld>
            <a:endParaRPr lang="ru-RU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B451F6-793E-4971-90E5-21D90D5EAF4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E2A3683-2B20-485B-B877-61E029CFC8DF}" type="datetime1">
              <a:rPr lang="ru-RU"/>
              <a:pPr/>
              <a:t>16.01.2017</a:t>
            </a:fld>
            <a:endParaRPr lang="ru-RU"/>
          </a:p>
        </p:txBody>
      </p:sp>
      <p:sp>
        <p:nvSpPr>
          <p:cNvPr id="8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580226-EA1D-44EB-88C0-8CF88AF2620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F4D4017-7F07-43CB-8B7A-978772B3E6B8}" type="datetime1">
              <a:rPr lang="ru-RU"/>
              <a:pPr/>
              <a:t>16.01.2017</a:t>
            </a:fld>
            <a:endParaRPr lang="ru-RU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F8ACAC-6E5D-4F04-AD04-AD5820D16FB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48F7C39-7284-4808-8DDB-E2334370E838}" type="datetime1">
              <a:rPr lang="ru-RU"/>
              <a:pPr/>
              <a:t>16.01.2017</a:t>
            </a:fld>
            <a:endParaRPr lang="ru-RU"/>
          </a:p>
        </p:txBody>
      </p:sp>
      <p:sp>
        <p:nvSpPr>
          <p:cNvPr id="3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BCE2AD-0298-454F-A940-2AFFFCC4133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146884B-4696-4035-B6B9-8D1862187797}" type="datetime1">
              <a:rPr lang="ru-RU"/>
              <a:pPr/>
              <a:t>16.01.2017</a:t>
            </a:fld>
            <a:endParaRPr lang="ru-RU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C68341-1F24-4D74-9176-00268C39F58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D728708-3BA9-45EF-A351-FAB659C188C5}" type="datetime1">
              <a:rPr lang="ru-RU"/>
              <a:pPr/>
              <a:t>16.01.2017</a:t>
            </a:fld>
            <a:endParaRPr lang="ru-RU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39C82E-732D-49DB-8B48-DEAC5BE223D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0"/>
            <a:ext cx="7620000" cy="6858000"/>
            <a:chOff x="0" y="0"/>
            <a:chExt cx="4800" cy="4320"/>
          </a:xfrm>
        </p:grpSpPr>
        <p:grpSp>
          <p:nvGrpSpPr>
            <p:cNvPr id="1032" name="Group 3"/>
            <p:cNvGrpSpPr>
              <a:grpSpLocks/>
            </p:cNvGrpSpPr>
            <p:nvPr userDrawn="1"/>
          </p:nvGrpSpPr>
          <p:grpSpPr bwMode="auto">
            <a:xfrm>
              <a:off x="0" y="0"/>
              <a:ext cx="2016" cy="4320"/>
              <a:chOff x="0" y="0"/>
              <a:chExt cx="2016" cy="4320"/>
            </a:xfrm>
          </p:grpSpPr>
          <p:sp>
            <p:nvSpPr>
              <p:cNvPr id="25604" name="Rectangle 4"/>
              <p:cNvSpPr>
                <a:spLocks noChangeArrowheads="1"/>
              </p:cNvSpPr>
              <p:nvPr userDrawn="1"/>
            </p:nvSpPr>
            <p:spPr bwMode="auto">
              <a:xfrm>
                <a:off x="0" y="0"/>
                <a:ext cx="480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5605" name="Freeform 5"/>
              <p:cNvSpPr>
                <a:spLocks/>
              </p:cNvSpPr>
              <p:nvPr userDrawn="1"/>
            </p:nvSpPr>
            <p:spPr bwMode="auto">
              <a:xfrm>
                <a:off x="288" y="0"/>
                <a:ext cx="1728" cy="735"/>
              </a:xfrm>
              <a:custGeom>
                <a:avLst/>
                <a:gdLst/>
                <a:ahLst/>
                <a:cxnLst>
                  <a:cxn ang="0">
                    <a:pos x="1728" y="0"/>
                  </a:cxn>
                  <a:cxn ang="0">
                    <a:pos x="1728" y="480"/>
                  </a:cxn>
                  <a:cxn ang="0">
                    <a:pos x="380" y="482"/>
                  </a:cxn>
                  <a:cxn ang="0">
                    <a:pos x="354" y="480"/>
                  </a:cxn>
                  <a:cxn ang="0">
                    <a:pos x="308" y="489"/>
                  </a:cxn>
                  <a:cxn ang="0">
                    <a:pos x="246" y="531"/>
                  </a:cxn>
                  <a:cxn ang="0">
                    <a:pos x="206" y="597"/>
                  </a:cxn>
                  <a:cxn ang="0">
                    <a:pos x="192" y="666"/>
                  </a:cxn>
                  <a:cxn ang="0">
                    <a:pos x="192" y="735"/>
                  </a:cxn>
                  <a:cxn ang="0">
                    <a:pos x="0" y="735"/>
                  </a:cxn>
                  <a:cxn ang="0">
                    <a:pos x="0" y="480"/>
                  </a:cxn>
                  <a:cxn ang="0">
                    <a:pos x="0" y="0"/>
                  </a:cxn>
                  <a:cxn ang="0">
                    <a:pos x="1728" y="0"/>
                  </a:cxn>
                </a:cxnLst>
                <a:rect l="0" t="0" r="r" b="b"/>
                <a:pathLst>
                  <a:path w="1728" h="735">
                    <a:moveTo>
                      <a:pt x="1728" y="0"/>
                    </a:moveTo>
                    <a:lnTo>
                      <a:pt x="1728" y="480"/>
                    </a:lnTo>
                    <a:lnTo>
                      <a:pt x="380" y="482"/>
                    </a:lnTo>
                    <a:lnTo>
                      <a:pt x="354" y="480"/>
                    </a:lnTo>
                    <a:lnTo>
                      <a:pt x="308" y="489"/>
                    </a:lnTo>
                    <a:cubicBezTo>
                      <a:pt x="290" y="498"/>
                      <a:pt x="263" y="513"/>
                      <a:pt x="246" y="531"/>
                    </a:cubicBezTo>
                    <a:cubicBezTo>
                      <a:pt x="229" y="549"/>
                      <a:pt x="215" y="574"/>
                      <a:pt x="206" y="597"/>
                    </a:cubicBezTo>
                    <a:cubicBezTo>
                      <a:pt x="197" y="620"/>
                      <a:pt x="194" y="643"/>
                      <a:pt x="192" y="666"/>
                    </a:cubicBezTo>
                    <a:lnTo>
                      <a:pt x="192" y="735"/>
                    </a:lnTo>
                    <a:lnTo>
                      <a:pt x="0" y="735"/>
                    </a:lnTo>
                    <a:lnTo>
                      <a:pt x="0" y="480"/>
                    </a:lnTo>
                    <a:lnTo>
                      <a:pt x="0" y="0"/>
                    </a:lnTo>
                    <a:lnTo>
                      <a:pt x="1728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 cap="flat" cmpd="sng">
                <a:noFill/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  <p:txBody>
              <a:bodyPr wrap="none"/>
              <a:lstStyle/>
              <a:p>
                <a:pPr>
                  <a:defRPr/>
                </a:pPr>
                <a:endParaRPr lang="ru-RU"/>
              </a:p>
            </p:txBody>
          </p:sp>
        </p:grpSp>
        <p:grpSp>
          <p:nvGrpSpPr>
            <p:cNvPr id="1033" name="Group 6"/>
            <p:cNvGrpSpPr>
              <a:grpSpLocks/>
            </p:cNvGrpSpPr>
            <p:nvPr/>
          </p:nvGrpSpPr>
          <p:grpSpPr bwMode="auto">
            <a:xfrm>
              <a:off x="144" y="1248"/>
              <a:ext cx="4656" cy="201"/>
              <a:chOff x="144" y="1248"/>
              <a:chExt cx="4656" cy="201"/>
            </a:xfrm>
          </p:grpSpPr>
          <p:sp>
            <p:nvSpPr>
              <p:cNvPr id="25607" name="AutoShape 7"/>
              <p:cNvSpPr>
                <a:spLocks noChangeArrowheads="1"/>
              </p:cNvSpPr>
              <p:nvPr/>
            </p:nvSpPr>
            <p:spPr bwMode="auto">
              <a:xfrm>
                <a:off x="384" y="1248"/>
                <a:ext cx="4416" cy="200"/>
              </a:xfrm>
              <a:prstGeom prst="roundRect">
                <a:avLst>
                  <a:gd name="adj" fmla="val 0"/>
                </a:avLst>
              </a:prstGeom>
              <a:solidFill>
                <a:schemeClr val="hlink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5608" name="AutoShape 8"/>
              <p:cNvSpPr>
                <a:spLocks noChangeArrowheads="1"/>
              </p:cNvSpPr>
              <p:nvPr/>
            </p:nvSpPr>
            <p:spPr bwMode="auto">
              <a:xfrm flipH="1">
                <a:off x="144" y="1248"/>
                <a:ext cx="248" cy="201"/>
              </a:xfrm>
              <a:prstGeom prst="flowChartDelay">
                <a:avLst/>
              </a:prstGeom>
              <a:solidFill>
                <a:schemeClr val="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</p:grpSp>
      </p:grpSp>
      <p:sp>
        <p:nvSpPr>
          <p:cNvPr id="1027" name="AutoShape 9"/>
          <p:cNvSpPr>
            <a:spLocks noGrp="1" noChangeArrowheads="1"/>
          </p:cNvSpPr>
          <p:nvPr>
            <p:ph type="title"/>
          </p:nvPr>
        </p:nvSpPr>
        <p:spPr bwMode="auto">
          <a:xfrm>
            <a:off x="762000" y="762000"/>
            <a:ext cx="7924800" cy="1143000"/>
          </a:xfrm>
          <a:prstGeom prst="roundRect">
            <a:avLst>
              <a:gd name="adj" fmla="val 21667"/>
            </a:avLst>
          </a:pr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8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2362200"/>
            <a:ext cx="7693025" cy="3724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25611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438400" y="6248400"/>
            <a:ext cx="2130425" cy="47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512621B3-7F8A-4192-B92F-5AED0B0CFF6E}" type="datetime1">
              <a:rPr lang="ru-RU"/>
              <a:pPr/>
              <a:t>16.01.2017</a:t>
            </a:fld>
            <a:endParaRPr lang="ru-RU"/>
          </a:p>
        </p:txBody>
      </p:sp>
      <p:sp>
        <p:nvSpPr>
          <p:cNvPr id="25612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5791200" y="6248400"/>
            <a:ext cx="2897188" cy="47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25613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4138" y="6242050"/>
            <a:ext cx="587375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1" compatLnSpc="1">
            <a:prstTxWarp prst="textNoShape">
              <a:avLst/>
            </a:prstTxWarp>
          </a:bodyPr>
          <a:lstStyle>
            <a:lvl1pPr>
              <a:defRPr sz="2600" b="1" smtClean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0F20E974-15DF-48DA-93A1-0829D65314C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81" r:id="rId2"/>
    <p:sldLayoutId id="2147483680" r:id="rId3"/>
    <p:sldLayoutId id="2147483679" r:id="rId4"/>
    <p:sldLayoutId id="2147483678" r:id="rId5"/>
    <p:sldLayoutId id="2147483677" r:id="rId6"/>
    <p:sldLayoutId id="2147483676" r:id="rId7"/>
    <p:sldLayoutId id="2147483675" r:id="rId8"/>
    <p:sldLayoutId id="2147483674" r:id="rId9"/>
    <p:sldLayoutId id="2147483673" r:id="rId10"/>
    <p:sldLayoutId id="2147483672" r:id="rId11"/>
    <p:sldLayoutId id="2147483671" r:id="rId12"/>
  </p:sldLayoutIdLst>
  <p:hf hdr="0" ft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75000"/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0000"/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1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2002D8C-6391-4052-96FB-78803F170449}" type="slidenum">
              <a:rPr lang="ru-RU"/>
              <a:pPr>
                <a:defRPr/>
              </a:pPr>
              <a:t>1</a:t>
            </a:fld>
            <a:endParaRPr lang="ru-RU"/>
          </a:p>
        </p:txBody>
      </p:sp>
      <p:sp>
        <p:nvSpPr>
          <p:cNvPr id="3074" name="AutoShape 2"/>
          <p:cNvSpPr>
            <a:spLocks noGrp="1" noChangeArrowheads="1"/>
          </p:cNvSpPr>
          <p:nvPr>
            <p:ph type="ctrTitle"/>
          </p:nvPr>
        </p:nvSpPr>
        <p:spPr>
          <a:xfrm>
            <a:off x="0" y="533400"/>
            <a:ext cx="8915400" cy="1676400"/>
          </a:xfrm>
          <a:solidFill>
            <a:schemeClr val="accent2"/>
          </a:solidFill>
        </p:spPr>
        <p:txBody>
          <a:bodyPr/>
          <a:lstStyle/>
          <a:p>
            <a:pPr eaLnBrk="1" hangingPunct="1"/>
            <a:r>
              <a:rPr lang="be-BY" sz="3200" dirty="0" smtClean="0">
                <a:latin typeface="Times New Roman" pitchFamily="18" charset="0"/>
              </a:rPr>
              <a:t>Ғ.Сәләм(1911-39) – баш</a:t>
            </a:r>
            <a:r>
              <a:rPr lang="ba-RU" sz="3200" dirty="0" smtClean="0">
                <a:latin typeface="Times New Roman" pitchFamily="18" charset="0"/>
              </a:rPr>
              <a:t>ҡорт шағиры, журналист, ғилми хеҙмәткәр</a:t>
            </a:r>
            <a:r>
              <a:rPr lang="be-BY" sz="3200" dirty="0" smtClean="0">
                <a:latin typeface="Times New Roman" pitchFamily="18" charset="0"/>
              </a:rPr>
              <a:t/>
            </a:r>
            <a:br>
              <a:rPr lang="be-BY" sz="3200" dirty="0" smtClean="0">
                <a:latin typeface="Times New Roman" pitchFamily="18" charset="0"/>
              </a:rPr>
            </a:br>
            <a:r>
              <a:rPr lang="be-BY" sz="3200" dirty="0" smtClean="0">
                <a:latin typeface="Times New Roman" pitchFamily="18" charset="0"/>
              </a:rPr>
              <a:t/>
            </a:r>
            <a:br>
              <a:rPr lang="be-BY" sz="3200" dirty="0" smtClean="0">
                <a:latin typeface="Times New Roman" pitchFamily="18" charset="0"/>
              </a:rPr>
            </a:br>
            <a:endParaRPr lang="ru-RU" sz="2400" dirty="0" smtClean="0">
              <a:latin typeface="Times New Roman" pitchFamily="18" charset="0"/>
            </a:endParaRP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495800" y="2514600"/>
            <a:ext cx="4495800" cy="3429000"/>
          </a:xfrm>
          <a:solidFill>
            <a:schemeClr val="accent2"/>
          </a:solidFill>
        </p:spPr>
        <p:txBody>
          <a:bodyPr/>
          <a:lstStyle/>
          <a:p>
            <a:pPr algn="ctr" eaLnBrk="1" hangingPunct="1">
              <a:lnSpc>
                <a:spcPct val="90000"/>
              </a:lnSpc>
            </a:pPr>
            <a:endParaRPr lang="ru-RU" b="1" dirty="0" smtClean="0">
              <a:solidFill>
                <a:srgbClr val="375439"/>
              </a:solidFill>
              <a:latin typeface="Times New Roman" pitchFamily="18" charset="0"/>
            </a:endParaRPr>
          </a:p>
          <a:p>
            <a:pPr algn="ctr" eaLnBrk="1" hangingPunct="1">
              <a:lnSpc>
                <a:spcPct val="90000"/>
              </a:lnSpc>
            </a:pPr>
            <a:endParaRPr lang="ru-RU" b="1" dirty="0">
              <a:solidFill>
                <a:srgbClr val="375439"/>
              </a:solidFill>
              <a:latin typeface="Times New Roman" pitchFamily="18" charset="0"/>
            </a:endParaRPr>
          </a:p>
          <a:p>
            <a:pPr algn="ctr" eaLnBrk="1" hangingPunct="1">
              <a:lnSpc>
                <a:spcPct val="90000"/>
              </a:lnSpc>
            </a:pPr>
            <a:r>
              <a:rPr lang="ru-RU" b="1" dirty="0" smtClean="0">
                <a:solidFill>
                  <a:srgbClr val="375439"/>
                </a:solidFill>
                <a:latin typeface="Times New Roman" pitchFamily="18" charset="0"/>
              </a:rPr>
              <a:t>«</a:t>
            </a:r>
            <a:r>
              <a:rPr lang="be-BY" b="1" dirty="0">
                <a:solidFill>
                  <a:srgbClr val="375439"/>
                </a:solidFill>
                <a:latin typeface="Times New Roman" pitchFamily="18" charset="0"/>
              </a:rPr>
              <a:t>Ғәлимов Сәләм  – беҙҙең шиғриәтебеҙҙең  шоңҡары. </a:t>
            </a:r>
          </a:p>
          <a:p>
            <a:pPr algn="ctr" eaLnBrk="1" hangingPunct="1">
              <a:lnSpc>
                <a:spcPct val="90000"/>
              </a:lnSpc>
            </a:pPr>
            <a:r>
              <a:rPr lang="be-BY" b="1" dirty="0">
                <a:solidFill>
                  <a:srgbClr val="375439"/>
                </a:solidFill>
                <a:latin typeface="Times New Roman" pitchFamily="18" charset="0"/>
              </a:rPr>
              <a:t>     Ул  яулаған  бейеклектәр,  ул  </a:t>
            </a:r>
          </a:p>
          <a:p>
            <a:pPr algn="ctr" eaLnBrk="1" hangingPunct="1">
              <a:lnSpc>
                <a:spcPct val="90000"/>
              </a:lnSpc>
            </a:pPr>
            <a:r>
              <a:rPr lang="be-BY" b="1" dirty="0">
                <a:solidFill>
                  <a:srgbClr val="375439"/>
                </a:solidFill>
                <a:latin typeface="Times New Roman" pitchFamily="18" charset="0"/>
              </a:rPr>
              <a:t>ынтылған киңлектәр  әле  </a:t>
            </a:r>
          </a:p>
          <a:p>
            <a:pPr algn="ctr" eaLnBrk="1" hangingPunct="1">
              <a:lnSpc>
                <a:spcPct val="90000"/>
              </a:lnSpc>
            </a:pPr>
            <a:r>
              <a:rPr lang="be-BY" b="1" dirty="0">
                <a:solidFill>
                  <a:srgbClr val="375439"/>
                </a:solidFill>
                <a:latin typeface="Times New Roman" pitchFamily="18" charset="0"/>
              </a:rPr>
              <a:t> күптәрҙе  рухландырыр</a:t>
            </a:r>
            <a:r>
              <a:rPr lang="ru-RU" b="1" dirty="0" smtClean="0">
                <a:solidFill>
                  <a:srgbClr val="375439"/>
                </a:solidFill>
                <a:latin typeface="Times New Roman" pitchFamily="18" charset="0"/>
              </a:rPr>
              <a:t>».</a:t>
            </a:r>
          </a:p>
          <a:p>
            <a:pPr algn="r" eaLnBrk="1" hangingPunct="1">
              <a:lnSpc>
                <a:spcPct val="90000"/>
              </a:lnSpc>
            </a:pPr>
            <a:r>
              <a:rPr lang="ru-RU" b="1" dirty="0" err="1" smtClean="0">
                <a:solidFill>
                  <a:srgbClr val="375439"/>
                </a:solidFill>
                <a:latin typeface="Times New Roman" pitchFamily="18" charset="0"/>
              </a:rPr>
              <a:t>Б.Бикбай</a:t>
            </a:r>
            <a:r>
              <a:rPr lang="ru-RU" b="1" dirty="0" smtClean="0">
                <a:solidFill>
                  <a:srgbClr val="375439"/>
                </a:solidFill>
                <a:latin typeface="a_Helver(15%) Bashkir" pitchFamily="34" charset="0"/>
              </a:rPr>
              <a:t> </a:t>
            </a:r>
            <a:endParaRPr lang="ru-RU" b="1" dirty="0">
              <a:solidFill>
                <a:srgbClr val="375439"/>
              </a:solidFill>
              <a:latin typeface="a_Helver(15%) Bashkir" pitchFamily="34" charset="0"/>
            </a:endParaRPr>
          </a:p>
        </p:txBody>
      </p:sp>
      <p:pic>
        <p:nvPicPr>
          <p:cNvPr id="3076" name="Рисунок 1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28650" y="2209800"/>
            <a:ext cx="3367088" cy="434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/>
          <a:p>
            <a:pPr>
              <a:defRPr/>
            </a:pPr>
            <a:fld id="{1A3F966A-21C9-4F88-9968-2667F1009766}" type="slidenum">
              <a:rPr lang="ru-RU"/>
              <a:pPr>
                <a:defRPr/>
              </a:pPr>
              <a:t>2</a:t>
            </a:fld>
            <a:endParaRPr lang="ru-RU"/>
          </a:p>
        </p:txBody>
      </p:sp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4099" name="Рисунок 4" descr="салам.jpg"/>
          <p:cNvPicPr>
            <a:picLocks noGrp="1" noChangeAspect="1"/>
          </p:cNvPicPr>
          <p:nvPr>
            <p:ph type="body"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228600" y="152400"/>
            <a:ext cx="8686800" cy="6477000"/>
          </a:xfrm>
          <a:noFill/>
        </p:spPr>
      </p:pic>
      <p:pic>
        <p:nvPicPr>
          <p:cNvPr id="4100" name="Рисунок 4" descr="салам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28600" y="0"/>
            <a:ext cx="8686800" cy="647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/>
          <a:p>
            <a:pPr>
              <a:defRPr/>
            </a:pPr>
            <a:fld id="{19B10329-46BA-4128-AF86-2941BC72E932}" type="slidenum">
              <a:rPr lang="ru-RU"/>
              <a:pPr>
                <a:defRPr/>
              </a:pPr>
              <a:t>3</a:t>
            </a:fld>
            <a:endParaRPr lang="ru-RU"/>
          </a:p>
        </p:txBody>
      </p:sp>
      <p:sp>
        <p:nvSpPr>
          <p:cNvPr id="5122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685800" y="1828800"/>
            <a:ext cx="8001000" cy="4724400"/>
          </a:xfrm>
          <a:solidFill>
            <a:schemeClr val="accent2"/>
          </a:solidFill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be-BY" sz="1500" b="1" smtClean="0">
                <a:solidFill>
                  <a:srgbClr val="000066"/>
                </a:solidFill>
              </a:rPr>
              <a:t>                                          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be-BY" sz="1500" b="1" smtClean="0">
                <a:solidFill>
                  <a:srgbClr val="000066"/>
                </a:solidFill>
              </a:rPr>
              <a:t>                                       </a:t>
            </a:r>
            <a:r>
              <a:rPr lang="be-BY" sz="2000" b="1" smtClean="0">
                <a:solidFill>
                  <a:srgbClr val="CC3300"/>
                </a:solidFill>
                <a:latin typeface="a_Helver(15%) Bashkir" pitchFamily="34" charset="0"/>
              </a:rPr>
              <a:t>Шағирҙың  аҡҡош  йыры : иң күренекле,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be-BY" sz="2000" b="1" smtClean="0">
                <a:solidFill>
                  <a:srgbClr val="CC3300"/>
                </a:solidFill>
                <a:latin typeface="a_Helver(15%) Bashkir" pitchFamily="34" charset="0"/>
              </a:rPr>
              <a:t>                              иң ҙур   күләмле   һәм  иң  һуңғы  әҫәре.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be-BY" sz="2000" b="1" smtClean="0">
                <a:solidFill>
                  <a:srgbClr val="CC3300"/>
                </a:solidFill>
                <a:latin typeface="a_Helver(15%) Bashkir" pitchFamily="34" charset="0"/>
              </a:rPr>
              <a:t>      </a:t>
            </a:r>
            <a:r>
              <a:rPr lang="be-BY" b="1" smtClean="0">
                <a:solidFill>
                  <a:srgbClr val="CC3300"/>
                </a:solidFill>
                <a:latin typeface="Times New Roman" pitchFamily="18" charset="0"/>
              </a:rPr>
              <a:t>Идеяһы: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be-BY" b="1" smtClean="0">
                <a:solidFill>
                  <a:srgbClr val="000066"/>
                </a:solidFill>
                <a:latin typeface="Times New Roman" pitchFamily="18" charset="0"/>
              </a:rPr>
              <a:t>     Тыуған ил, ғаилә, бала, мөхәббәт, дуҫлыҡ  кеүек мәңгелек әхләҡи принциптарҙы - идеяларҙы раҫлау.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be-BY" b="1" smtClean="0">
                <a:solidFill>
                  <a:srgbClr val="000066"/>
                </a:solidFill>
                <a:latin typeface="Times New Roman" pitchFamily="18" charset="0"/>
              </a:rPr>
              <a:t>          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be-BY" b="1" smtClean="0">
                <a:solidFill>
                  <a:srgbClr val="000066"/>
                </a:solidFill>
                <a:latin typeface="Times New Roman" pitchFamily="18" charset="0"/>
              </a:rPr>
              <a:t>      </a:t>
            </a:r>
            <a:r>
              <a:rPr lang="be-BY" b="1" smtClean="0">
                <a:solidFill>
                  <a:srgbClr val="CC3300"/>
                </a:solidFill>
                <a:latin typeface="Times New Roman" pitchFamily="18" charset="0"/>
              </a:rPr>
              <a:t>Темаһы: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be-BY" b="1" smtClean="0">
                <a:solidFill>
                  <a:srgbClr val="000066"/>
                </a:solidFill>
                <a:latin typeface="Times New Roman" pitchFamily="18" charset="0"/>
              </a:rPr>
              <a:t>    Автор үҙенең геройҙары Сәйҙел менән Зәйнәптең йәмғиәткә хеҙмәт итеүен, уларҙың ғаилә тормошон һәм балаға булған мөнәсәбәтен һүрәтләү.</a:t>
            </a:r>
          </a:p>
          <a:p>
            <a:pPr eaLnBrk="1" hangingPunct="1">
              <a:lnSpc>
                <a:spcPct val="90000"/>
              </a:lnSpc>
            </a:pPr>
            <a:endParaRPr lang="ru-RU" b="1" smtClean="0">
              <a:solidFill>
                <a:srgbClr val="000066"/>
              </a:solidFill>
              <a:latin typeface="Times New Roman" pitchFamily="18" charset="0"/>
            </a:endParaRPr>
          </a:p>
        </p:txBody>
      </p:sp>
      <p:sp>
        <p:nvSpPr>
          <p:cNvPr id="5123" name="AutoShape 7"/>
          <p:cNvSpPr>
            <a:spLocks noGrp="1" noChangeArrowheads="1"/>
          </p:cNvSpPr>
          <p:nvPr>
            <p:ph type="title"/>
          </p:nvPr>
        </p:nvSpPr>
        <p:spPr>
          <a:xfrm>
            <a:off x="609600" y="609600"/>
            <a:ext cx="7924800" cy="1295400"/>
          </a:xfrm>
          <a:solidFill>
            <a:schemeClr val="accent2"/>
          </a:solidFill>
        </p:spPr>
        <p:txBody>
          <a:bodyPr/>
          <a:lstStyle/>
          <a:p>
            <a:pPr eaLnBrk="1" hangingPunct="1"/>
            <a:r>
              <a:rPr lang="be-BY" smtClean="0">
                <a:latin typeface="Times New Roman" pitchFamily="18" charset="0"/>
              </a:rPr>
              <a:t>Ғ.Сәләм “Бала” (поэма, 1939)</a:t>
            </a:r>
            <a:endParaRPr lang="ru-RU" smtClean="0">
              <a:latin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/>
          <a:p>
            <a:pPr>
              <a:defRPr/>
            </a:pPr>
            <a:fld id="{3AC2F0DA-43FF-4D96-8297-CB4F760216E3}" type="slidenum">
              <a:rPr lang="ru-RU"/>
              <a:pPr>
                <a:defRPr/>
              </a:pPr>
              <a:t>4</a:t>
            </a:fld>
            <a:endParaRPr lang="ru-RU"/>
          </a:p>
        </p:txBody>
      </p:sp>
      <p:sp>
        <p:nvSpPr>
          <p:cNvPr id="6146" name="AutoShape 2"/>
          <p:cNvSpPr>
            <a:spLocks noGrp="1" noChangeArrowheads="1"/>
          </p:cNvSpPr>
          <p:nvPr>
            <p:ph type="title"/>
          </p:nvPr>
        </p:nvSpPr>
        <p:spPr>
          <a:solidFill>
            <a:schemeClr val="accent2"/>
          </a:solidFill>
        </p:spPr>
        <p:txBody>
          <a:bodyPr/>
          <a:lstStyle/>
          <a:p>
            <a:pPr eaLnBrk="1" hangingPunct="1"/>
            <a:r>
              <a:rPr lang="be-BY" smtClean="0"/>
              <a:t>                </a:t>
            </a:r>
            <a:r>
              <a:rPr lang="be-BY" smtClean="0">
                <a:latin typeface="Times New Roman" pitchFamily="18" charset="0"/>
              </a:rPr>
              <a:t>Һүҙлек  һүҙҙәре</a:t>
            </a:r>
            <a:endParaRPr lang="ru-RU" smtClean="0">
              <a:latin typeface="Times New Roman" pitchFamily="18" charset="0"/>
            </a:endParaRP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chemeClr val="accent2"/>
          </a:solidFill>
        </p:spPr>
        <p:txBody>
          <a:bodyPr/>
          <a:lstStyle/>
          <a:p>
            <a:pPr eaLnBrk="1" hangingPunct="1"/>
            <a:r>
              <a:rPr lang="be-BY" b="1" smtClean="0">
                <a:solidFill>
                  <a:srgbClr val="C00000"/>
                </a:solidFill>
                <a:latin typeface="Times New Roman" pitchFamily="18" charset="0"/>
              </a:rPr>
              <a:t>Әхлаҡ                       -             этика</a:t>
            </a:r>
          </a:p>
          <a:p>
            <a:pPr eaLnBrk="1" hangingPunct="1"/>
            <a:r>
              <a:rPr lang="be-BY" b="1" smtClean="0">
                <a:solidFill>
                  <a:srgbClr val="C00000"/>
                </a:solidFill>
                <a:latin typeface="Times New Roman" pitchFamily="18" charset="0"/>
              </a:rPr>
              <a:t>әхләҡи                      -             этический</a:t>
            </a:r>
          </a:p>
          <a:p>
            <a:pPr eaLnBrk="1" hangingPunct="1"/>
            <a:r>
              <a:rPr lang="be-BY" b="1" smtClean="0">
                <a:solidFill>
                  <a:srgbClr val="C00000"/>
                </a:solidFill>
                <a:latin typeface="Times New Roman" pitchFamily="18" charset="0"/>
              </a:rPr>
              <a:t>йәмғиәт                     -            общество</a:t>
            </a:r>
          </a:p>
          <a:p>
            <a:pPr eaLnBrk="1" hangingPunct="1"/>
            <a:r>
              <a:rPr lang="be-BY" b="1" smtClean="0">
                <a:solidFill>
                  <a:srgbClr val="C00000"/>
                </a:solidFill>
                <a:latin typeface="Times New Roman" pitchFamily="18" charset="0"/>
              </a:rPr>
              <a:t>мөнәсәбәт                 -            отношение</a:t>
            </a:r>
          </a:p>
          <a:p>
            <a:pPr eaLnBrk="1" hangingPunct="1"/>
            <a:r>
              <a:rPr lang="be-BY" b="1" smtClean="0">
                <a:solidFill>
                  <a:srgbClr val="C00000"/>
                </a:solidFill>
                <a:latin typeface="Times New Roman" pitchFamily="18" charset="0"/>
              </a:rPr>
              <a:t>мәңгелек  ҡиммәттәр     -     вечные</a:t>
            </a:r>
          </a:p>
          <a:p>
            <a:pPr eaLnBrk="1" hangingPunct="1">
              <a:buFont typeface="Wingdings" pitchFamily="2" charset="2"/>
              <a:buNone/>
            </a:pPr>
            <a:r>
              <a:rPr lang="be-BY" b="1" smtClean="0">
                <a:solidFill>
                  <a:srgbClr val="C00000"/>
                </a:solidFill>
                <a:latin typeface="Times New Roman" pitchFamily="18" charset="0"/>
              </a:rPr>
              <a:t>                                                           ценности</a:t>
            </a:r>
            <a:endParaRPr lang="ru-RU" b="1" smtClean="0">
              <a:solidFill>
                <a:srgbClr val="C00000"/>
              </a:solidFill>
              <a:latin typeface="Times New Roman" pitchFamily="18" charset="0"/>
            </a:endParaRPr>
          </a:p>
          <a:p>
            <a:pPr eaLnBrk="1" hangingPunct="1"/>
            <a:endParaRPr lang="ru-RU" smtClean="0">
              <a:latin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/>
          <a:p>
            <a:pPr>
              <a:defRPr/>
            </a:pPr>
            <a:fld id="{F0FB9E76-9691-4AD5-AE46-D3392860312F}" type="slidenum">
              <a:rPr lang="ru-RU"/>
              <a:pPr>
                <a:defRPr/>
              </a:pPr>
              <a:t>5</a:t>
            </a:fld>
            <a:endParaRPr lang="ru-RU"/>
          </a:p>
        </p:txBody>
      </p:sp>
      <p:sp>
        <p:nvSpPr>
          <p:cNvPr id="26626" name="AutoShape 2"/>
          <p:cNvSpPr>
            <a:spLocks noGrp="1" noChangeArrowheads="1"/>
          </p:cNvSpPr>
          <p:nvPr>
            <p:ph type="title"/>
          </p:nvPr>
        </p:nvSpPr>
        <p:spPr>
          <a:solidFill>
            <a:schemeClr val="accent2"/>
          </a:solidFill>
        </p:spPr>
        <p:txBody>
          <a:bodyPr/>
          <a:lstStyle/>
          <a:p>
            <a:r>
              <a:rPr lang="ru-RU" smtClean="0">
                <a:latin typeface="Times New Roman" pitchFamily="18" charset="0"/>
              </a:rPr>
              <a:t>Поэманы</a:t>
            </a:r>
            <a:r>
              <a:rPr lang="be-BY" smtClean="0">
                <a:latin typeface="Times New Roman" pitchFamily="18" charset="0"/>
              </a:rPr>
              <a:t>ң  сюжеты</a:t>
            </a:r>
            <a:endParaRPr lang="ru-RU" smtClean="0">
              <a:latin typeface="Times New Roman" pitchFamily="18" charset="0"/>
            </a:endParaRPr>
          </a:p>
        </p:txBody>
      </p:sp>
      <p:graphicFrame>
        <p:nvGraphicFramePr>
          <p:cNvPr id="26681" name="Group 57"/>
          <p:cNvGraphicFramePr>
            <a:graphicFrameLocks noGrp="1"/>
          </p:cNvGraphicFramePr>
          <p:nvPr>
            <p:ph idx="1"/>
          </p:nvPr>
        </p:nvGraphicFramePr>
        <p:xfrm>
          <a:off x="838200" y="2362200"/>
          <a:ext cx="7693025" cy="4209415"/>
        </p:xfrm>
        <a:graphic>
          <a:graphicData uri="http://schemas.openxmlformats.org/drawingml/2006/table">
            <a:tbl>
              <a:tblPr/>
              <a:tblGrid>
                <a:gridCol w="1976438"/>
                <a:gridCol w="5716587"/>
              </a:tblGrid>
              <a:tr h="8397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be-BY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be-BY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Төйөнләнеү:</a:t>
                      </a:r>
                      <a:endParaRPr kumimoji="0" lang="be-BY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be-BY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be-BY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Автор ү</a:t>
                      </a:r>
                      <a:r>
                        <a:rPr kumimoji="0" lang="be-BY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Lucida Sans Unicode" pitchFamily="34" charset="0"/>
                        </a:rPr>
                        <a:t>ҙ</a:t>
                      </a:r>
                      <a:r>
                        <a:rPr kumimoji="0" lang="be-BY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енең геройҙары  Зәйнәп, Сәйҙел менән  таныштыра</a:t>
                      </a:r>
                      <a:endParaRPr kumimoji="0" lang="be-BY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E98"/>
                    </a:solidFill>
                  </a:tcPr>
                </a:tc>
              </a:tr>
              <a:tr h="3825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be-BY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Экспозиция:</a:t>
                      </a:r>
                      <a:endParaRPr kumimoji="0" lang="be-BY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E9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be-BY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Я</a:t>
                      </a:r>
                      <a:r>
                        <a:rPr kumimoji="0" lang="be-BY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Lucida Sans Unicode" pitchFamily="34" charset="0"/>
                        </a:rPr>
                        <a:t>ҙ</a:t>
                      </a:r>
                      <a:r>
                        <a:rPr kumimoji="0" lang="be-BY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етә, бөтә тәбиғәт сәскә ата</a:t>
                      </a:r>
                      <a:endParaRPr kumimoji="0" lang="be-BY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99"/>
                    </a:solidFill>
                  </a:tcPr>
                </a:tc>
              </a:tr>
              <a:tr h="12033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be-BY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Ва</a:t>
                      </a:r>
                      <a:r>
                        <a:rPr kumimoji="0" lang="be-BY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Lucida Sans Unicode" pitchFamily="34" charset="0"/>
                        </a:rPr>
                        <a:t>ҡ</a:t>
                      </a:r>
                      <a:r>
                        <a:rPr kumimoji="0" lang="be-BY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иғалар үҫеше:</a:t>
                      </a:r>
                      <a:endParaRPr kumimoji="0" lang="be-BY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be-BY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Зәйнәптең практикаға китеүе, Сәй</a:t>
                      </a:r>
                      <a:r>
                        <a:rPr kumimoji="0" lang="be-BY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Lucida Sans Unicode" pitchFamily="34" charset="0"/>
                        </a:rPr>
                        <a:t>ҙ</a:t>
                      </a:r>
                      <a:r>
                        <a:rPr kumimoji="0" lang="be-BY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елдең оҙатып ҡалыуы, Әршиттең осрауы, Зәйнәптең хаты, телеграмма,  бала ғүмере тураһында бәхәстәр…</a:t>
                      </a:r>
                      <a:endParaRPr kumimoji="0" lang="be-BY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E98"/>
                    </a:solidFill>
                  </a:tcPr>
                </a:tc>
              </a:tr>
              <a:tr h="685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be-BY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Кульмина-ция:</a:t>
                      </a:r>
                      <a:endParaRPr kumimoji="0" lang="be-BY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E9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be-BY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Сәй</a:t>
                      </a:r>
                      <a:r>
                        <a:rPr kumimoji="0" lang="be-BY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Lucida Sans Unicode" pitchFamily="34" charset="0"/>
                        </a:rPr>
                        <a:t>ҙ</a:t>
                      </a:r>
                      <a:r>
                        <a:rPr kumimoji="0" lang="be-BY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елдең Зәйнәпте ташлап сығып китеүе</a:t>
                      </a:r>
                      <a:endParaRPr kumimoji="0" lang="be-BY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99"/>
                    </a:solidFill>
                  </a:tcPr>
                </a:tc>
              </a:tr>
              <a:tr h="6127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be-BY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Сиселеш:</a:t>
                      </a:r>
                      <a:endParaRPr kumimoji="0" lang="be-BY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be-BY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Автор</a:t>
                      </a:r>
                      <a:r>
                        <a:rPr kumimoji="0" lang="be-BY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Lucida Sans Unicode" pitchFamily="34" charset="0"/>
                        </a:rPr>
                        <a:t>ҙ</a:t>
                      </a:r>
                      <a:r>
                        <a:rPr kumimoji="0" lang="be-BY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ың үҙ геройы  Сәйҙел  менән осрашыуы</a:t>
                      </a:r>
                      <a:endParaRPr kumimoji="0" lang="be-BY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E98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/>
          <a:p>
            <a:pPr>
              <a:defRPr/>
            </a:pPr>
            <a:fld id="{68F72768-1550-4078-BF1C-71336931DCD9}" type="slidenum">
              <a:rPr lang="ru-RU"/>
              <a:pPr>
                <a:defRPr/>
              </a:pPr>
              <a:t>6</a:t>
            </a:fld>
            <a:endParaRPr lang="ru-RU"/>
          </a:p>
        </p:txBody>
      </p:sp>
      <p:sp>
        <p:nvSpPr>
          <p:cNvPr id="7170" name="AutoShape 2"/>
          <p:cNvSpPr>
            <a:spLocks noGrp="1" noChangeArrowheads="1"/>
          </p:cNvSpPr>
          <p:nvPr>
            <p:ph type="title"/>
          </p:nvPr>
        </p:nvSpPr>
        <p:spPr>
          <a:xfrm>
            <a:off x="533400" y="914400"/>
            <a:ext cx="8153400" cy="1143000"/>
          </a:xfrm>
          <a:solidFill>
            <a:schemeClr val="accent2"/>
          </a:solidFill>
        </p:spPr>
        <p:txBody>
          <a:bodyPr/>
          <a:lstStyle/>
          <a:p>
            <a:pPr eaLnBrk="1" hangingPunct="1"/>
            <a:r>
              <a:rPr lang="be-BY" smtClean="0">
                <a:latin typeface="Times New Roman" pitchFamily="18" charset="0"/>
              </a:rPr>
              <a:t>Поэмала бирелгән проблемалар</a:t>
            </a:r>
            <a:endParaRPr lang="ru-RU" smtClean="0">
              <a:latin typeface="Times New Roman" pitchFamily="18" charset="0"/>
            </a:endParaRP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0" y="2209800"/>
            <a:ext cx="7924800" cy="4419600"/>
          </a:xfrm>
          <a:solidFill>
            <a:schemeClr val="accent2"/>
          </a:solidFill>
        </p:spPr>
        <p:txBody>
          <a:bodyPr/>
          <a:lstStyle/>
          <a:p>
            <a:pPr eaLnBrk="1" hangingPunct="1"/>
            <a:r>
              <a:rPr lang="ru-RU" sz="3200" b="1" smtClean="0">
                <a:solidFill>
                  <a:srgbClr val="002060"/>
                </a:solidFill>
              </a:rPr>
              <a:t> </a:t>
            </a:r>
            <a:r>
              <a:rPr lang="ru-RU" sz="3200" b="1" smtClean="0">
                <a:solidFill>
                  <a:srgbClr val="002060"/>
                </a:solidFill>
                <a:latin typeface="Times New Roman" pitchFamily="18" charset="0"/>
              </a:rPr>
              <a:t>Тыу</a:t>
            </a:r>
            <a:r>
              <a:rPr lang="be-BY" sz="3200" b="1" smtClean="0">
                <a:solidFill>
                  <a:srgbClr val="002060"/>
                </a:solidFill>
                <a:latin typeface="Times New Roman" pitchFamily="18" charset="0"/>
              </a:rPr>
              <a:t>ған илгә хеҙмәт итеү.</a:t>
            </a:r>
          </a:p>
          <a:p>
            <a:pPr eaLnBrk="1" hangingPunct="1"/>
            <a:r>
              <a:rPr lang="be-BY" sz="3200" b="1" smtClean="0">
                <a:solidFill>
                  <a:srgbClr val="002060"/>
                </a:solidFill>
                <a:latin typeface="Times New Roman" pitchFamily="18" charset="0"/>
              </a:rPr>
              <a:t>  Ғаилә ҡороу.</a:t>
            </a:r>
          </a:p>
          <a:p>
            <a:pPr eaLnBrk="1" hangingPunct="1"/>
            <a:r>
              <a:rPr lang="be-BY" sz="3200" b="1" smtClean="0">
                <a:solidFill>
                  <a:srgbClr val="002060"/>
                </a:solidFill>
                <a:latin typeface="Times New Roman" pitchFamily="18" charset="0"/>
              </a:rPr>
              <a:t>  Бала тәрбиәләү.</a:t>
            </a:r>
          </a:p>
          <a:p>
            <a:pPr eaLnBrk="1" hangingPunct="1"/>
            <a:r>
              <a:rPr lang="be-BY" sz="3200" b="1" smtClean="0">
                <a:solidFill>
                  <a:srgbClr val="002060"/>
                </a:solidFill>
                <a:latin typeface="Times New Roman" pitchFamily="18" charset="0"/>
              </a:rPr>
              <a:t>   Баланың ғаиләләге, кешелек </a:t>
            </a:r>
          </a:p>
          <a:p>
            <a:pPr eaLnBrk="1" hangingPunct="1">
              <a:buFont typeface="Wingdings" pitchFamily="2" charset="2"/>
              <a:buNone/>
            </a:pPr>
            <a:r>
              <a:rPr lang="be-BY" sz="3200" b="1" smtClean="0">
                <a:solidFill>
                  <a:srgbClr val="002060"/>
                </a:solidFill>
                <a:latin typeface="Times New Roman" pitchFamily="18" charset="0"/>
              </a:rPr>
              <a:t>       йәмғиәтендәге роле.</a:t>
            </a:r>
          </a:p>
          <a:p>
            <a:pPr eaLnBrk="1" hangingPunct="1"/>
            <a:r>
              <a:rPr lang="be-BY" sz="3200" b="1" smtClean="0">
                <a:solidFill>
                  <a:srgbClr val="002060"/>
                </a:solidFill>
                <a:latin typeface="Times New Roman" pitchFamily="18" charset="0"/>
              </a:rPr>
              <a:t>    Мещанлыҡ  философияһы –</a:t>
            </a:r>
          </a:p>
          <a:p>
            <a:pPr eaLnBrk="1" hangingPunct="1"/>
            <a:r>
              <a:rPr lang="be-BY" sz="3200" b="1" smtClean="0">
                <a:solidFill>
                  <a:srgbClr val="002060"/>
                </a:solidFill>
                <a:latin typeface="Times New Roman" pitchFamily="18" charset="0"/>
              </a:rPr>
              <a:t>    әршитлектең  тормошта  осрауы. </a:t>
            </a:r>
          </a:p>
          <a:p>
            <a:pPr eaLnBrk="1" hangingPunct="1"/>
            <a:endParaRPr lang="ru-RU" smtClean="0">
              <a:latin typeface="Times New Roman" pitchFamily="18" charset="0"/>
            </a:endParaRPr>
          </a:p>
          <a:p>
            <a:pPr eaLnBrk="1" hangingPunct="1"/>
            <a:endParaRPr lang="ru-RU" smtClean="0">
              <a:latin typeface="Times New Roman" pitchFamily="18" charset="0"/>
            </a:endParaRPr>
          </a:p>
        </p:txBody>
      </p:sp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/>
          <a:p>
            <a:pPr>
              <a:defRPr/>
            </a:pPr>
            <a:fld id="{90F018F4-3ACF-4E26-8766-AE5540F8889A}" type="slidenum">
              <a:rPr lang="ru-RU"/>
              <a:pPr>
                <a:defRPr/>
              </a:pPr>
              <a:t>7</a:t>
            </a:fld>
            <a:endParaRPr lang="ru-RU"/>
          </a:p>
        </p:txBody>
      </p:sp>
      <p:sp>
        <p:nvSpPr>
          <p:cNvPr id="8194" name="AutoShape 2"/>
          <p:cNvSpPr>
            <a:spLocks noGrp="1" noChangeArrowheads="1"/>
          </p:cNvSpPr>
          <p:nvPr>
            <p:ph type="title"/>
          </p:nvPr>
        </p:nvSpPr>
        <p:spPr>
          <a:xfrm>
            <a:off x="0" y="457200"/>
            <a:ext cx="8610600" cy="1524000"/>
          </a:xfrm>
          <a:solidFill>
            <a:schemeClr val="accent2"/>
          </a:solidFill>
        </p:spPr>
        <p:txBody>
          <a:bodyPr/>
          <a:lstStyle/>
          <a:p>
            <a:pPr eaLnBrk="1" hangingPunct="1"/>
            <a:r>
              <a:rPr lang="be-BY" smtClean="0"/>
              <a:t>     </a:t>
            </a:r>
            <a:r>
              <a:rPr lang="be-BY" smtClean="0">
                <a:latin typeface="Times New Roman" pitchFamily="18" charset="0"/>
              </a:rPr>
              <a:t>Поэманың образдар системаһы</a:t>
            </a:r>
            <a:endParaRPr lang="ru-RU" smtClean="0">
              <a:latin typeface="Times New Roman" pitchFamily="18" charset="0"/>
            </a:endParaRP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2362200"/>
            <a:ext cx="7693025" cy="3724275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be-BY" sz="3200" b="1" smtClean="0">
                <a:solidFill>
                  <a:srgbClr val="002060"/>
                </a:solidFill>
                <a:latin typeface="a_Helver(15%) Bashkir" pitchFamily="34" charset="0"/>
              </a:rPr>
              <a:t> </a:t>
            </a:r>
          </a:p>
          <a:p>
            <a:pPr eaLnBrk="1" hangingPunct="1"/>
            <a:endParaRPr lang="ru-RU" smtClean="0"/>
          </a:p>
          <a:p>
            <a:pPr eaLnBrk="1" hangingPunct="1"/>
            <a:endParaRPr lang="ru-RU" smtClean="0"/>
          </a:p>
        </p:txBody>
      </p:sp>
      <p:sp>
        <p:nvSpPr>
          <p:cNvPr id="8196" name="Rectangle 4"/>
          <p:cNvSpPr>
            <a:spLocks noChangeArrowheads="1"/>
          </p:cNvSpPr>
          <p:nvPr/>
        </p:nvSpPr>
        <p:spPr bwMode="auto">
          <a:xfrm>
            <a:off x="3429000" y="2514600"/>
            <a:ext cx="2819400" cy="11430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 b="1">
              <a:solidFill>
                <a:srgbClr val="002060"/>
              </a:solidFill>
            </a:endParaRPr>
          </a:p>
        </p:txBody>
      </p:sp>
      <p:sp>
        <p:nvSpPr>
          <p:cNvPr id="8197" name="Rectangle 5"/>
          <p:cNvSpPr>
            <a:spLocks noChangeArrowheads="1"/>
          </p:cNvSpPr>
          <p:nvPr/>
        </p:nvSpPr>
        <p:spPr bwMode="auto">
          <a:xfrm>
            <a:off x="457200" y="5562600"/>
            <a:ext cx="2133600" cy="9906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be-BY" sz="2000" b="1">
                <a:latin typeface="Times New Roman" pitchFamily="18" charset="0"/>
              </a:rPr>
              <a:t>Әршит-</a:t>
            </a:r>
          </a:p>
          <a:p>
            <a:pPr algn="ctr"/>
            <a:r>
              <a:rPr lang="be-BY" sz="2000" b="1">
                <a:latin typeface="Times New Roman" pitchFamily="18" charset="0"/>
              </a:rPr>
              <a:t>обыватель</a:t>
            </a:r>
            <a:endParaRPr lang="ru-RU" sz="2000" b="1">
              <a:latin typeface="Times New Roman" pitchFamily="18" charset="0"/>
            </a:endParaRPr>
          </a:p>
          <a:p>
            <a:pPr algn="ctr"/>
            <a:endParaRPr lang="ru-RU">
              <a:latin typeface="Times New Roman" pitchFamily="18" charset="0"/>
            </a:endParaRPr>
          </a:p>
        </p:txBody>
      </p:sp>
      <p:sp>
        <p:nvSpPr>
          <p:cNvPr id="8198" name="Rectangle 6"/>
          <p:cNvSpPr>
            <a:spLocks noChangeArrowheads="1"/>
          </p:cNvSpPr>
          <p:nvPr/>
        </p:nvSpPr>
        <p:spPr bwMode="auto">
          <a:xfrm>
            <a:off x="3048000" y="3962400"/>
            <a:ext cx="3733800" cy="9906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be-BY" sz="2000" b="1">
                <a:latin typeface="Times New Roman" pitchFamily="18" charset="0"/>
              </a:rPr>
              <a:t>Зәйнәп - буласаҡ табип, </a:t>
            </a:r>
          </a:p>
          <a:p>
            <a:pPr algn="ctr"/>
            <a:r>
              <a:rPr lang="be-BY" sz="2000" b="1">
                <a:latin typeface="Times New Roman" pitchFamily="18" charset="0"/>
              </a:rPr>
              <a:t>Сәйҙел – төҙөүсе  инженер</a:t>
            </a:r>
            <a:endParaRPr lang="ru-RU" sz="2000" b="1">
              <a:latin typeface="Times New Roman" pitchFamily="18" charset="0"/>
            </a:endParaRPr>
          </a:p>
        </p:txBody>
      </p:sp>
      <p:sp>
        <p:nvSpPr>
          <p:cNvPr id="8199" name="Rectangle 7"/>
          <p:cNvSpPr>
            <a:spLocks noChangeArrowheads="1"/>
          </p:cNvSpPr>
          <p:nvPr/>
        </p:nvSpPr>
        <p:spPr bwMode="auto">
          <a:xfrm>
            <a:off x="3352800" y="5638800"/>
            <a:ext cx="1981200" cy="838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be-BY" sz="2000" b="1">
                <a:latin typeface="Times New Roman" pitchFamily="18" charset="0"/>
              </a:rPr>
              <a:t>Нәзирә- </a:t>
            </a:r>
          </a:p>
          <a:p>
            <a:pPr algn="ctr"/>
            <a:r>
              <a:rPr lang="be-BY" sz="2000" b="1">
                <a:latin typeface="Times New Roman" pitchFamily="18" charset="0"/>
              </a:rPr>
              <a:t>яңғыҙ әсә</a:t>
            </a:r>
            <a:endParaRPr lang="ru-RU" sz="2000" b="1">
              <a:latin typeface="Times New Roman" pitchFamily="18" charset="0"/>
            </a:endParaRPr>
          </a:p>
        </p:txBody>
      </p:sp>
      <p:sp>
        <p:nvSpPr>
          <p:cNvPr id="8200" name="Rectangle 8"/>
          <p:cNvSpPr>
            <a:spLocks noChangeArrowheads="1"/>
          </p:cNvSpPr>
          <p:nvPr/>
        </p:nvSpPr>
        <p:spPr bwMode="auto">
          <a:xfrm>
            <a:off x="6096000" y="5562600"/>
            <a:ext cx="2743200" cy="838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be-BY" sz="2000" b="1">
                <a:latin typeface="Times New Roman" pitchFamily="18" charset="0"/>
              </a:rPr>
              <a:t>Вәлишин-уҡытыусы,</a:t>
            </a:r>
          </a:p>
          <a:p>
            <a:pPr algn="ctr"/>
            <a:r>
              <a:rPr lang="be-BY" sz="2000" b="1">
                <a:latin typeface="Times New Roman" pitchFamily="18" charset="0"/>
              </a:rPr>
              <a:t> өс бала атаһы</a:t>
            </a:r>
            <a:endParaRPr lang="ru-RU" sz="2000" b="1">
              <a:latin typeface="Times New Roman" pitchFamily="18" charset="0"/>
            </a:endParaRPr>
          </a:p>
        </p:txBody>
      </p:sp>
      <p:sp>
        <p:nvSpPr>
          <p:cNvPr id="8201" name="Text Box 9"/>
          <p:cNvSpPr txBox="1">
            <a:spLocks noChangeArrowheads="1"/>
          </p:cNvSpPr>
          <p:nvPr/>
        </p:nvSpPr>
        <p:spPr bwMode="auto">
          <a:xfrm>
            <a:off x="3505200" y="2667000"/>
            <a:ext cx="26670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be-BY" sz="2400" b="1">
                <a:latin typeface="Times New Roman" pitchFamily="18" charset="0"/>
              </a:rPr>
              <a:t>Лирик герой –</a:t>
            </a:r>
          </a:p>
          <a:p>
            <a:r>
              <a:rPr lang="be-BY" sz="2400" b="1">
                <a:latin typeface="Times New Roman" pitchFamily="18" charset="0"/>
              </a:rPr>
              <a:t> автор</a:t>
            </a:r>
            <a:endParaRPr lang="ru-RU" sz="2400" b="1">
              <a:latin typeface="Times New Roman" pitchFamily="18" charset="0"/>
            </a:endParaRPr>
          </a:p>
        </p:txBody>
      </p:sp>
      <p:sp>
        <p:nvSpPr>
          <p:cNvPr id="8202" name="Line 13"/>
          <p:cNvSpPr>
            <a:spLocks noChangeShapeType="1"/>
          </p:cNvSpPr>
          <p:nvPr/>
        </p:nvSpPr>
        <p:spPr bwMode="auto">
          <a:xfrm flipH="1">
            <a:off x="4724400" y="365760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8203" name="Line 14"/>
          <p:cNvSpPr>
            <a:spLocks noChangeShapeType="1"/>
          </p:cNvSpPr>
          <p:nvPr/>
        </p:nvSpPr>
        <p:spPr bwMode="auto">
          <a:xfrm flipH="1">
            <a:off x="1600200" y="4953000"/>
            <a:ext cx="259080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8204" name="Line 15"/>
          <p:cNvSpPr>
            <a:spLocks noChangeShapeType="1"/>
          </p:cNvSpPr>
          <p:nvPr/>
        </p:nvSpPr>
        <p:spPr bwMode="auto">
          <a:xfrm>
            <a:off x="5334000" y="4953000"/>
            <a:ext cx="205740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8205" name="Line 16"/>
          <p:cNvSpPr>
            <a:spLocks noChangeShapeType="1"/>
          </p:cNvSpPr>
          <p:nvPr/>
        </p:nvSpPr>
        <p:spPr bwMode="auto">
          <a:xfrm flipH="1">
            <a:off x="4572000" y="4953000"/>
            <a:ext cx="15240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/>
          <a:p>
            <a:pPr>
              <a:defRPr/>
            </a:pPr>
            <a:fld id="{BCA4F3B7-6A1D-470E-9F89-949BBE045478}" type="slidenum">
              <a:rPr lang="ru-RU"/>
              <a:pPr>
                <a:defRPr/>
              </a:pPr>
              <a:t>8</a:t>
            </a:fld>
            <a:endParaRPr lang="ru-RU"/>
          </a:p>
        </p:txBody>
      </p:sp>
      <p:sp>
        <p:nvSpPr>
          <p:cNvPr id="28674" name="AutoShape 2"/>
          <p:cNvSpPr>
            <a:spLocks noGrp="1" noChangeArrowheads="1"/>
          </p:cNvSpPr>
          <p:nvPr>
            <p:ph type="title"/>
          </p:nvPr>
        </p:nvSpPr>
        <p:spPr>
          <a:xfrm>
            <a:off x="228600" y="762000"/>
            <a:ext cx="8458200" cy="1143000"/>
          </a:xfrm>
          <a:solidFill>
            <a:schemeClr val="accent2"/>
          </a:solidFill>
        </p:spPr>
        <p:txBody>
          <a:bodyPr/>
          <a:lstStyle/>
          <a:p>
            <a:r>
              <a:rPr lang="ru-RU" smtClean="0">
                <a:solidFill>
                  <a:srgbClr val="CC3300"/>
                </a:solidFill>
                <a:latin typeface="a_Helver(05%) Bashkir" pitchFamily="34" charset="0"/>
              </a:rPr>
              <a:t>Поэманың художестволы үҙенсәлектәре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2286000"/>
            <a:ext cx="8458200" cy="3733800"/>
          </a:xfrm>
          <a:solidFill>
            <a:schemeClr val="accent2"/>
          </a:solidFill>
        </p:spPr>
        <p:txBody>
          <a:bodyPr/>
          <a:lstStyle/>
          <a:p>
            <a:pPr>
              <a:lnSpc>
                <a:spcPct val="90000"/>
              </a:lnSpc>
            </a:pPr>
            <a:r>
              <a:rPr lang="be-BY" sz="2400" b="1" smtClean="0">
                <a:latin typeface="Times New Roman" pitchFamily="18" charset="0"/>
              </a:rPr>
              <a:t>Сюжеты, композицион ҡоролошо үҙенсәлекле.</a:t>
            </a:r>
          </a:p>
          <a:p>
            <a:pPr>
              <a:lnSpc>
                <a:spcPct val="90000"/>
              </a:lnSpc>
            </a:pPr>
            <a:r>
              <a:rPr lang="be-BY" sz="2400" b="1" smtClean="0">
                <a:latin typeface="Times New Roman" pitchFamily="18" charset="0"/>
              </a:rPr>
              <a:t>Новеллизм – сюжетының өҙөлөп тороуы.</a:t>
            </a:r>
          </a:p>
          <a:p>
            <a:pPr>
              <a:lnSpc>
                <a:spcPct val="90000"/>
              </a:lnSpc>
            </a:pPr>
            <a:r>
              <a:rPr lang="be-BY" sz="2400" b="1" smtClean="0">
                <a:latin typeface="Times New Roman" pitchFamily="18" charset="0"/>
              </a:rPr>
              <a:t>Автор – лирик герой - үҙе поэмала ҡатнаша, геройҙар менән бергә йәшәй, улар менән һөйләшә.</a:t>
            </a:r>
          </a:p>
          <a:p>
            <a:pPr>
              <a:lnSpc>
                <a:spcPct val="90000"/>
              </a:lnSpc>
            </a:pPr>
            <a:r>
              <a:rPr lang="be-BY" sz="2400" b="1" smtClean="0">
                <a:latin typeface="Times New Roman" pitchFamily="18" charset="0"/>
              </a:rPr>
              <a:t>Лирик сигенеүҙәр хас.</a:t>
            </a:r>
          </a:p>
          <a:p>
            <a:pPr>
              <a:lnSpc>
                <a:spcPct val="90000"/>
              </a:lnSpc>
            </a:pPr>
            <a:r>
              <a:rPr lang="be-BY" sz="2400" b="1" smtClean="0">
                <a:latin typeface="Times New Roman" pitchFamily="18" charset="0"/>
              </a:rPr>
              <a:t>Диалогтар, монологтар.</a:t>
            </a:r>
          </a:p>
          <a:p>
            <a:pPr>
              <a:lnSpc>
                <a:spcPct val="90000"/>
              </a:lnSpc>
            </a:pPr>
            <a:r>
              <a:rPr lang="be-BY" sz="2400" b="1" smtClean="0">
                <a:latin typeface="Times New Roman" pitchFamily="18" charset="0"/>
              </a:rPr>
              <a:t>Риторик һорауҙар, риторик өндәүҙәр,</a:t>
            </a:r>
          </a:p>
          <a:p>
            <a:pPr>
              <a:lnSpc>
                <a:spcPct val="90000"/>
              </a:lnSpc>
            </a:pPr>
            <a:r>
              <a:rPr lang="be-BY" sz="2400" b="1" smtClean="0">
                <a:latin typeface="Times New Roman" pitchFamily="18" charset="0"/>
              </a:rPr>
              <a:t>Төрлө һүрәтләү саралары (эпитеттар, метафоралар, метонимиялар һб)</a:t>
            </a:r>
            <a:endParaRPr lang="ru-RU" sz="2400" b="1" smtClean="0">
              <a:latin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Капсулы">
  <a:themeElements>
    <a:clrScheme name="Капсулы 1">
      <a:dk1>
        <a:srgbClr val="003366"/>
      </a:dk1>
      <a:lt1>
        <a:srgbClr val="FFFFFF"/>
      </a:lt1>
      <a:dk2>
        <a:srgbClr val="006666"/>
      </a:dk2>
      <a:lt2>
        <a:srgbClr val="666699"/>
      </a:lt2>
      <a:accent1>
        <a:srgbClr val="33CCCC"/>
      </a:accent1>
      <a:accent2>
        <a:srgbClr val="99CC99"/>
      </a:accent2>
      <a:accent3>
        <a:srgbClr val="FFFFFF"/>
      </a:accent3>
      <a:accent4>
        <a:srgbClr val="002A56"/>
      </a:accent4>
      <a:accent5>
        <a:srgbClr val="ADE2E2"/>
      </a:accent5>
      <a:accent6>
        <a:srgbClr val="8AB98A"/>
      </a:accent6>
      <a:hlink>
        <a:srgbClr val="003366"/>
      </a:hlink>
      <a:folHlink>
        <a:srgbClr val="CC99FF"/>
      </a:folHlink>
    </a:clrScheme>
    <a:fontScheme name="Капсулы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Капсулы 1">
        <a:dk1>
          <a:srgbClr val="003366"/>
        </a:dk1>
        <a:lt1>
          <a:srgbClr val="FFFFFF"/>
        </a:lt1>
        <a:dk2>
          <a:srgbClr val="006666"/>
        </a:dk2>
        <a:lt2>
          <a:srgbClr val="666699"/>
        </a:lt2>
        <a:accent1>
          <a:srgbClr val="33CCCC"/>
        </a:accent1>
        <a:accent2>
          <a:srgbClr val="99CC99"/>
        </a:accent2>
        <a:accent3>
          <a:srgbClr val="FFFFFF"/>
        </a:accent3>
        <a:accent4>
          <a:srgbClr val="002A56"/>
        </a:accent4>
        <a:accent5>
          <a:srgbClr val="ADE2E2"/>
        </a:accent5>
        <a:accent6>
          <a:srgbClr val="8AB98A"/>
        </a:accent6>
        <a:hlink>
          <a:srgbClr val="003366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апсулы 2">
        <a:dk1>
          <a:srgbClr val="000000"/>
        </a:dk1>
        <a:lt1>
          <a:srgbClr val="FFFFFF"/>
        </a:lt1>
        <a:dk2>
          <a:srgbClr val="000000"/>
        </a:dk2>
        <a:lt2>
          <a:srgbClr val="808000"/>
        </a:lt2>
        <a:accent1>
          <a:srgbClr val="FFCC99"/>
        </a:accent1>
        <a:accent2>
          <a:srgbClr val="99CC00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8AB900"/>
        </a:accent6>
        <a:hlink>
          <a:srgbClr val="336600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апсулы 3">
        <a:dk1>
          <a:srgbClr val="006699"/>
        </a:dk1>
        <a:lt1>
          <a:srgbClr val="FFFFFF"/>
        </a:lt1>
        <a:dk2>
          <a:srgbClr val="6699FF"/>
        </a:dk2>
        <a:lt2>
          <a:srgbClr val="FFFFFF"/>
        </a:lt2>
        <a:accent1>
          <a:srgbClr val="33CCCC"/>
        </a:accent1>
        <a:accent2>
          <a:srgbClr val="006699"/>
        </a:accent2>
        <a:accent3>
          <a:srgbClr val="B8CAFF"/>
        </a:accent3>
        <a:accent4>
          <a:srgbClr val="DADADA"/>
        </a:accent4>
        <a:accent5>
          <a:srgbClr val="ADE2E2"/>
        </a:accent5>
        <a:accent6>
          <a:srgbClr val="005C8A"/>
        </a:accent6>
        <a:hlink>
          <a:srgbClr val="99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апсулы 4">
        <a:dk1>
          <a:srgbClr val="000000"/>
        </a:dk1>
        <a:lt1>
          <a:srgbClr val="FFFFFF"/>
        </a:lt1>
        <a:dk2>
          <a:srgbClr val="9900CC"/>
        </a:dk2>
        <a:lt2>
          <a:srgbClr val="006600"/>
        </a:lt2>
        <a:accent1>
          <a:srgbClr val="33CC33"/>
        </a:accent1>
        <a:accent2>
          <a:srgbClr val="FFCC66"/>
        </a:accent2>
        <a:accent3>
          <a:srgbClr val="FFFFFF"/>
        </a:accent3>
        <a:accent4>
          <a:srgbClr val="000000"/>
        </a:accent4>
        <a:accent5>
          <a:srgbClr val="ADE2AD"/>
        </a:accent5>
        <a:accent6>
          <a:srgbClr val="E7B95C"/>
        </a:accent6>
        <a:hlink>
          <a:srgbClr val="0033CC"/>
        </a:hlink>
        <a:folHlink>
          <a:srgbClr val="CC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апсулы 5">
        <a:dk1>
          <a:srgbClr val="000066"/>
        </a:dk1>
        <a:lt1>
          <a:srgbClr val="FFFFFF"/>
        </a:lt1>
        <a:dk2>
          <a:srgbClr val="336699"/>
        </a:dk2>
        <a:lt2>
          <a:srgbClr val="FFFFEB"/>
        </a:lt2>
        <a:accent1>
          <a:srgbClr val="99CCFF"/>
        </a:accent1>
        <a:accent2>
          <a:srgbClr val="9999FF"/>
        </a:accent2>
        <a:accent3>
          <a:srgbClr val="ADB8CA"/>
        </a:accent3>
        <a:accent4>
          <a:srgbClr val="DADADA"/>
        </a:accent4>
        <a:accent5>
          <a:srgbClr val="CAE2FF"/>
        </a:accent5>
        <a:accent6>
          <a:srgbClr val="8A8AE7"/>
        </a:accent6>
        <a:hlink>
          <a:srgbClr val="CCCCFF"/>
        </a:hlink>
        <a:folHlink>
          <a:srgbClr val="C68D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апсулы 6">
        <a:dk1>
          <a:srgbClr val="808000"/>
        </a:dk1>
        <a:lt1>
          <a:srgbClr val="FFFFFF"/>
        </a:lt1>
        <a:dk2>
          <a:srgbClr val="006666"/>
        </a:dk2>
        <a:lt2>
          <a:srgbClr val="FFFFFF"/>
        </a:lt2>
        <a:accent1>
          <a:srgbClr val="FFCC66"/>
        </a:accent1>
        <a:accent2>
          <a:srgbClr val="00ACA8"/>
        </a:accent2>
        <a:accent3>
          <a:srgbClr val="AAB8B8"/>
        </a:accent3>
        <a:accent4>
          <a:srgbClr val="DADADA"/>
        </a:accent4>
        <a:accent5>
          <a:srgbClr val="FFE2B8"/>
        </a:accent5>
        <a:accent6>
          <a:srgbClr val="009B98"/>
        </a:accent6>
        <a:hlink>
          <a:srgbClr val="CCCC00"/>
        </a:hlink>
        <a:folHlink>
          <a:srgbClr val="33CC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апсулы 7">
        <a:dk1>
          <a:srgbClr val="FFFFCC"/>
        </a:dk1>
        <a:lt1>
          <a:srgbClr val="FFFFFF"/>
        </a:lt1>
        <a:dk2>
          <a:srgbClr val="660033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B8AAAD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FFCC00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апсулы 8">
        <a:dk1>
          <a:srgbClr val="FF0000"/>
        </a:dk1>
        <a:lt1>
          <a:srgbClr val="FFFFFF"/>
        </a:lt1>
        <a:dk2>
          <a:srgbClr val="000000"/>
        </a:dk2>
        <a:lt2>
          <a:srgbClr val="FFFFFF"/>
        </a:lt2>
        <a:accent1>
          <a:srgbClr val="FFCC00"/>
        </a:accent1>
        <a:accent2>
          <a:srgbClr val="CC3300"/>
        </a:accent2>
        <a:accent3>
          <a:srgbClr val="AAAAAA"/>
        </a:accent3>
        <a:accent4>
          <a:srgbClr val="DADADA"/>
        </a:accent4>
        <a:accent5>
          <a:srgbClr val="FFE2AA"/>
        </a:accent5>
        <a:accent6>
          <a:srgbClr val="B92D00"/>
        </a:accent6>
        <a:hlink>
          <a:srgbClr val="FF6600"/>
        </a:hlink>
        <a:folHlink>
          <a:srgbClr val="FF7C8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Capsules</Template>
  <TotalTime>225</TotalTime>
  <Words>321</Words>
  <Application>Microsoft Office PowerPoint</Application>
  <PresentationFormat>Экран (4:3)</PresentationFormat>
  <Paragraphs>73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Капсулы</vt:lpstr>
      <vt:lpstr>Ғ.Сәләм(1911-39) – башҡорт шағиры, журналист, ғилми хеҙмәткәр  </vt:lpstr>
      <vt:lpstr>Презентация PowerPoint</vt:lpstr>
      <vt:lpstr>Ғ.Сәләм “Бала” (поэма, 1939)</vt:lpstr>
      <vt:lpstr>                Һүҙлек  һүҙҙәре</vt:lpstr>
      <vt:lpstr>Поэманың  сюжеты</vt:lpstr>
      <vt:lpstr>Поэмала бирелгән проблемалар</vt:lpstr>
      <vt:lpstr>     Поэманың образдар системаһы</vt:lpstr>
      <vt:lpstr>Поэманың художестволы үҙенсәлектәре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Дом</dc:creator>
  <cp:lastModifiedBy>Дом</cp:lastModifiedBy>
  <cp:revision>19</cp:revision>
  <cp:lastPrinted>1601-01-01T00:00:00Z</cp:lastPrinted>
  <dcterms:created xsi:type="dcterms:W3CDTF">1601-01-01T00:00:00Z</dcterms:created>
  <dcterms:modified xsi:type="dcterms:W3CDTF">2017-01-16T12:36:22Z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