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63" r:id="rId3"/>
    <p:sldId id="257" r:id="rId4"/>
    <p:sldId id="265" r:id="rId5"/>
    <p:sldId id="259" r:id="rId6"/>
    <p:sldId id="264" r:id="rId7"/>
    <p:sldId id="260" r:id="rId8"/>
    <p:sldId id="261"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7EF05C-EEE5-4D14-8FE7-F6923D4F3E94}" type="datetimeFigureOut">
              <a:rPr lang="ru-RU" smtClean="0"/>
              <a:t>03.10.2016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6DD069-714B-404D-941A-1A8A5CEEF7DA}" type="slidenum">
              <a:rPr lang="ru-RU" smtClean="0"/>
              <a:t>‹#›</a:t>
            </a:fld>
            <a:endParaRPr lang="ru-RU"/>
          </a:p>
        </p:txBody>
      </p:sp>
    </p:spTree>
    <p:extLst>
      <p:ext uri="{BB962C8B-B14F-4D97-AF65-F5344CB8AC3E}">
        <p14:creationId xmlns:p14="http://schemas.microsoft.com/office/powerpoint/2010/main" val="22817349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C6DD069-714B-404D-941A-1A8A5CEEF7DA}" type="slidenum">
              <a:rPr lang="ru-RU" smtClean="0"/>
              <a:t>1</a:t>
            </a:fld>
            <a:endParaRPr lang="ru-RU"/>
          </a:p>
        </p:txBody>
      </p:sp>
    </p:spTree>
    <p:extLst>
      <p:ext uri="{BB962C8B-B14F-4D97-AF65-F5344CB8AC3E}">
        <p14:creationId xmlns:p14="http://schemas.microsoft.com/office/powerpoint/2010/main" val="39259388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03.10.2016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03.10.2016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03.10.2016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03.10.2016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03.10.2016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03.10.2016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03.10.2016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03.10.2016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4C71EC6-210F-42DE-9C53-41977AD35B3D}" type="datetimeFigureOut">
              <a:rPr lang="ru-RU" smtClean="0"/>
              <a:t>03.10.2016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03.10.2016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03.10.2016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4C71EC6-210F-42DE-9C53-41977AD35B3D}" type="datetimeFigureOut">
              <a:rPr lang="ru-RU" smtClean="0"/>
              <a:t>03.10.2016</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19B0651-EE4F-4900-A07F-96A6BFA9D0F0}"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59432"/>
            <a:ext cx="7772400" cy="1640531"/>
          </a:xfrm>
        </p:spPr>
        <p:txBody>
          <a:bodyPr>
            <a:normAutofit fontScale="90000"/>
          </a:bodyPr>
          <a:lstStyle/>
          <a:p>
            <a:r>
              <a:rPr lang="ru-RU" b="1" dirty="0" err="1">
                <a:solidFill>
                  <a:schemeClr val="tx1"/>
                </a:solidFill>
                <a:latin typeface="Times New Roman" panose="02020603050405020304" pitchFamily="18" charset="0"/>
                <a:cs typeface="Times New Roman" panose="02020603050405020304" pitchFamily="18" charset="0"/>
              </a:rPr>
              <a:t>Ф</a:t>
            </a:r>
            <a:r>
              <a:rPr lang="ru-RU" b="1" dirty="0" err="1" smtClean="0">
                <a:solidFill>
                  <a:schemeClr val="tx1"/>
                </a:solidFill>
                <a:latin typeface="Times New Roman" panose="02020603050405020304" pitchFamily="18" charset="0"/>
                <a:cs typeface="Times New Roman" panose="02020603050405020304" pitchFamily="18" charset="0"/>
              </a:rPr>
              <a:t>ольклорсы</a:t>
            </a:r>
            <a:r>
              <a:rPr lang="ru-RU" b="1" dirty="0">
                <a:solidFill>
                  <a:schemeClr val="tx1"/>
                </a:solidFill>
                <a:latin typeface="Times New Roman" panose="02020603050405020304" pitchFamily="18" charset="0"/>
                <a:cs typeface="Times New Roman" panose="02020603050405020304" pitchFamily="18" charset="0"/>
              </a:rPr>
              <a:t>, </a:t>
            </a:r>
            <a:r>
              <a:rPr lang="ru-RU" b="1" dirty="0" smtClean="0">
                <a:solidFill>
                  <a:schemeClr val="tx1"/>
                </a:solidFill>
                <a:latin typeface="Times New Roman" panose="02020603050405020304" pitchFamily="18" charset="0"/>
                <a:cs typeface="Times New Roman" panose="02020603050405020304" pitchFamily="18" charset="0"/>
              </a:rPr>
              <a:t>драматург, </a:t>
            </a:r>
            <a:r>
              <a:rPr lang="ru-RU" b="1" dirty="0" err="1">
                <a:solidFill>
                  <a:schemeClr val="tx1"/>
                </a:solidFill>
                <a:latin typeface="Times New Roman" panose="02020603050405020304" pitchFamily="18" charset="0"/>
                <a:cs typeface="Times New Roman" panose="02020603050405020304" pitchFamily="18" charset="0"/>
              </a:rPr>
              <a:t>Башҡортостандың</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халыҡ</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сәсәне</a:t>
            </a:r>
            <a:r>
              <a:rPr lang="ru-RU" b="1" dirty="0">
                <a:solidFill>
                  <a:schemeClr val="tx1"/>
                </a:solidFill>
                <a:latin typeface="Times New Roman" panose="02020603050405020304" pitchFamily="18" charset="0"/>
                <a:cs typeface="Times New Roman" panose="02020603050405020304" pitchFamily="18" charset="0"/>
              </a:rPr>
              <a:t> </a:t>
            </a:r>
            <a:endParaRPr lang="ru-RU" b="1" dirty="0">
              <a:solidFill>
                <a:schemeClr val="tx1"/>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p:txBody>
          <a:bodyPr/>
          <a:lstStyle/>
          <a:p>
            <a:endParaRPr lang="ru-RU"/>
          </a:p>
        </p:txBody>
      </p:sp>
      <p:pic>
        <p:nvPicPr>
          <p:cNvPr id="1026" name="Picture 2" descr="http://xn----btbkakwf0co6a.xn--p1ai/buran/burangulov_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1181099"/>
            <a:ext cx="4572000" cy="567690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67544" y="5945231"/>
            <a:ext cx="8064896" cy="707886"/>
          </a:xfrm>
          <a:prstGeom prst="rect">
            <a:avLst/>
          </a:prstGeom>
          <a:noFill/>
        </p:spPr>
        <p:txBody>
          <a:bodyPr wrap="square" rtlCol="0">
            <a:spAutoFit/>
          </a:bodyPr>
          <a:lstStyle/>
          <a:p>
            <a:r>
              <a:rPr lang="ru-RU" sz="4000" b="1" dirty="0" smtClean="0">
                <a:latin typeface="Times New Roman" panose="02020603050405020304" pitchFamily="18" charset="0"/>
                <a:cs typeface="Times New Roman" panose="02020603050405020304" pitchFamily="18" charset="0"/>
              </a:rPr>
              <a:t>М</a:t>
            </a:r>
            <a:r>
              <a:rPr lang="ba-RU" sz="4000" b="1" dirty="0" smtClean="0">
                <a:latin typeface="Times New Roman" panose="02020603050405020304" pitchFamily="18" charset="0"/>
                <a:cs typeface="Times New Roman" panose="02020603050405020304" pitchFamily="18" charset="0"/>
              </a:rPr>
              <a:t>өхәмәтша Буранғол (1888-1966)</a:t>
            </a:r>
            <a:endParaRPr lang="ru-RU" sz="4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437732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3" y="116632"/>
            <a:ext cx="4635623" cy="6009531"/>
          </a:xfrm>
        </p:spPr>
        <p:txBody>
          <a:bodyPr/>
          <a:lstStyle/>
          <a:p>
            <a:endParaRPr lang="ru-RU" dirty="0"/>
          </a:p>
        </p:txBody>
      </p:sp>
      <p:sp>
        <p:nvSpPr>
          <p:cNvPr id="2" name="Заголовок 1"/>
          <p:cNvSpPr>
            <a:spLocks noGrp="1"/>
          </p:cNvSpPr>
          <p:nvPr>
            <p:ph type="title"/>
          </p:nvPr>
        </p:nvSpPr>
        <p:spPr>
          <a:xfrm>
            <a:off x="0" y="338328"/>
            <a:ext cx="4815136" cy="1074448"/>
          </a:xfrm>
        </p:spPr>
        <p:txBody>
          <a:bodyPr>
            <a:normAutofit fontScale="90000"/>
          </a:bodyPr>
          <a:lstStyle/>
          <a:p>
            <a:pPr algn="l"/>
            <a:r>
              <a:rPr lang="ba-RU" dirty="0" smtClean="0">
                <a:solidFill>
                  <a:schemeClr val="tx1"/>
                </a:solidFill>
                <a:latin typeface="Times New Roman" panose="02020603050405020304" pitchFamily="18" charset="0"/>
                <a:cs typeface="Times New Roman" panose="02020603050405020304" pitchFamily="18" charset="0"/>
              </a:rPr>
              <a:t/>
            </a:r>
            <a:br>
              <a:rPr lang="ba-RU" dirty="0" smtClean="0">
                <a:solidFill>
                  <a:schemeClr val="tx1"/>
                </a:solidFill>
                <a:latin typeface="Times New Roman" panose="02020603050405020304" pitchFamily="18" charset="0"/>
                <a:cs typeface="Times New Roman" panose="02020603050405020304" pitchFamily="18" charset="0"/>
              </a:rPr>
            </a:br>
            <a:r>
              <a:rPr lang="ba-RU" dirty="0">
                <a:solidFill>
                  <a:schemeClr val="tx1"/>
                </a:solidFill>
                <a:latin typeface="Times New Roman" panose="02020603050405020304" pitchFamily="18" charset="0"/>
                <a:cs typeface="Times New Roman" panose="02020603050405020304" pitchFamily="18" charset="0"/>
              </a:rPr>
              <a:t/>
            </a:r>
            <a:br>
              <a:rPr lang="ba-RU" dirty="0">
                <a:solidFill>
                  <a:schemeClr val="tx1"/>
                </a:solidFill>
                <a:latin typeface="Times New Roman" panose="02020603050405020304" pitchFamily="18" charset="0"/>
                <a:cs typeface="Times New Roman" panose="02020603050405020304" pitchFamily="18" charset="0"/>
              </a:rPr>
            </a:br>
            <a:r>
              <a:rPr lang="ba-RU" dirty="0" smtClean="0">
                <a:solidFill>
                  <a:schemeClr val="tx1"/>
                </a:solidFill>
                <a:latin typeface="Times New Roman" panose="02020603050405020304" pitchFamily="18" charset="0"/>
                <a:cs typeface="Times New Roman" panose="02020603050405020304" pitchFamily="18" charset="0"/>
              </a:rPr>
              <a:t/>
            </a:r>
            <a:br>
              <a:rPr lang="ba-RU" dirty="0" smtClean="0">
                <a:solidFill>
                  <a:schemeClr val="tx1"/>
                </a:solidFill>
                <a:latin typeface="Times New Roman" panose="02020603050405020304" pitchFamily="18" charset="0"/>
                <a:cs typeface="Times New Roman" panose="02020603050405020304" pitchFamily="18" charset="0"/>
              </a:rPr>
            </a:br>
            <a:r>
              <a:rPr lang="ba-RU" dirty="0" smtClean="0">
                <a:solidFill>
                  <a:schemeClr val="tx1"/>
                </a:solidFill>
                <a:latin typeface="Times New Roman" panose="02020603050405020304" pitchFamily="18" charset="0"/>
                <a:cs typeface="Times New Roman" panose="02020603050405020304" pitchFamily="18" charset="0"/>
              </a:rPr>
              <a:t/>
            </a:r>
            <a:br>
              <a:rPr lang="ba-RU" dirty="0" smtClean="0">
                <a:solidFill>
                  <a:schemeClr val="tx1"/>
                </a:solidFill>
                <a:latin typeface="Times New Roman" panose="02020603050405020304" pitchFamily="18" charset="0"/>
                <a:cs typeface="Times New Roman" panose="02020603050405020304" pitchFamily="18" charset="0"/>
              </a:rPr>
            </a:br>
            <a:r>
              <a:rPr lang="ba-RU" dirty="0" smtClean="0">
                <a:solidFill>
                  <a:schemeClr val="tx1"/>
                </a:solidFill>
                <a:latin typeface="Times New Roman" panose="02020603050405020304" pitchFamily="18" charset="0"/>
                <a:cs typeface="Times New Roman" panose="02020603050405020304" pitchFamily="18" charset="0"/>
              </a:rPr>
              <a:t/>
            </a:r>
            <a:br>
              <a:rPr lang="ba-RU" dirty="0" smtClean="0">
                <a:solidFill>
                  <a:schemeClr val="tx1"/>
                </a:solidFill>
                <a:latin typeface="Times New Roman" panose="02020603050405020304" pitchFamily="18" charset="0"/>
                <a:cs typeface="Times New Roman" panose="02020603050405020304" pitchFamily="18" charset="0"/>
              </a:rPr>
            </a:br>
            <a:r>
              <a:rPr lang="ba-RU" dirty="0">
                <a:solidFill>
                  <a:schemeClr val="tx1"/>
                </a:solidFill>
                <a:latin typeface="Times New Roman" panose="02020603050405020304" pitchFamily="18" charset="0"/>
                <a:cs typeface="Times New Roman" panose="02020603050405020304" pitchFamily="18" charset="0"/>
              </a:rPr>
              <a:t/>
            </a:r>
            <a:br>
              <a:rPr lang="ba-RU" dirty="0">
                <a:solidFill>
                  <a:schemeClr val="tx1"/>
                </a:solidFill>
                <a:latin typeface="Times New Roman" panose="02020603050405020304" pitchFamily="18" charset="0"/>
                <a:cs typeface="Times New Roman" panose="02020603050405020304" pitchFamily="18" charset="0"/>
              </a:rPr>
            </a:br>
            <a:r>
              <a:rPr lang="ba-RU" dirty="0" smtClean="0">
                <a:solidFill>
                  <a:schemeClr val="tx1"/>
                </a:solidFill>
                <a:latin typeface="Times New Roman" panose="02020603050405020304" pitchFamily="18" charset="0"/>
                <a:cs typeface="Times New Roman" panose="02020603050405020304" pitchFamily="18" charset="0"/>
              </a:rPr>
              <a:t/>
            </a:r>
            <a:br>
              <a:rPr lang="ba-RU" dirty="0" smtClean="0">
                <a:solidFill>
                  <a:schemeClr val="tx1"/>
                </a:solidFill>
                <a:latin typeface="Times New Roman" panose="02020603050405020304" pitchFamily="18" charset="0"/>
                <a:cs typeface="Times New Roman" panose="02020603050405020304" pitchFamily="18" charset="0"/>
              </a:rPr>
            </a:br>
            <a:r>
              <a:rPr lang="ba-RU" b="1" dirty="0" smtClean="0">
                <a:solidFill>
                  <a:schemeClr val="tx1"/>
                </a:solidFill>
                <a:latin typeface="Times New Roman" panose="02020603050405020304" pitchFamily="18" charset="0"/>
                <a:cs typeface="Times New Roman" panose="02020603050405020304" pitchFamily="18" charset="0"/>
              </a:rPr>
              <a:t>1888 й. 15 дек.</a:t>
            </a:r>
            <a:br>
              <a:rPr lang="ba-RU" b="1" dirty="0" smtClean="0">
                <a:solidFill>
                  <a:schemeClr val="tx1"/>
                </a:solidFill>
                <a:latin typeface="Times New Roman" panose="02020603050405020304" pitchFamily="18" charset="0"/>
                <a:cs typeface="Times New Roman" panose="02020603050405020304" pitchFamily="18" charset="0"/>
              </a:rPr>
            </a:br>
            <a:r>
              <a:rPr lang="ba-RU" dirty="0" smtClean="0">
                <a:solidFill>
                  <a:schemeClr val="tx1"/>
                </a:solidFill>
                <a:latin typeface="Times New Roman" panose="02020603050405020304" pitchFamily="18" charset="0"/>
                <a:cs typeface="Times New Roman" panose="02020603050405020304" pitchFamily="18" charset="0"/>
              </a:rPr>
              <a:t>Ырымбур өлкәһенең Красногвардейский районы Үрге Ильяс ауылында крәҫтиән ғаиләһендә тыуған.</a:t>
            </a:r>
            <a:endParaRPr lang="ru-RU" dirty="0">
              <a:solidFill>
                <a:schemeClr val="tx1"/>
              </a:solidFill>
              <a:latin typeface="Times New Roman" panose="02020603050405020304" pitchFamily="18" charset="0"/>
              <a:cs typeface="Times New Roman" panose="02020603050405020304" pitchFamily="18" charset="0"/>
            </a:endParaRPr>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15136" y="0"/>
            <a:ext cx="4320480" cy="6843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5398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a:p>
        </p:txBody>
      </p:sp>
      <p:sp>
        <p:nvSpPr>
          <p:cNvPr id="2" name="Заголовок 1"/>
          <p:cNvSpPr>
            <a:spLocks noGrp="1"/>
          </p:cNvSpPr>
          <p:nvPr>
            <p:ph type="title"/>
          </p:nvPr>
        </p:nvSpPr>
        <p:spPr>
          <a:xfrm>
            <a:off x="107504" y="338328"/>
            <a:ext cx="5544616" cy="930432"/>
          </a:xfrm>
        </p:spPr>
        <p:txBody>
          <a:bodyPr>
            <a:normAutofit fontScale="90000"/>
          </a:bodyPr>
          <a:lstStyle/>
          <a:p>
            <a:pPr algn="l"/>
            <a:r>
              <a:rPr lang="ru-RU" dirty="0"/>
              <a:t> </a:t>
            </a: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err="1" smtClean="0">
                <a:solidFill>
                  <a:schemeClr val="tx1"/>
                </a:solidFill>
                <a:latin typeface="Times New Roman" panose="02020603050405020304" pitchFamily="18" charset="0"/>
                <a:cs typeface="Times New Roman" panose="02020603050405020304" pitchFamily="18" charset="0"/>
              </a:rPr>
              <a:t>Күрше</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Юлдаш</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ауылын</a:t>
            </a:r>
            <a:r>
              <a:rPr lang="ru-RU" dirty="0" smtClean="0">
                <a:solidFill>
                  <a:schemeClr val="tx1"/>
                </a:solidFill>
                <a:latin typeface="Times New Roman" panose="02020603050405020304" pitchFamily="18" charset="0"/>
                <a:cs typeface="Times New Roman" panose="02020603050405020304" pitchFamily="18" charset="0"/>
              </a:rPr>
              <a:t>-да </a:t>
            </a:r>
            <a:r>
              <a:rPr lang="ru-RU" dirty="0">
                <a:solidFill>
                  <a:schemeClr val="tx1"/>
                </a:solidFill>
                <a:latin typeface="Times New Roman" panose="02020603050405020304" pitchFamily="18" charset="0"/>
                <a:cs typeface="Times New Roman" panose="02020603050405020304" pitchFamily="18" charset="0"/>
              </a:rPr>
              <a:t>земство </a:t>
            </a:r>
            <a:r>
              <a:rPr lang="ru-RU" dirty="0" err="1" smtClean="0">
                <a:solidFill>
                  <a:schemeClr val="tx1"/>
                </a:solidFill>
                <a:latin typeface="Times New Roman" panose="02020603050405020304" pitchFamily="18" charset="0"/>
                <a:cs typeface="Times New Roman" panose="02020603050405020304" pitchFamily="18" charset="0"/>
              </a:rPr>
              <a:t>мәктәбендә</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Ҡарғалы</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мәҙрәсәһендә</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белем</a:t>
            </a:r>
            <a:r>
              <a:rPr lang="ru-RU" dirty="0" smtClean="0">
                <a:solidFill>
                  <a:schemeClr val="tx1"/>
                </a:solidFill>
                <a:latin typeface="Times New Roman" panose="02020603050405020304" pitchFamily="18" charset="0"/>
                <a:cs typeface="Times New Roman" panose="02020603050405020304" pitchFamily="18" charset="0"/>
              </a:rPr>
              <a:t> ала, </a:t>
            </a:r>
            <a:r>
              <a:rPr lang="ru-RU" dirty="0" err="1" smtClean="0">
                <a:solidFill>
                  <a:schemeClr val="tx1"/>
                </a:solidFill>
                <a:latin typeface="Times New Roman" panose="02020603050405020304" pitchFamily="18" charset="0"/>
                <a:cs typeface="Times New Roman" panose="02020603050405020304" pitchFamily="18" charset="0"/>
              </a:rPr>
              <a:t>йәйгеһен</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ҡаҙаҡ</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ауылдарында</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балалар</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уҡыта</a:t>
            </a:r>
            <a:r>
              <a:rPr lang="ru-RU" dirty="0" smtClean="0">
                <a:solidFill>
                  <a:schemeClr val="tx1"/>
                </a:solidFill>
                <a:latin typeface="Times New Roman" panose="02020603050405020304" pitchFamily="18" charset="0"/>
                <a:cs typeface="Times New Roman" panose="02020603050405020304" pitchFamily="18" charset="0"/>
              </a:rPr>
              <a:t>. 1909-11 </a:t>
            </a:r>
            <a:r>
              <a:rPr lang="ru-RU" dirty="0" err="1" smtClean="0">
                <a:solidFill>
                  <a:schemeClr val="tx1"/>
                </a:solidFill>
                <a:latin typeface="Times New Roman" panose="02020603050405020304" pitchFamily="18" charset="0"/>
                <a:cs typeface="Times New Roman" panose="02020603050405020304" pitchFamily="18" charset="0"/>
              </a:rPr>
              <a:t>й.й</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Хөсәйениә</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мәҙрәсәһендә</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белем</a:t>
            </a:r>
            <a:r>
              <a:rPr lang="ru-RU" dirty="0" smtClean="0">
                <a:solidFill>
                  <a:schemeClr val="tx1"/>
                </a:solidFill>
                <a:latin typeface="Times New Roman" panose="02020603050405020304" pitchFamily="18" charset="0"/>
                <a:cs typeface="Times New Roman" panose="02020603050405020304" pitchFamily="18" charset="0"/>
              </a:rPr>
              <a:t> ала. </a:t>
            </a:r>
            <a:r>
              <a:rPr lang="ru-RU" dirty="0" err="1" smtClean="0"/>
              <a:t>барып</a:t>
            </a:r>
            <a:r>
              <a:rPr lang="ru-RU" dirty="0" smtClean="0"/>
              <a:t> </a:t>
            </a:r>
            <a:r>
              <a:rPr lang="ru-RU" dirty="0" err="1"/>
              <a:t>урынлаша</a:t>
            </a:r>
            <a:r>
              <a:rPr lang="ru-RU" dirty="0"/>
              <a:t>.</a:t>
            </a:r>
            <a:endParaRPr lang="ru-RU" dirty="0">
              <a:solidFill>
                <a:schemeClr val="tx1"/>
              </a:solidFill>
              <a:latin typeface="Times New Roman" panose="02020603050405020304" pitchFamily="18" charset="0"/>
              <a:cs typeface="Times New Roman" panose="02020603050405020304" pitchFamily="18" charset="0"/>
            </a:endParaRPr>
          </a:p>
        </p:txBody>
      </p:sp>
      <p:pic>
        <p:nvPicPr>
          <p:cNvPr id="2050" name="Picture 2" descr="http://cs309720.vk.me/v309720280/8c65/9gr6rMy8aT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908720"/>
            <a:ext cx="3024336" cy="41764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51275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dirty="0"/>
          </a:p>
        </p:txBody>
      </p:sp>
      <p:sp>
        <p:nvSpPr>
          <p:cNvPr id="3" name="Заголовок 2"/>
          <p:cNvSpPr>
            <a:spLocks noGrp="1"/>
          </p:cNvSpPr>
          <p:nvPr>
            <p:ph type="title"/>
          </p:nvPr>
        </p:nvSpPr>
        <p:spPr/>
        <p:txBody>
          <a:bodyPr>
            <a:normAutofit fontScale="90000"/>
          </a:bodyPr>
          <a:lstStyle/>
          <a:p>
            <a:pPr algn="l"/>
            <a:r>
              <a:rPr lang="ru-RU" dirty="0" smtClean="0">
                <a:solidFill>
                  <a:schemeClr val="tx1"/>
                </a:solidFill>
                <a:latin typeface="Times New Roman" panose="02020603050405020304" pitchFamily="18" charset="0"/>
                <a:cs typeface="Times New Roman" panose="02020603050405020304" pitchFamily="18" charset="0"/>
              </a:rPr>
              <a:t/>
            </a:r>
            <a:br>
              <a:rPr lang="ru-RU" dirty="0" smtClean="0">
                <a:solidFill>
                  <a:schemeClr val="tx1"/>
                </a:solidFill>
                <a:latin typeface="Times New Roman" panose="02020603050405020304" pitchFamily="18" charset="0"/>
                <a:cs typeface="Times New Roman" panose="02020603050405020304" pitchFamily="18" charset="0"/>
              </a:rPr>
            </a:br>
            <a:r>
              <a:rPr lang="ru-RU" dirty="0">
                <a:solidFill>
                  <a:schemeClr val="tx1"/>
                </a:solidFill>
                <a:latin typeface="Times New Roman" panose="02020603050405020304" pitchFamily="18" charset="0"/>
                <a:cs typeface="Times New Roman" panose="02020603050405020304" pitchFamily="18" charset="0"/>
              </a:rPr>
              <a:t/>
            </a:r>
            <a:br>
              <a:rPr lang="ru-RU" dirty="0">
                <a:solidFill>
                  <a:schemeClr val="tx1"/>
                </a:solidFill>
                <a:latin typeface="Times New Roman" panose="02020603050405020304" pitchFamily="18" charset="0"/>
                <a:cs typeface="Times New Roman" panose="02020603050405020304" pitchFamily="18" charset="0"/>
              </a:rPr>
            </a:br>
            <a:r>
              <a:rPr lang="ru-RU" dirty="0">
                <a:solidFill>
                  <a:schemeClr val="tx1"/>
                </a:solidFill>
                <a:latin typeface="Times New Roman" panose="02020603050405020304" pitchFamily="18" charset="0"/>
                <a:cs typeface="Times New Roman" panose="02020603050405020304" pitchFamily="18" charset="0"/>
              </a:rPr>
              <a:t/>
            </a:r>
            <a:br>
              <a:rPr lang="ru-RU" dirty="0">
                <a:solidFill>
                  <a:schemeClr val="tx1"/>
                </a:solidFill>
                <a:latin typeface="Times New Roman" panose="02020603050405020304" pitchFamily="18" charset="0"/>
                <a:cs typeface="Times New Roman" panose="02020603050405020304" pitchFamily="18" charset="0"/>
              </a:rPr>
            </a:br>
            <a:r>
              <a:rPr lang="ru-RU" dirty="0" smtClean="0">
                <a:solidFill>
                  <a:schemeClr val="tx1"/>
                </a:solidFill>
                <a:latin typeface="Times New Roman" panose="02020603050405020304" pitchFamily="18" charset="0"/>
                <a:cs typeface="Times New Roman" panose="02020603050405020304" pitchFamily="18" charset="0"/>
              </a:rPr>
              <a:t/>
            </a:r>
            <a:br>
              <a:rPr lang="ru-RU" dirty="0" smtClean="0">
                <a:solidFill>
                  <a:schemeClr val="tx1"/>
                </a:solidFill>
                <a:latin typeface="Times New Roman" panose="02020603050405020304" pitchFamily="18" charset="0"/>
                <a:cs typeface="Times New Roman" panose="02020603050405020304" pitchFamily="18" charset="0"/>
              </a:rPr>
            </a:br>
            <a:r>
              <a:rPr lang="ru-RU" dirty="0">
                <a:solidFill>
                  <a:schemeClr val="tx1"/>
                </a:solidFill>
                <a:latin typeface="Times New Roman" panose="02020603050405020304" pitchFamily="18" charset="0"/>
                <a:cs typeface="Times New Roman" panose="02020603050405020304" pitchFamily="18" charset="0"/>
              </a:rPr>
              <a:t/>
            </a:r>
            <a:br>
              <a:rPr lang="ru-RU" dirty="0">
                <a:solidFill>
                  <a:schemeClr val="tx1"/>
                </a:solidFill>
                <a:latin typeface="Times New Roman" panose="02020603050405020304" pitchFamily="18" charset="0"/>
                <a:cs typeface="Times New Roman" panose="02020603050405020304" pitchFamily="18" charset="0"/>
              </a:rPr>
            </a:br>
            <a:r>
              <a:rPr lang="ru-RU" dirty="0" smtClean="0">
                <a:solidFill>
                  <a:schemeClr val="tx1"/>
                </a:solidFill>
                <a:latin typeface="Times New Roman" panose="02020603050405020304" pitchFamily="18" charset="0"/>
                <a:cs typeface="Times New Roman" panose="02020603050405020304" pitchFamily="18" charset="0"/>
              </a:rPr>
              <a:t/>
            </a:r>
            <a:br>
              <a:rPr lang="ru-RU" dirty="0" smtClean="0">
                <a:solidFill>
                  <a:schemeClr val="tx1"/>
                </a:solidFill>
                <a:latin typeface="Times New Roman" panose="02020603050405020304" pitchFamily="18" charset="0"/>
                <a:cs typeface="Times New Roman" panose="02020603050405020304" pitchFamily="18" charset="0"/>
              </a:rPr>
            </a:br>
            <a:r>
              <a:rPr lang="ru-RU" dirty="0" smtClean="0">
                <a:solidFill>
                  <a:schemeClr val="tx1"/>
                </a:solidFill>
                <a:latin typeface="Times New Roman" panose="02020603050405020304" pitchFamily="18" charset="0"/>
                <a:cs typeface="Times New Roman" panose="02020603050405020304" pitchFamily="18" charset="0"/>
              </a:rPr>
              <a:t/>
            </a:r>
            <a:br>
              <a:rPr lang="ru-RU" dirty="0" smtClean="0">
                <a:solidFill>
                  <a:schemeClr val="tx1"/>
                </a:solidFill>
                <a:latin typeface="Times New Roman" panose="02020603050405020304" pitchFamily="18" charset="0"/>
                <a:cs typeface="Times New Roman" panose="02020603050405020304" pitchFamily="18" charset="0"/>
              </a:rPr>
            </a:br>
            <a:r>
              <a:rPr lang="ru-RU" dirty="0" smtClean="0">
                <a:solidFill>
                  <a:schemeClr val="tx1"/>
                </a:solidFill>
                <a:latin typeface="Times New Roman" panose="02020603050405020304" pitchFamily="18" charset="0"/>
                <a:cs typeface="Times New Roman" panose="02020603050405020304" pitchFamily="18" charset="0"/>
              </a:rPr>
              <a:t>1938 </a:t>
            </a:r>
            <a:r>
              <a:rPr lang="ru-RU" dirty="0" err="1" smtClean="0">
                <a:solidFill>
                  <a:schemeClr val="tx1"/>
                </a:solidFill>
                <a:latin typeface="Times New Roman" panose="02020603050405020304" pitchFamily="18" charset="0"/>
                <a:cs typeface="Times New Roman" panose="02020603050405020304" pitchFamily="18" charset="0"/>
              </a:rPr>
              <a:t>йылға</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тиклем</a:t>
            </a:r>
            <a:r>
              <a:rPr lang="ru-RU" dirty="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Башҡортостан-дың</a:t>
            </a:r>
            <a:r>
              <a:rPr lang="ru-RU" dirty="0" smtClean="0">
                <a:solidFill>
                  <a:schemeClr val="tx1"/>
                </a:solidFill>
                <a:latin typeface="Times New Roman" panose="02020603050405020304" pitchFamily="18" charset="0"/>
                <a:cs typeface="Times New Roman" panose="02020603050405020304" pitchFamily="18" charset="0"/>
              </a:rPr>
              <a:t> </a:t>
            </a:r>
            <a:r>
              <a:rPr lang="ru-RU" u="sng" dirty="0">
                <a:solidFill>
                  <a:schemeClr val="bg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төрлө</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ҡалаларында</a:t>
            </a:r>
            <a:r>
              <a:rPr lang="ru-RU" dirty="0">
                <a:solidFill>
                  <a:schemeClr val="tx1"/>
                </a:solidFill>
                <a:latin typeface="Times New Roman" panose="02020603050405020304" pitchFamily="18" charset="0"/>
                <a:cs typeface="Times New Roman" panose="02020603050405020304" pitchFamily="18" charset="0"/>
              </a:rPr>
              <a:t>, </a:t>
            </a:r>
            <a:r>
              <a:rPr lang="ru-RU" dirty="0" smtClean="0">
                <a:solidFill>
                  <a:schemeClr val="tx1"/>
                </a:solidFill>
                <a:latin typeface="Times New Roman" panose="02020603050405020304" pitchFamily="18" charset="0"/>
                <a:cs typeface="Times New Roman" panose="02020603050405020304" pitchFamily="18" charset="0"/>
              </a:rPr>
              <a:t>район-</a:t>
            </a:r>
            <a:r>
              <a:rPr lang="ru-RU" dirty="0" err="1" smtClean="0">
                <a:solidFill>
                  <a:schemeClr val="tx1"/>
                </a:solidFill>
                <a:latin typeface="Times New Roman" panose="02020603050405020304" pitchFamily="18" charset="0"/>
                <a:cs typeface="Times New Roman" panose="02020603050405020304" pitchFamily="18" charset="0"/>
              </a:rPr>
              <a:t>дарында</a:t>
            </a:r>
            <a:r>
              <a:rPr lang="ru-RU" dirty="0">
                <a:solidFill>
                  <a:schemeClr val="tx1"/>
                </a:solidFill>
                <a:latin typeface="Times New Roman" panose="02020603050405020304" pitchFamily="18" charset="0"/>
                <a:cs typeface="Times New Roman" panose="02020603050405020304" pitchFamily="18" charset="0"/>
              </a:rPr>
              <a:t>, педагогия </a:t>
            </a:r>
            <a:r>
              <a:rPr lang="ru-RU" dirty="0" err="1">
                <a:solidFill>
                  <a:schemeClr val="tx1"/>
                </a:solidFill>
                <a:latin typeface="Times New Roman" panose="02020603050405020304" pitchFamily="18" charset="0"/>
                <a:cs typeface="Times New Roman" panose="02020603050405020304" pitchFamily="18" charset="0"/>
              </a:rPr>
              <a:t>техникумында</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уҡытыусы</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була</a:t>
            </a:r>
            <a:r>
              <a:rPr lang="ru-RU" dirty="0">
                <a:solidFill>
                  <a:schemeClr val="tx1"/>
                </a:solidFill>
                <a:latin typeface="Times New Roman" panose="02020603050405020304" pitchFamily="18" charset="0"/>
                <a:cs typeface="Times New Roman" panose="02020603050405020304" pitchFamily="18" charset="0"/>
              </a:rPr>
              <a:t>. </a:t>
            </a:r>
            <a:r>
              <a:rPr lang="ru-RU" dirty="0" smtClean="0">
                <a:solidFill>
                  <a:schemeClr val="tx1"/>
                </a:solidFill>
                <a:latin typeface="Times New Roman" panose="02020603050405020304" pitchFamily="18" charset="0"/>
                <a:cs typeface="Times New Roman" panose="02020603050405020304" pitchFamily="18" charset="0"/>
              </a:rPr>
              <a:t>1938 й. </a:t>
            </a:r>
            <a:r>
              <a:rPr lang="ru-RU" dirty="0" err="1" smtClean="0">
                <a:solidFill>
                  <a:schemeClr val="tx1"/>
                </a:solidFill>
                <a:latin typeface="Times New Roman" panose="02020603050405020304" pitchFamily="18" charset="0"/>
                <a:cs typeface="Times New Roman" panose="02020603050405020304" pitchFamily="18" charset="0"/>
              </a:rPr>
              <a:t>Тарих</a:t>
            </a:r>
            <a:r>
              <a:rPr lang="ru-RU" dirty="0" smtClean="0">
                <a:solidFill>
                  <a:schemeClr val="tx1"/>
                </a:solidFill>
                <a:latin typeface="Times New Roman" panose="02020603050405020304" pitchFamily="18" charset="0"/>
                <a:cs typeface="Times New Roman" panose="02020603050405020304" pitchFamily="18" charset="0"/>
              </a:rPr>
              <a:t>, тел </a:t>
            </a:r>
            <a:r>
              <a:rPr lang="ru-RU" dirty="0" err="1" smtClean="0">
                <a:solidFill>
                  <a:schemeClr val="tx1"/>
                </a:solidFill>
                <a:latin typeface="Times New Roman" panose="02020603050405020304" pitchFamily="18" charset="0"/>
                <a:cs typeface="Times New Roman" panose="02020603050405020304" pitchFamily="18" charset="0"/>
              </a:rPr>
              <a:t>һәм</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әҙәбиәт</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институтында</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эшләй</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Унда</a:t>
            </a:r>
            <a:r>
              <a:rPr lang="ru-RU" dirty="0" smtClean="0">
                <a:solidFill>
                  <a:schemeClr val="tx1"/>
                </a:solidFill>
                <a:latin typeface="Times New Roman" panose="02020603050405020304" pitchFamily="18" charset="0"/>
                <a:cs typeface="Times New Roman" panose="02020603050405020304" pitchFamily="18" charset="0"/>
              </a:rPr>
              <a:t> фольклор </a:t>
            </a:r>
            <a:r>
              <a:rPr lang="ru-RU" dirty="0" err="1" smtClean="0">
                <a:solidFill>
                  <a:schemeClr val="tx1"/>
                </a:solidFill>
                <a:latin typeface="Times New Roman" panose="02020603050405020304" pitchFamily="18" charset="0"/>
                <a:cs typeface="Times New Roman" panose="02020603050405020304" pitchFamily="18" charset="0"/>
              </a:rPr>
              <a:t>бүлегендә</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эш</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алып</a:t>
            </a:r>
            <a:r>
              <a:rPr lang="ru-RU" dirty="0" smtClean="0">
                <a:solidFill>
                  <a:schemeClr val="tx1"/>
                </a:solidFill>
                <a:latin typeface="Times New Roman" panose="02020603050405020304" pitchFamily="18" charset="0"/>
                <a:cs typeface="Times New Roman" panose="02020603050405020304" pitchFamily="18" charset="0"/>
              </a:rPr>
              <a:t> бара. </a:t>
            </a:r>
            <a:r>
              <a:rPr lang="ru-RU" dirty="0" err="1" smtClean="0">
                <a:solidFill>
                  <a:schemeClr val="tx1"/>
                </a:solidFill>
                <a:latin typeface="Times New Roman" panose="02020603050405020304" pitchFamily="18" charset="0"/>
                <a:cs typeface="Times New Roman" panose="02020603050405020304" pitchFamily="18" charset="0"/>
              </a:rPr>
              <a:t>Башҡорт</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халыҡ</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ижадына</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нигеҙләнеп</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күп</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пьесалар</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драмалар</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яҙа</a:t>
            </a:r>
            <a:r>
              <a:rPr lang="ru-RU" dirty="0" smtClean="0">
                <a:solidFill>
                  <a:schemeClr val="tx1"/>
                </a:solidFill>
                <a:latin typeface="Times New Roman" panose="02020603050405020304" pitchFamily="18" charset="0"/>
                <a:cs typeface="Times New Roman" panose="02020603050405020304" pitchFamily="18" charset="0"/>
              </a:rPr>
              <a:t>. «Урал батыр» </a:t>
            </a:r>
            <a:r>
              <a:rPr lang="ru-RU" dirty="0" err="1" smtClean="0">
                <a:solidFill>
                  <a:schemeClr val="tx1"/>
                </a:solidFill>
                <a:latin typeface="Times New Roman" panose="02020603050405020304" pitchFamily="18" charset="0"/>
                <a:cs typeface="Times New Roman" panose="02020603050405020304" pitchFamily="18" charset="0"/>
              </a:rPr>
              <a:t>һәм</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Аҡбуҙат</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эпостарын</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яҙып</a:t>
            </a:r>
            <a:r>
              <a:rPr lang="ru-RU" dirty="0" smtClean="0">
                <a:solidFill>
                  <a:schemeClr val="tx1"/>
                </a:solidFill>
                <a:latin typeface="Times New Roman" panose="02020603050405020304" pitchFamily="18" charset="0"/>
                <a:cs typeface="Times New Roman" panose="02020603050405020304" pitchFamily="18" charset="0"/>
              </a:rPr>
              <a:t> ала.</a:t>
            </a: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963899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dirty="0"/>
          </a:p>
        </p:txBody>
      </p:sp>
      <p:sp>
        <p:nvSpPr>
          <p:cNvPr id="2" name="Заголовок 1"/>
          <p:cNvSpPr>
            <a:spLocks noGrp="1"/>
          </p:cNvSpPr>
          <p:nvPr>
            <p:ph type="title"/>
          </p:nvPr>
        </p:nvSpPr>
        <p:spPr>
          <a:xfrm>
            <a:off x="0" y="338328"/>
            <a:ext cx="3779912" cy="1252728"/>
          </a:xfrm>
        </p:spPr>
        <p:txBody>
          <a:bodyPr>
            <a:normAutofit fontScale="90000"/>
          </a:bodyPr>
          <a:lstStyle/>
          <a:p>
            <a:pPr algn="l"/>
            <a:r>
              <a:rPr lang="ba-RU" dirty="0" smtClean="0">
                <a:solidFill>
                  <a:schemeClr val="tx1"/>
                </a:solidFill>
                <a:latin typeface="Times New Roman" panose="02020603050405020304" pitchFamily="18" charset="0"/>
                <a:cs typeface="Times New Roman" panose="02020603050405020304" pitchFamily="18" charset="0"/>
              </a:rPr>
              <a:t/>
            </a:r>
            <a:br>
              <a:rPr lang="ba-RU" dirty="0" smtClean="0">
                <a:solidFill>
                  <a:schemeClr val="tx1"/>
                </a:solidFill>
                <a:latin typeface="Times New Roman" panose="02020603050405020304" pitchFamily="18" charset="0"/>
                <a:cs typeface="Times New Roman" panose="02020603050405020304" pitchFamily="18" charset="0"/>
              </a:rPr>
            </a:br>
            <a:r>
              <a:rPr lang="ba-RU" dirty="0">
                <a:solidFill>
                  <a:schemeClr val="tx1"/>
                </a:solidFill>
                <a:latin typeface="Times New Roman" panose="02020603050405020304" pitchFamily="18" charset="0"/>
                <a:cs typeface="Times New Roman" panose="02020603050405020304" pitchFamily="18" charset="0"/>
              </a:rPr>
              <a:t/>
            </a:r>
            <a:br>
              <a:rPr lang="ba-RU" dirty="0">
                <a:solidFill>
                  <a:schemeClr val="tx1"/>
                </a:solidFill>
                <a:latin typeface="Times New Roman" panose="02020603050405020304" pitchFamily="18" charset="0"/>
                <a:cs typeface="Times New Roman" panose="02020603050405020304" pitchFamily="18" charset="0"/>
              </a:rPr>
            </a:br>
            <a:r>
              <a:rPr lang="ba-RU" dirty="0" smtClean="0">
                <a:solidFill>
                  <a:schemeClr val="tx1"/>
                </a:solidFill>
                <a:latin typeface="Times New Roman" panose="02020603050405020304" pitchFamily="18" charset="0"/>
                <a:cs typeface="Times New Roman" panose="02020603050405020304" pitchFamily="18" charset="0"/>
              </a:rPr>
              <a:t/>
            </a:r>
            <a:br>
              <a:rPr lang="ba-RU" dirty="0" smtClean="0">
                <a:solidFill>
                  <a:schemeClr val="tx1"/>
                </a:solidFill>
                <a:latin typeface="Times New Roman" panose="02020603050405020304" pitchFamily="18" charset="0"/>
                <a:cs typeface="Times New Roman" panose="02020603050405020304" pitchFamily="18" charset="0"/>
              </a:rPr>
            </a:br>
            <a:r>
              <a:rPr lang="ba-RU" dirty="0">
                <a:solidFill>
                  <a:schemeClr val="tx1"/>
                </a:solidFill>
                <a:latin typeface="Times New Roman" panose="02020603050405020304" pitchFamily="18" charset="0"/>
                <a:cs typeface="Times New Roman" panose="02020603050405020304" pitchFamily="18" charset="0"/>
              </a:rPr>
              <a:t/>
            </a:r>
            <a:br>
              <a:rPr lang="ba-RU" dirty="0">
                <a:solidFill>
                  <a:schemeClr val="tx1"/>
                </a:solidFill>
                <a:latin typeface="Times New Roman" panose="02020603050405020304" pitchFamily="18" charset="0"/>
                <a:cs typeface="Times New Roman" panose="02020603050405020304" pitchFamily="18" charset="0"/>
              </a:rPr>
            </a:br>
            <a:r>
              <a:rPr lang="ba-RU" dirty="0" smtClean="0">
                <a:solidFill>
                  <a:schemeClr val="tx1"/>
                </a:solidFill>
                <a:latin typeface="Times New Roman" panose="02020603050405020304" pitchFamily="18" charset="0"/>
                <a:cs typeface="Times New Roman" panose="02020603050405020304" pitchFamily="18" charset="0"/>
              </a:rPr>
              <a:t/>
            </a:r>
            <a:br>
              <a:rPr lang="ba-RU" dirty="0" smtClean="0">
                <a:solidFill>
                  <a:schemeClr val="tx1"/>
                </a:solidFill>
                <a:latin typeface="Times New Roman" panose="02020603050405020304" pitchFamily="18" charset="0"/>
                <a:cs typeface="Times New Roman" panose="02020603050405020304" pitchFamily="18" charset="0"/>
              </a:rPr>
            </a:br>
            <a:r>
              <a:rPr lang="ba-RU" dirty="0">
                <a:solidFill>
                  <a:schemeClr val="tx1"/>
                </a:solidFill>
                <a:latin typeface="Times New Roman" panose="02020603050405020304" pitchFamily="18" charset="0"/>
                <a:cs typeface="Times New Roman" panose="02020603050405020304" pitchFamily="18" charset="0"/>
              </a:rPr>
              <a:t/>
            </a:r>
            <a:br>
              <a:rPr lang="ba-RU" dirty="0">
                <a:solidFill>
                  <a:schemeClr val="tx1"/>
                </a:solidFill>
                <a:latin typeface="Times New Roman" panose="02020603050405020304" pitchFamily="18" charset="0"/>
                <a:cs typeface="Times New Roman" panose="02020603050405020304" pitchFamily="18" charset="0"/>
              </a:rPr>
            </a:br>
            <a:r>
              <a:rPr lang="ba-RU" b="1" dirty="0" smtClean="0">
                <a:solidFill>
                  <a:schemeClr val="tx1"/>
                </a:solidFill>
                <a:latin typeface="Times New Roman" panose="02020603050405020304" pitchFamily="18" charset="0"/>
                <a:cs typeface="Times New Roman" panose="02020603050405020304" pitchFamily="18" charset="0"/>
              </a:rPr>
              <a:t>1943 й. Башҡор-тостандың халыҡ сәсәне </a:t>
            </a:r>
            <a:r>
              <a:rPr lang="ba-RU" dirty="0" smtClean="0">
                <a:solidFill>
                  <a:schemeClr val="tx1"/>
                </a:solidFill>
                <a:latin typeface="Times New Roman" panose="02020603050405020304" pitchFamily="18" charset="0"/>
                <a:cs typeface="Times New Roman" panose="02020603050405020304" pitchFamily="18" charset="0"/>
              </a:rPr>
              <a:t>тигән исем бирелә.</a:t>
            </a:r>
            <a:endParaRPr lang="ru-RU" dirty="0">
              <a:solidFill>
                <a:schemeClr val="tx1"/>
              </a:solidFill>
              <a:latin typeface="Times New Roman" panose="02020603050405020304" pitchFamily="18" charset="0"/>
              <a:cs typeface="Times New Roman" panose="02020603050405020304" pitchFamily="18" charset="0"/>
            </a:endParaRPr>
          </a:p>
        </p:txBody>
      </p:sp>
      <p:pic>
        <p:nvPicPr>
          <p:cNvPr id="4098" name="Picture 2" descr="http://oprb.ru/data/2/122/photo/m651_70371304223f14e4c925f0d694b472e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912" y="254162"/>
            <a:ext cx="5364088" cy="652534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im0-tub-ru.yandex.net/i?id=42445103f3294462f4e12f22e51a8c6b&amp;n=33&amp;h=215&amp;w=1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9952" y="4540772"/>
            <a:ext cx="1219200" cy="2047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92639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a:p>
        </p:txBody>
      </p:sp>
      <p:sp>
        <p:nvSpPr>
          <p:cNvPr id="3" name="Заголовок 2"/>
          <p:cNvSpPr>
            <a:spLocks noGrp="1"/>
          </p:cNvSpPr>
          <p:nvPr>
            <p:ph type="title"/>
          </p:nvPr>
        </p:nvSpPr>
        <p:spPr/>
        <p:txBody>
          <a:bodyPr>
            <a:normAutofit/>
          </a:bodyPr>
          <a:lstStyle/>
          <a:p>
            <a:pPr algn="l"/>
            <a:endParaRPr lang="ru-RU" dirty="0">
              <a:solidFill>
                <a:schemeClr val="tx1"/>
              </a:solidFill>
              <a:latin typeface="Times New Roman" panose="02020603050405020304" pitchFamily="18" charset="0"/>
              <a:cs typeface="Times New Roman" panose="02020603050405020304" pitchFamily="18" charset="0"/>
            </a:endParaRPr>
          </a:p>
        </p:txBody>
      </p:sp>
      <p:pic>
        <p:nvPicPr>
          <p:cNvPr id="4" name="Picture 4" descr="http://contragents.ru/oblastnaya_obschestvennaya_organizatsiya_federatsiya_koresh_orenburgskoy_oblasti_/p13enDK_z8E/hqdefaul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1628800"/>
            <a:ext cx="5112568" cy="4968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32874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dirty="0"/>
          </a:p>
        </p:txBody>
      </p:sp>
      <p:sp>
        <p:nvSpPr>
          <p:cNvPr id="2" name="Заголовок 1"/>
          <p:cNvSpPr>
            <a:spLocks noGrp="1"/>
          </p:cNvSpPr>
          <p:nvPr>
            <p:ph type="title"/>
          </p:nvPr>
        </p:nvSpPr>
        <p:spPr/>
        <p:txBody>
          <a:bodyPr>
            <a:normAutofit/>
          </a:bodyPr>
          <a:lstStyle/>
          <a:p>
            <a:pPr algn="l"/>
            <a:endParaRPr lang="ru-RU" dirty="0">
              <a:solidFill>
                <a:schemeClr val="tx1"/>
              </a:solidFill>
              <a:latin typeface="Times New Roman" panose="02020603050405020304" pitchFamily="18" charset="0"/>
              <a:cs typeface="Times New Roman" panose="02020603050405020304" pitchFamily="18" charset="0"/>
            </a:endParaRPr>
          </a:p>
        </p:txBody>
      </p:sp>
      <p:pic>
        <p:nvPicPr>
          <p:cNvPr id="5122" name="Picture 2" descr="http://alshvesti.ru/images/news/77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0"/>
            <a:ext cx="5976664" cy="68678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3904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a:p>
        </p:txBody>
      </p:sp>
      <p:sp>
        <p:nvSpPr>
          <p:cNvPr id="2" name="Заголовок 1"/>
          <p:cNvSpPr>
            <a:spLocks noGrp="1"/>
          </p:cNvSpPr>
          <p:nvPr>
            <p:ph type="title"/>
          </p:nvPr>
        </p:nvSpPr>
        <p:spPr>
          <a:xfrm>
            <a:off x="457200" y="-531440"/>
            <a:ext cx="8229600" cy="2122496"/>
          </a:xfrm>
        </p:spPr>
        <p:txBody>
          <a:bodyPr>
            <a:normAutofit/>
          </a:bodyPr>
          <a:lstStyle/>
          <a:p>
            <a:r>
              <a:rPr lang="ba-RU" dirty="0" smtClean="0">
                <a:solidFill>
                  <a:schemeClr val="tx1"/>
                </a:solidFill>
                <a:latin typeface="Times New Roman" panose="02020603050405020304" pitchFamily="18" charset="0"/>
                <a:cs typeface="Times New Roman" panose="02020603050405020304" pitchFamily="18" charset="0"/>
              </a:rPr>
              <a:t>«Башҡорт туйы» пьесаһын сәхнәләштереү</a:t>
            </a:r>
            <a:endParaRPr lang="ru-RU" dirty="0">
              <a:solidFill>
                <a:schemeClr val="tx1"/>
              </a:solidFill>
              <a:latin typeface="Times New Roman" panose="02020603050405020304" pitchFamily="18" charset="0"/>
              <a:cs typeface="Times New Roman" panose="02020603050405020304" pitchFamily="18" charset="0"/>
            </a:endParaRPr>
          </a:p>
        </p:txBody>
      </p:sp>
      <p:pic>
        <p:nvPicPr>
          <p:cNvPr id="6146" name="Picture 2" descr="http://archive.li/PmQw4/dee7f09471523983af1dc2e7b4d7ba80776613c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1340768"/>
            <a:ext cx="5760640" cy="54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81536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46</TotalTime>
  <Words>20</Words>
  <Application>Microsoft Office PowerPoint</Application>
  <PresentationFormat>Экран (4:3)</PresentationFormat>
  <Paragraphs>8</Paragraphs>
  <Slides>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Волна</vt:lpstr>
      <vt:lpstr>Фольклорсы, драматург, Башҡортостандың халыҡ сәсәне </vt:lpstr>
      <vt:lpstr>       1888 й. 15 дек. Ырымбур өлкәһенең Красногвардейский районы Үрге Ильяс ауылында крәҫтиән ғаиләһендә тыуған.</vt:lpstr>
      <vt:lpstr>          Күрше  Юлдаш ауылын-да земство мәктәбендә, Ҡарғалы мәҙрәсәһендә белем ала, йәйгеһен ҡаҙаҡ ауылдарында балалар уҡыта. 1909-11 й.й. «Хөсәйениә» мәҙрәсәһендә белем ала. барып урынлаша.</vt:lpstr>
      <vt:lpstr>       1938 йылға тиклем Башҡортостан-дың  төрлө ҡалаларында, район-дарында, педагогия техникумында уҡытыусы була. 1938 й. Тарих, тел һәм әҙәбиәт институтында эшләй. Унда фольклор бүлегендә эш алып бара. Башҡорт халыҡ ижадына нигеҙләнеп, күп пьесалар, драмалар яҙа. «Урал батыр» һәм «Аҡбуҙат» эпостарын яҙып ала.</vt:lpstr>
      <vt:lpstr>      1943 й. Башҡор-тостандың халыҡ сәсәне тигән исем бирелә.</vt:lpstr>
      <vt:lpstr>Презентация PowerPoint</vt:lpstr>
      <vt:lpstr>Презентация PowerPoint</vt:lpstr>
      <vt:lpstr>«Башҡорт туйы» пьесаһын сәхнәләштереү</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Дом</dc:creator>
  <cp:lastModifiedBy>Дом</cp:lastModifiedBy>
  <cp:revision>6</cp:revision>
  <dcterms:created xsi:type="dcterms:W3CDTF">2016-10-03T12:23:05Z</dcterms:created>
  <dcterms:modified xsi:type="dcterms:W3CDTF">2016-10-03T13:20:01Z</dcterms:modified>
</cp:coreProperties>
</file>