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8" r:id="rId3"/>
    <p:sldId id="257" r:id="rId4"/>
    <p:sldId id="262" r:id="rId5"/>
    <p:sldId id="261" r:id="rId6"/>
    <p:sldId id="260" r:id="rId7"/>
    <p:sldId id="263" r:id="rId8"/>
    <p:sldId id="264" r:id="rId9"/>
    <p:sldId id="292" r:id="rId10"/>
    <p:sldId id="293" r:id="rId11"/>
    <p:sldId id="265" r:id="rId12"/>
    <p:sldId id="294" r:id="rId13"/>
    <p:sldId id="266" r:id="rId14"/>
    <p:sldId id="267" r:id="rId15"/>
    <p:sldId id="287" r:id="rId16"/>
    <p:sldId id="268" r:id="rId17"/>
    <p:sldId id="288" r:id="rId18"/>
    <p:sldId id="269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9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E6DCA-BC10-4791-B9C1-223F1A89FA01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E735A-383B-4E59-8D78-8DF09FD17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49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E735A-383B-4E59-8D78-8DF09FD17FB0}" type="slidenum">
              <a:rPr lang="ru-RU" smtClean="0"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ckiwiki.com/ba/%D0%A0%D0%B8%D0%BC_%D0%A5%D3%99%D1%81%D3%99%D0%BD%D0%BE%D0%B2" TargetMode="External"/><Relationship Id="rId2" Type="http://schemas.openxmlformats.org/officeDocument/2006/relationships/hyperlink" Target="http://www.quickiwiki.com/ba/%D0%98%D1%81%D0%BC%D3%99%D2%93%D0%B8%D0%BB%D0%B5%D0%B2_%D0%97%D0%B0%D2%BB%D0%B8%D1%80_%D2%92%D0%B0%D1%80%D0%B8%D0%BF_%D1%83%D0%BB%D1%8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uickiwiki.com/ba/%D3%98%D1%85%D0%BC%D3%99%D1%82%D0%BE%D0%B2_%D0%A5%D3%A9%D1%81%D3%99%D0%B9%D0%B5%D0%BD_%D0%A4%D3%99%D0%B9%D0%B7%D1%83%D0%BB%D0%BB%D0%B0_%D1%83%D0%BB%D1%8B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ckiwiki.com/ba/%D0%98%D1%81%D0%BC%D3%99%D2%93%D0%B8%D0%BB%D0%B5%D0%B2_%D0%97%D0%B0%D2%BB%D0%B8%D1%80_%D2%92%D0%B0%D1%80%D0%B8%D0%BF_%D1%83%D0%BB%D1%8B" TargetMode="External"/><Relationship Id="rId2" Type="http://schemas.openxmlformats.org/officeDocument/2006/relationships/hyperlink" Target="http://www.quickiwiki.com/ba/%D0%A0%D0%B8%D0%BC_%D0%A5%D3%99%D1%81%D3%99%D0%BD%D0%BE%D0%B2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ckiwiki.com/ba/%D0%98%D1%81%D0%BC%D3%99%D2%93%D0%B8%D0%BB%D0%B5%D0%B2_%D0%97%D0%B0%D2%BB%D0%B8%D1%80_%D2%92%D0%B0%D1%80%D0%B8%D0%BF_%D1%83%D0%BB%D1%8B" TargetMode="External"/><Relationship Id="rId2" Type="http://schemas.openxmlformats.org/officeDocument/2006/relationships/hyperlink" Target="http://www.quickiwiki.com/ba/%D0%A0%D0%B8%D0%BC_%D0%A5%D3%99%D1%81%D3%99%D0%BD%D0%BE%D0%B2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ickiwiki.com/ba/%D3%98%D1%85%D0%BC%D3%99%D1%82%D0%BE%D0%B2_%D0%A5%D3%A9%D1%81%D3%99%D0%B9%D0%B5%D0%BD_%D0%A4%D3%99%D0%B9%D0%B7%D1%83%D0%BB%D0%BB%D0%B0_%D1%83%D0%BB%D1%8B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4786346" cy="3357585"/>
          </a:xfrm>
        </p:spPr>
        <p:txBody>
          <a:bodyPr>
            <a:normAutofit fontScale="90000"/>
          </a:bodyPr>
          <a:lstStyle/>
          <a:p>
            <a:r>
              <a:rPr lang="be-BY" sz="10700" b="1" dirty="0" smtClean="0">
                <a:solidFill>
                  <a:srgbClr val="0070C0"/>
                </a:solidFill>
              </a:rPr>
              <a:t>Назар Нәжми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643314"/>
            <a:ext cx="8482042" cy="1714512"/>
          </a:xfrm>
        </p:spPr>
        <p:txBody>
          <a:bodyPr>
            <a:noAutofit/>
          </a:bodyPr>
          <a:lstStyle/>
          <a:p>
            <a:r>
              <a:rPr lang="be-BY" sz="4800" i="1" dirty="0" smtClean="0">
                <a:solidFill>
                  <a:srgbClr val="FF0000"/>
                </a:solidFill>
              </a:rPr>
              <a:t>Башҡортостандың </a:t>
            </a:r>
            <a:r>
              <a:rPr lang="en-US" sz="4800" i="1" dirty="0" smtClean="0">
                <a:solidFill>
                  <a:srgbClr val="FF0000"/>
                </a:solidFill>
              </a:rPr>
              <a:t> </a:t>
            </a:r>
            <a:r>
              <a:rPr lang="be-BY" sz="4800" i="1" dirty="0" smtClean="0">
                <a:solidFill>
                  <a:srgbClr val="FF0000"/>
                </a:solidFill>
              </a:rPr>
              <a:t>халыҡ </a:t>
            </a:r>
            <a:r>
              <a:rPr lang="en-US" sz="4800" i="1" dirty="0" smtClean="0">
                <a:solidFill>
                  <a:srgbClr val="FF0000"/>
                </a:solidFill>
              </a:rPr>
              <a:t>               </a:t>
            </a:r>
            <a:r>
              <a:rPr lang="be-BY" sz="4800" i="1" dirty="0" smtClean="0">
                <a:solidFill>
                  <a:srgbClr val="FF0000"/>
                </a:solidFill>
              </a:rPr>
              <a:t>шағиры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аджми\5462779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8934"/>
            <a:ext cx="8858312" cy="664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785950"/>
          </a:xfrm>
        </p:spPr>
        <p:txBody>
          <a:bodyPr>
            <a:normAutofit/>
          </a:bodyPr>
          <a:lstStyle/>
          <a:p>
            <a:r>
              <a:rPr lang="be-BY" sz="3200" b="1" dirty="0" smtClean="0">
                <a:solidFill>
                  <a:srgbClr val="0070C0"/>
                </a:solidFill>
              </a:rPr>
              <a:t>Назар  Нәжми  утыҙынсы йылдарҙың  аҙағында  яҙа  башлай.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1506" name="Picture 2" descr="C:\Users\user\Desktop\наджми\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2865163" cy="4000528"/>
          </a:xfrm>
          <a:prstGeom prst="rect">
            <a:avLst/>
          </a:prstGeom>
          <a:noFill/>
        </p:spPr>
      </p:pic>
      <p:pic>
        <p:nvPicPr>
          <p:cNvPr id="21507" name="Picture 3" descr="C:\Users\user\Desktop\наджми\c1b0db1be2b0084258362d9fd10eca9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3116"/>
            <a:ext cx="278608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аджми\Naz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60189"/>
            <a:ext cx="9144000" cy="6918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5011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Бөйөк Ватан һуғышы йылдарында </a:t>
            </a:r>
          </a:p>
          <a:p>
            <a:r>
              <a:rPr lang="be-BY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“Окопта уйҙар”, “Землянкала”, </a:t>
            </a:r>
          </a:p>
          <a:p>
            <a:r>
              <a:rPr lang="be-BY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“Иҫән ҡайтһам“,  </a:t>
            </a:r>
          </a:p>
          <a:p>
            <a:r>
              <a:rPr lang="be-BY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“Танкист”, </a:t>
            </a:r>
          </a:p>
          <a:p>
            <a:r>
              <a:rPr lang="be-BY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“Фронтта төн”</a:t>
            </a:r>
            <a:r>
              <a:rPr lang="be-BY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һәм башҡа шиғырҙарын яҙа.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285728"/>
            <a:ext cx="778674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1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1950 </a:t>
            </a: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йылда Назар Нәжмиҙең </a:t>
            </a: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“Тамсылар” </a:t>
            </a: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исемле беренсе шиғырҙар йыйынтығы донъя күрә.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 Артабан сыҡҡан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“Тулҡындар”,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“Көтөлмәгән ямғыр”,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“Ер һәм йыр” </a:t>
            </a:r>
            <a:r>
              <a:rPr kumimoji="0" lang="be-BY" sz="36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тигән китаптарында шағир хеҙмәт һәм тыныслыҡ темаһына күсеүенә ҡарамаҫтан, һаман да һуғыш күренештәрен онотмай. </a:t>
            </a:r>
            <a:endParaRPr kumimoji="0" lang="be-BY" sz="36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аджми\83720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4929223" cy="6780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142852"/>
            <a:ext cx="871543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Шағирҙың 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“Әсә”,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“Ҡайындар”,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“Ҡапҡалар”,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“Йыр тураһында баллада”  </a:t>
            </a: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тигән поэмалары киң билдәлелек ала.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60-70-се йылдарҙа яҙылған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“Дуҫ тураһында ун бер йыр”,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“Күлдәк”,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“Иблес”,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“Урал” </a:t>
            </a: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исемле поэмалары уның эпик әҫәрҙәренең тәрән драматизм менән һуғарылыуы хаҡында һөйләй.</a:t>
            </a:r>
            <a:endParaRPr kumimoji="0" lang="be-BY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аджми\1185f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0"/>
            <a:ext cx="5110180" cy="6715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285728"/>
            <a:ext cx="8215370" cy="621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Ул драматургия өлкәһендә лә әүҙем эшләй: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“Яҙғы йыр”,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“Хуш, Хәйрүш”,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“Саҡырылмаған ҡунаҡ”,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“Егет егетлеген итә”,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“Гармунсы дуҫ”,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“Күршеләргә ҡунаҡ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килгән”,  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 “Ҡыңғыраулы дуға”,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“Әтәмбәй”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_Helver(15%) Bashkir" pitchFamily="34" charset="0"/>
                <a:ea typeface="Times New Roman" pitchFamily="18" charset="0"/>
                <a:cs typeface="Arial" pitchFamily="34" charset="0"/>
              </a:rPr>
              <a:t>тигән пьесалары Башҡорт дәүләт академия драма театрында ҡуйылған.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7650" name="Picture 2" descr="C:\Users\user\Desktop\наджми\9230c823de9a70290e2f646ec8d91e7a-764x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00108"/>
            <a:ext cx="421484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7256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Шағир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һүҙҙәренә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яҙылған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йырҙар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92935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Ағастар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Ағиҙелдә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аҡ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туман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Ағиҙел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аша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  <a:hlinkClick r:id="rId2" tooltip="Исмәғилев Заһир Ғарип улы"/>
              </a:rPr>
              <a:t>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  <a:hlinkClick r:id="rId2" tooltip="Исмәғилев Заһир Ғарип улы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Аҡ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бабай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йыры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Аҡ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сәскә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Аҡ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шишмә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  <a:hlinkClick r:id="rId3" tooltip="Рим Хәсәнов"/>
              </a:rPr>
              <a:t>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  <a:hlinkClick r:id="rId3" tooltip="Рим Хәсәнов"/>
              </a:rPr>
              <a:t>Хәсәнов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Атай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йорто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Бар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әле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Батырҙар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йыры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Беҙ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үтәбеҙ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көҙгө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һуҡмаҡтарҙан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Беҙҙең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ауыл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Валеев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Беҙҙең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автономия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Ғәзизов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Бер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йылы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әйталманым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кәүәк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Бер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ғүмер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етмәй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Бөтәһе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һуңлап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килде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миңә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Гүзәлгә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йыр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Ғәзизов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Дуҫлык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дуҫлык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… («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Гармунсы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дуҫ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спектакленән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  <a:hlinkClick r:id="rId4" tooltip="Әхмәтов Хөсәйен Фәйзулла улы"/>
              </a:rPr>
              <a:t>Х.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  <a:hlinkClick r:id="rId4" tooltip="Әхмәтов Хөсәйен Фәйзулла улы"/>
              </a:rPr>
              <a:t>Әхмәтов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Дүртөйлөм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Дүртөйлө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тарафтары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Ике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йылға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Исеме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Зифа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Йөрәктән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булһа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Кандаулы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Морҙаханов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Киске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Ағиҙел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785794"/>
            <a:ext cx="4000528" cy="5572164"/>
          </a:xfrm>
        </p:spPr>
        <p:txBody>
          <a:bodyPr>
            <a:normAutofit/>
          </a:bodyPr>
          <a:lstStyle/>
          <a:p>
            <a:r>
              <a:rPr lang="be-BY" sz="2800" i="1" dirty="0" smtClean="0">
                <a:solidFill>
                  <a:srgbClr val="FF0000"/>
                </a:solidFill>
              </a:rPr>
              <a:t>1918</a:t>
            </a:r>
            <a:r>
              <a:rPr lang="be-BY" sz="2800" i="1" dirty="0" smtClean="0"/>
              <a:t> </a:t>
            </a:r>
            <a:r>
              <a:rPr lang="be-BY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йылдың </a:t>
            </a:r>
            <a:br>
              <a:rPr lang="be-BY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800" i="1" dirty="0" smtClean="0"/>
              <a:t/>
            </a:r>
            <a:br>
              <a:rPr lang="be-BY" sz="2800" i="1" dirty="0" smtClean="0"/>
            </a:br>
            <a:r>
              <a:rPr lang="be-BY" sz="2800" i="1" dirty="0" smtClean="0">
                <a:solidFill>
                  <a:srgbClr val="FF0000"/>
                </a:solidFill>
              </a:rPr>
              <a:t>5</a:t>
            </a:r>
            <a:r>
              <a:rPr lang="be-BY" sz="2800" i="1" dirty="0" smtClean="0"/>
              <a:t> </a:t>
            </a:r>
            <a:r>
              <a:rPr lang="be-BY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февралендә </a:t>
            </a:r>
            <a:r>
              <a:rPr lang="be-BY" sz="2800" i="1" dirty="0" smtClean="0"/>
              <a:t/>
            </a:r>
            <a:br>
              <a:rPr lang="be-BY" sz="2800" i="1" dirty="0" smtClean="0"/>
            </a:br>
            <a:r>
              <a:rPr lang="be-BY" sz="2800" i="1" dirty="0" smtClean="0"/>
              <a:t/>
            </a:r>
            <a:br>
              <a:rPr lang="be-BY" sz="2800" i="1" dirty="0" smtClean="0"/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Башҡортостандың </a:t>
            </a:r>
            <a:b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Дүртөйлө  районы </a:t>
            </a:r>
            <a:b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Миңеште  ауылында </a:t>
            </a:r>
            <a:b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e-BY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тыуған.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наджми\Nadj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414340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57227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Тауҙар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Яҙғы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пьесаһынан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Туған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моңдар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Тыуған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ҡалама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Тыуған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яғыма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Уралым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сәскәһе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— Башкортостан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Уттар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минуттар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Үҙебеҙ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өсөн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генә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Үкенерлек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түгел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Күршеләргә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ҡунаҡ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килгән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пьесаһынан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Үткәнгә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бит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кире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кайтып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булмай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Үтте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көн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Фонтан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янында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ғүмер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ағыштарым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Кышкы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романс)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минең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йырым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Кубагушев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Һинең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ниндәй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улыңмын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мин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Һинһеҙ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йәшәү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мөмкин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түгел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Х.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Әхмәтов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Һиндостан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ҡыҙына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Һиңә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барам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Һиңә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тағы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мин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киләм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әле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Һөйгәнемә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сәләм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әйтергеҙ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Һөймәһәң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һөйкәлмә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!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Яғафаров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Һөйөү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йырын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йырла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һөйгәнеңә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  <a:hlinkClick r:id="rId2" tooltip="Рим Хәсәнов"/>
              </a:rPr>
              <a:t>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  <a:hlinkClick r:id="rId2" tooltip="Рим Хәсәнов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Һөйөү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минуттары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Һөйһә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һөймәһә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  <a:hlinkClick r:id="rId3" tooltip="Исмәғилев Заһир Ғарип улы"/>
              </a:rPr>
              <a:t>З.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  <a:hlinkClick r:id="rId3" tooltip="Исмәғилев Заһир Ғарип улы"/>
              </a:rPr>
              <a:t>Исмәғилев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Һуңғы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йырым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Һыу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һибегеҙ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гөлдәргә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булһын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ғүмергә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. З.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Исмәғилев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072230"/>
          </a:xfrm>
        </p:spPr>
        <p:txBody>
          <a:bodyPr>
            <a:normAutofit/>
          </a:bodyPr>
          <a:lstStyle/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Уралым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сәскәһе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— Башкортостан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Уттар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минуттар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Үҙебеҙ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өсөн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Үкенерлек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түгел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Күршеләргә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ҡунаҡ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килгән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пьесаһынан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Үткәнгә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бит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кире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кайтып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булмай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Үтте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көн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Ш.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Кульбарисов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Фонтан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янында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Сабитов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ғүмер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ағыштарым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Кышкы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романс)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минең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йырым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…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Кубагушев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Һинең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ниндәй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улыңмын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мин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Һинһеҙ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йәшәү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мөмкин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түгел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Х.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Әхмәтов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Һиндостан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ҡыҙына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Һиңә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барам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Һиңә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тағы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мин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киләм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әле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Һөйгәнемә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сәләм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әйтергеҙ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Һөймәһәң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һөйкәлмә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!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Яғафаров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Һөйөү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йырын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йырла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һөйгәнеңә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" tooltip="Рим Хәсәнов"/>
              </a:rPr>
              <a:t>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  <a:hlinkClick r:id="rId2" tooltip="Рим Хәсәнов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Һөйөү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минуттары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Хәсәнов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Һөйһә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һөймәһә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3" tooltip="Исмәғилев Заһир Ғарип улы"/>
              </a:rPr>
              <a:t>З.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  <a:hlinkClick r:id="rId3" tooltip="Исмәғилев Заһир Ғарип улы"/>
              </a:rPr>
              <a:t>Исмәғилев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Сөйсә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сөймәсә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Б. Гайсин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Һуңғы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йырым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Нәжми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һүҙҙәре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Дауытов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музыкаһы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err="1" smtClean="0"/>
              <a:t>Һыу</a:t>
            </a:r>
            <a:r>
              <a:rPr lang="ru-RU" dirty="0" smtClean="0"/>
              <a:t> </a:t>
            </a:r>
            <a:r>
              <a:rPr lang="ru-RU" dirty="0" err="1" smtClean="0"/>
              <a:t>һибегеҙ</a:t>
            </a:r>
            <a:r>
              <a:rPr lang="ru-RU" dirty="0" smtClean="0"/>
              <a:t> </a:t>
            </a:r>
            <a:r>
              <a:rPr lang="ru-RU" dirty="0" err="1" smtClean="0"/>
              <a:t>гөлдәргә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Р. </a:t>
            </a:r>
            <a:r>
              <a:rPr lang="ru-RU" dirty="0" err="1" smtClean="0"/>
              <a:t>Хәсәнов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Шулай</a:t>
            </a:r>
            <a:r>
              <a:rPr lang="ru-RU" dirty="0" smtClean="0"/>
              <a:t> </a:t>
            </a:r>
            <a:r>
              <a:rPr lang="ru-RU" dirty="0" err="1" smtClean="0"/>
              <a:t>булһын</a:t>
            </a:r>
            <a:r>
              <a:rPr lang="ru-RU" dirty="0" smtClean="0"/>
              <a:t> </a:t>
            </a:r>
            <a:r>
              <a:rPr lang="ru-RU" dirty="0" err="1" smtClean="0"/>
              <a:t>ғүмергә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З. </a:t>
            </a:r>
            <a:r>
              <a:rPr lang="ru-RU" dirty="0" err="1" smtClean="0"/>
              <a:t>Исмәғилев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Шулдыр</a:t>
            </a:r>
            <a:r>
              <a:rPr lang="ru-RU" dirty="0" smtClean="0"/>
              <a:t> </a:t>
            </a:r>
            <a:r>
              <a:rPr lang="ru-RU" dirty="0" err="1" smtClean="0"/>
              <a:t>индә</a:t>
            </a:r>
            <a:r>
              <a:rPr lang="ru-RU" dirty="0" smtClean="0"/>
              <a:t> </a:t>
            </a:r>
            <a:r>
              <a:rPr lang="ru-RU" dirty="0" err="1" smtClean="0"/>
              <a:t>мөххәббәт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Н. </a:t>
            </a:r>
            <a:r>
              <a:rPr lang="ru-RU" dirty="0" err="1" smtClean="0"/>
              <a:t>Сабитов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Эй </a:t>
            </a:r>
            <a:r>
              <a:rPr lang="ru-RU" dirty="0" err="1" smtClean="0"/>
              <a:t>тыуған</a:t>
            </a:r>
            <a:r>
              <a:rPr lang="ru-RU" dirty="0" smtClean="0"/>
              <a:t> ер, </a:t>
            </a:r>
            <a:r>
              <a:rPr lang="ru-RU" dirty="0" err="1" smtClean="0"/>
              <a:t>тыуған</a:t>
            </a:r>
            <a:r>
              <a:rPr lang="ru-RU" dirty="0" smtClean="0"/>
              <a:t> ер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Н. </a:t>
            </a:r>
            <a:r>
              <a:rPr lang="ru-RU" dirty="0" err="1" smtClean="0"/>
              <a:t>Дауытов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Әтиемә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В. </a:t>
            </a:r>
            <a:r>
              <a:rPr lang="ru-RU" dirty="0" err="1" smtClean="0"/>
              <a:t>Галимов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Юҡҡа</a:t>
            </a:r>
            <a:r>
              <a:rPr lang="ru-RU" dirty="0" smtClean="0"/>
              <a:t> </a:t>
            </a:r>
            <a:r>
              <a:rPr lang="ru-RU" dirty="0" err="1" smtClean="0"/>
              <a:t>түгел</a:t>
            </a:r>
            <a:r>
              <a:rPr lang="ru-RU" dirty="0" smtClean="0"/>
              <a:t>, </a:t>
            </a:r>
            <a:r>
              <a:rPr lang="ru-RU" dirty="0" err="1" smtClean="0"/>
              <a:t>юҡҡа</a:t>
            </a:r>
            <a:r>
              <a:rPr lang="ru-RU" dirty="0" smtClean="0"/>
              <a:t> </a:t>
            </a:r>
            <a:r>
              <a:rPr lang="ru-RU" dirty="0" err="1" smtClean="0"/>
              <a:t>түгелдер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Р. </a:t>
            </a:r>
            <a:r>
              <a:rPr lang="ru-RU" dirty="0" err="1" smtClean="0"/>
              <a:t>Хәсәнов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Яҙғы</a:t>
            </a:r>
            <a:r>
              <a:rPr lang="ru-RU" dirty="0" smtClean="0"/>
              <a:t> урман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 </a:t>
            </a:r>
            <a:r>
              <a:rPr lang="ru-RU" dirty="0" smtClean="0">
                <a:hlinkClick r:id="rId2" tooltip="Әхмәтов Хөсәйен Фәйзулла улы"/>
              </a:rPr>
              <a:t>Х. </a:t>
            </a:r>
            <a:r>
              <a:rPr lang="ru-RU" dirty="0" err="1" smtClean="0">
                <a:hlinkClick r:id="rId2" tooltip="Әхмәтов Хөсәйен Фәйзулла улы"/>
              </a:rPr>
              <a:t>Әхмәтов</a:t>
            </a:r>
            <a:r>
              <a:rPr lang="ru-RU" dirty="0" smtClean="0"/>
              <a:t> 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Япраҡтар</a:t>
            </a:r>
            <a:r>
              <a:rPr lang="ru-RU" dirty="0" smtClean="0"/>
              <a:t> бит </a:t>
            </a:r>
            <a:r>
              <a:rPr lang="ru-RU" dirty="0" err="1" smtClean="0"/>
              <a:t>ҡойолмаған</a:t>
            </a:r>
            <a:r>
              <a:rPr lang="ru-RU" dirty="0" smtClean="0"/>
              <a:t>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В. </a:t>
            </a:r>
            <a:r>
              <a:rPr lang="ru-RU" dirty="0" err="1" smtClean="0"/>
              <a:t>Гәлимов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Ярай</a:t>
            </a:r>
            <a:r>
              <a:rPr lang="ru-RU" dirty="0" smtClean="0"/>
              <a:t> </a:t>
            </a:r>
            <a:r>
              <a:rPr lang="ru-RU" dirty="0" err="1" smtClean="0"/>
              <a:t>әле</a:t>
            </a:r>
            <a:r>
              <a:rPr lang="ru-RU" dirty="0" smtClean="0"/>
              <a:t> </a:t>
            </a:r>
            <a:r>
              <a:rPr lang="ru-RU" dirty="0" err="1" smtClean="0"/>
              <a:t>ерҙә</a:t>
            </a:r>
            <a:r>
              <a:rPr lang="ru-RU" dirty="0" smtClean="0"/>
              <a:t> </a:t>
            </a:r>
            <a:r>
              <a:rPr lang="ru-RU" dirty="0" err="1" smtClean="0"/>
              <a:t>һағыныу</a:t>
            </a:r>
            <a:r>
              <a:rPr lang="ru-RU" dirty="0" smtClean="0"/>
              <a:t> бар (Н. </a:t>
            </a:r>
            <a:r>
              <a:rPr lang="ru-RU" dirty="0" err="1" smtClean="0"/>
              <a:t>Нәжми</a:t>
            </a:r>
            <a:r>
              <a:rPr lang="ru-RU" dirty="0" smtClean="0"/>
              <a:t> </a:t>
            </a:r>
            <a:r>
              <a:rPr lang="ru-RU" dirty="0" err="1" smtClean="0"/>
              <a:t>һүҙҙәре</a:t>
            </a:r>
            <a:r>
              <a:rPr lang="ru-RU" dirty="0" smtClean="0"/>
              <a:t>. Р. </a:t>
            </a:r>
            <a:r>
              <a:rPr lang="ru-RU" dirty="0" err="1" smtClean="0"/>
              <a:t>Хәсәнов</a:t>
            </a:r>
            <a:r>
              <a:rPr lang="ru-RU" dirty="0" smtClean="0"/>
              <a:t> </a:t>
            </a:r>
            <a:r>
              <a:rPr lang="ru-RU" dirty="0" err="1" smtClean="0"/>
              <a:t>музыкаһы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77318" cy="1081110"/>
          </a:xfrm>
        </p:spPr>
        <p:txBody>
          <a:bodyPr>
            <a:normAutofit/>
          </a:bodyPr>
          <a:lstStyle/>
          <a:p>
            <a:r>
              <a:rPr lang="be-BY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Миңештелә шағирҙың Йорт-музейы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user\Desktop\наджми\dommu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64399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e-BY" dirty="0" smtClean="0">
                <a:solidFill>
                  <a:srgbClr val="0070C0"/>
                </a:solidFill>
              </a:rPr>
              <a:t>Мемориаль комплекс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9698" name="Picture 2" descr="C:\Users\user\Desktop\наджми\206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826" y="1357298"/>
            <a:ext cx="839273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>
                <a:solidFill>
                  <a:srgbClr val="0070C0"/>
                </a:solidFill>
              </a:rPr>
              <a:t>Дүртөйлө ҡалаһында һӘйкӘл ҡуйылған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22" name="Picture 2" descr="C:\Users\user\Desktop\наджми\image0171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1357298"/>
            <a:ext cx="6000792" cy="5214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e-BY" b="1" dirty="0" smtClean="0">
                <a:solidFill>
                  <a:srgbClr val="0070C0"/>
                </a:solidFill>
              </a:rPr>
              <a:t>Дүртөйлө ҡалаһындағы Башҡорт гимназияһы шағир исемен йөрөтә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1746" name="Picture 2" descr="C:\Users\user\Desktop\наджми\nn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384" y="1714488"/>
            <a:ext cx="7845268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e-BY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Мемориаль таҡта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user\Desktop\наджми\254_ph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1500174"/>
            <a:ext cx="407196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be-BY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Гимназияла класс-музей булдырылған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user\Desktop\наджми\m1845_84a5d8de3d51aa296df28785cf5c9e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971" y="1643050"/>
            <a:ext cx="7928557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77318" cy="1428760"/>
          </a:xfrm>
        </p:spPr>
        <p:txBody>
          <a:bodyPr>
            <a:normAutofit fontScale="90000"/>
          </a:bodyPr>
          <a:lstStyle/>
          <a:p>
            <a:pPr lvl="0" algn="ctr"/>
            <a:r>
              <a:rPr lang="be-BY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Дүртөйлө ҡалаһындағы урамдарҙың береһе Назар Нәжми исемен йөрөтә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 descr="C:\Users\user\Desktop\наджми\13138920049nAPtFpyhoWUUnMUVYQ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7"/>
            <a:ext cx="735811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наджм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215238" cy="47149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571480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4400" i="1" dirty="0" smtClean="0">
                <a:solidFill>
                  <a:srgbClr val="FF0000"/>
                </a:solidFill>
              </a:rPr>
              <a:t>Миңеште ауылы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214446"/>
          </a:xfrm>
        </p:spPr>
        <p:txBody>
          <a:bodyPr>
            <a:normAutofit/>
          </a:bodyPr>
          <a:lstStyle/>
          <a:p>
            <a:pPr algn="ctr"/>
            <a:r>
              <a:rPr lang="be-BY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Дүртөйлө ҡалаһында Н.Нәжми скверы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user\Desktop\наджми\iz-ulits-goro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42076"/>
            <a:ext cx="8643998" cy="5130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839200" cy="2000264"/>
          </a:xfrm>
        </p:spPr>
        <p:txBody>
          <a:bodyPr>
            <a:normAutofit/>
          </a:bodyPr>
          <a:lstStyle/>
          <a:p>
            <a:pPr algn="ctr"/>
            <a:r>
              <a:rPr lang="be-BY" sz="2400" b="1" dirty="0" smtClean="0">
                <a:solidFill>
                  <a:srgbClr val="0070C0"/>
                </a:solidFill>
              </a:rPr>
              <a:t>17 декабрҙең 1998 йылдағы Дүртөйлө ҡала Советы Президиумы ҡарары менән Назар Нәжми исемендәге район премияһы булдырылған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357158" y="1857364"/>
            <a:ext cx="857256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ПРЕЗИДИУМ ДЮРТЮЛИНСКОГО ГОРОДСКОГО СОВЕТА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РЕСПУБЛИКИ БАШКОРТОСТАН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ПОСТАНОВЛЕНИЕ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17 декабря 1998 г. N 11/8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 УЧРЕЖДЕНИИ РАЙОННОЙ ПРЕМИИ ИМ. НАЗАРА НАДЖМИ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Руководствуясь ст. 13 Закона Республики Башкортостан "О местном государственном управлении в Республике Башкортостан" и Законом "О культуре" Республики Башкортостан, Президиум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Дюртюлинского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городского Совета постановляет: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Учредить одну районную премию им.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Назара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Наджми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сумме 1 (одна) тысяча рублей из внебюджетного фонда с ежегодной индексацией.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Утвердить Положение о районной премии им.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Назара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Наджми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(приложение N 1).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Утвердить состав районной комиссии (приложение N 2).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Контроль за выполнением данного Постановления возложить на зам. главы Администрации г. Дюртюли и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Дюртюлинского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</a:t>
            </a:r>
            <a:r>
              <a:rPr kumimoji="0" lang="ru-RU" sz="160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Сиразова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Р.Н.</a:t>
            </a:r>
            <a:endParaRPr kumimoji="0" lang="ru-RU" sz="16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Председатель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городского Совета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Р.ДАВЛЕТОВ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rmAutofit fontScale="90000"/>
          </a:bodyPr>
          <a:lstStyle/>
          <a:p>
            <a:pPr algn="ctr"/>
            <a:r>
              <a:rPr lang="be-BY" b="1" dirty="0" smtClean="0">
                <a:solidFill>
                  <a:srgbClr val="0070C0"/>
                </a:solidFill>
              </a:rPr>
              <a:t>Назар Нәжми исемендәге әҙәби премия лауреаттары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1921" name="Picture 1" descr="C:\Users\user\Desktop\наджми\1360279253__lzf8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5"/>
            <a:ext cx="3500462" cy="4429156"/>
          </a:xfrm>
          <a:prstGeom prst="rect">
            <a:avLst/>
          </a:prstGeom>
          <a:noFill/>
        </p:spPr>
      </p:pic>
      <p:pic>
        <p:nvPicPr>
          <p:cNvPr id="81922" name="Picture 2" descr="C:\Users\user\Desktop\наджми\999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429024" cy="44291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0800000" flipV="1">
            <a:off x="285720" y="6100720"/>
            <a:ext cx="3571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Ҡәҙим Аралбай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5143503" y="6133316"/>
            <a:ext cx="38576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Ирек Кинйәбулатов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64704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Автор</a:t>
            </a:r>
            <a:r>
              <a:rPr lang="en-US" sz="3600" b="1" dirty="0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: </a:t>
            </a:r>
            <a:endParaRPr lang="ru-RU" sz="3600" b="1" dirty="0" smtClean="0">
              <a:solidFill>
                <a:srgbClr val="9B1532"/>
              </a:solidFill>
              <a:latin typeface="a_Helver Bashkir" pitchFamily="34" charset="0"/>
              <a:cs typeface="Tahoma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err="1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Гульфира</a:t>
            </a:r>
            <a:r>
              <a:rPr lang="ru-RU" sz="3600" b="1" dirty="0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 </a:t>
            </a:r>
            <a:r>
              <a:rPr lang="ru-RU" sz="3600" b="1" dirty="0" err="1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Байбулатова</a:t>
            </a:r>
            <a:r>
              <a:rPr lang="ru-RU" sz="3600" b="1" dirty="0" smtClean="0">
                <a:solidFill>
                  <a:srgbClr val="9B1532"/>
                </a:solidFill>
                <a:latin typeface="a_Helver Bashkir" pitchFamily="34" charset="0"/>
                <a:cs typeface="Tahoma" pitchFamily="34" charset="0"/>
              </a:rPr>
              <a:t>, кандидат филологических наук, доцент</a:t>
            </a:r>
            <a:endParaRPr lang="be-BY" sz="3600" b="1" dirty="0" smtClean="0">
              <a:solidFill>
                <a:srgbClr val="9B1532"/>
              </a:solidFill>
              <a:latin typeface="a_Helver Bashkir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00758"/>
          </a:xfrm>
        </p:spPr>
        <p:txBody>
          <a:bodyPr>
            <a:normAutofit/>
          </a:bodyPr>
          <a:lstStyle/>
          <a:p>
            <a:r>
              <a:rPr lang="be-BY" dirty="0" smtClean="0"/>
              <a:t> </a:t>
            </a:r>
            <a:r>
              <a:rPr lang="be-BY" sz="3200" b="1" i="1" dirty="0" smtClean="0">
                <a:solidFill>
                  <a:srgbClr val="FF0000"/>
                </a:solidFill>
              </a:rPr>
              <a:t>1938</a:t>
            </a:r>
            <a:r>
              <a:rPr lang="be-BY" sz="3200" b="1" i="1" dirty="0" smtClean="0">
                <a:solidFill>
                  <a:srgbClr val="0070C0"/>
                </a:solidFill>
              </a:rPr>
              <a:t> йылда Башҡорт дәүләт педагогия институтына  уҡырға  инә. </a:t>
            </a:r>
            <a:br>
              <a:rPr lang="be-BY" sz="3200" b="1" i="1" dirty="0" smtClean="0">
                <a:solidFill>
                  <a:srgbClr val="0070C0"/>
                </a:solidFill>
              </a:rPr>
            </a:br>
            <a:r>
              <a:rPr lang="be-BY" sz="3200" b="1" i="1" dirty="0" smtClean="0">
                <a:solidFill>
                  <a:srgbClr val="0070C0"/>
                </a:solidFill>
              </a:rPr>
              <a:t/>
            </a:r>
            <a:br>
              <a:rPr lang="be-BY" sz="3200" b="1" i="1" dirty="0" smtClean="0">
                <a:solidFill>
                  <a:srgbClr val="0070C0"/>
                </a:solidFill>
              </a:rPr>
            </a:br>
            <a:r>
              <a:rPr lang="be-BY" sz="3200" b="1" i="1" dirty="0" smtClean="0">
                <a:solidFill>
                  <a:srgbClr val="0070C0"/>
                </a:solidFill>
              </a:rPr>
              <a:t>Институттың өсөнсө курсынан, </a:t>
            </a:r>
            <a:br>
              <a:rPr lang="be-BY" sz="3200" b="1" i="1" dirty="0" smtClean="0">
                <a:solidFill>
                  <a:srgbClr val="0070C0"/>
                </a:solidFill>
              </a:rPr>
            </a:br>
            <a:r>
              <a:rPr lang="be-BY" sz="3200" b="1" i="1" dirty="0" smtClean="0">
                <a:solidFill>
                  <a:srgbClr val="FF0000"/>
                </a:solidFill>
              </a:rPr>
              <a:t>1941</a:t>
            </a:r>
            <a:r>
              <a:rPr lang="be-BY" sz="3200" b="1" i="1" dirty="0" smtClean="0">
                <a:solidFill>
                  <a:srgbClr val="0070C0"/>
                </a:solidFill>
              </a:rPr>
              <a:t> йылда, Бөйөк Ватан  һуғышына китә, </a:t>
            </a:r>
            <a:br>
              <a:rPr lang="be-BY" sz="3200" b="1" i="1" dirty="0" smtClean="0">
                <a:solidFill>
                  <a:srgbClr val="0070C0"/>
                </a:solidFill>
              </a:rPr>
            </a:br>
            <a:r>
              <a:rPr lang="be-BY" sz="3200" b="1" i="1" dirty="0" smtClean="0">
                <a:solidFill>
                  <a:srgbClr val="0070C0"/>
                </a:solidFill>
              </a:rPr>
              <a:t/>
            </a:r>
            <a:br>
              <a:rPr lang="be-BY" sz="3200" b="1" i="1" dirty="0" smtClean="0">
                <a:solidFill>
                  <a:srgbClr val="0070C0"/>
                </a:solidFill>
              </a:rPr>
            </a:br>
            <a:r>
              <a:rPr lang="be-BY" sz="3200" b="1" i="1" dirty="0" smtClean="0">
                <a:solidFill>
                  <a:srgbClr val="0070C0"/>
                </a:solidFill>
              </a:rPr>
              <a:t>унан </a:t>
            </a:r>
            <a:r>
              <a:rPr lang="be-BY" sz="3200" b="1" i="1" dirty="0" smtClean="0">
                <a:solidFill>
                  <a:srgbClr val="FF0000"/>
                </a:solidFill>
              </a:rPr>
              <a:t>1946</a:t>
            </a:r>
            <a:r>
              <a:rPr lang="be-BY" sz="3200" b="1" i="1" dirty="0" smtClean="0">
                <a:solidFill>
                  <a:srgbClr val="0070C0"/>
                </a:solidFill>
              </a:rPr>
              <a:t> йылда ғына ҡайта.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e-BY" dirty="0" smtClean="0"/>
              <a:t> </a:t>
            </a:r>
            <a:endParaRPr lang="ru-RU" dirty="0"/>
          </a:p>
        </p:txBody>
      </p:sp>
      <p:pic>
        <p:nvPicPr>
          <p:cNvPr id="2050" name="Picture 2" descr="C:\Users\user\Desktop\наджми\hq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96356" cy="595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аджми\skrinshot_15.02.2015_18-20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509707" cy="6215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357166"/>
            <a:ext cx="41434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sz="3200" dirty="0" smtClean="0">
                <a:solidFill>
                  <a:srgbClr val="FF0000"/>
                </a:solidFill>
              </a:rPr>
              <a:t>   </a:t>
            </a:r>
            <a:r>
              <a:rPr lang="be-BY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Һуғышта күрһәткән батырлыҡтары өсөн ике тапкыр 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be-BY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дәрәжә Ватан һуғышы, Ҡыҙыл Йондоҙ ордендары һәм миҙалдар менән наградлана.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214290"/>
            <a:ext cx="82868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Назар Нәжми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1947-1949 йылдарҙа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“Совет Башҡортостаны”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гәзите,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“Әҙәби Башҡортостан”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журналы редакцияларында эшләй. </a:t>
            </a:r>
          </a:p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1955 -1959 йылдарҙа ул -</a:t>
            </a:r>
            <a:r>
              <a:rPr kumimoji="0" lang="be-BY" sz="4000" b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“Һәнәк”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журналының баш мөхәррире, 1962 -1969 йылдарҙа -</a:t>
            </a:r>
            <a:r>
              <a:rPr kumimoji="0" lang="be-BY" sz="4000" b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be-BY" sz="40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Башҡортостан Яҙыусылар союзы идараһы рәйесе. </a:t>
            </a:r>
            <a:endParaRPr kumimoji="0" lang="be-BY" sz="40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наджми\602699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аджми\89046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</TotalTime>
  <Words>545</Words>
  <Application>Microsoft Office PowerPoint</Application>
  <PresentationFormat>Экран (4:3)</PresentationFormat>
  <Paragraphs>148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Назар Нәжми  </vt:lpstr>
      <vt:lpstr>1918 йылдың   5 февралендә   Башҡортостандың   Дүртөйлө  районы   Миңеште  ауылында  тыуған.</vt:lpstr>
      <vt:lpstr>Презентация PowerPoint</vt:lpstr>
      <vt:lpstr> 1938 йылда Башҡорт дәүләт педагогия институтына  уҡырға  инә.   Институттың өсөнсө курсынан,  1941 йылда, Бөйөк Ватан  һуғышына китә,   унан 1946 йылда ғына ҡайта.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Назар  Нәжми  утыҙынсы йылдарҙың  аҙағында  яҙа  башлай.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Шағир һүҙҙәренә яҙылған йырҙар </vt:lpstr>
      <vt:lpstr>Презентация PowerPoint</vt:lpstr>
      <vt:lpstr>Презентация PowerPoint</vt:lpstr>
      <vt:lpstr>Презентация PowerPoint</vt:lpstr>
      <vt:lpstr>Миңештелә шағирҙың Йорт-музейы</vt:lpstr>
      <vt:lpstr>Мемориаль комплекс</vt:lpstr>
      <vt:lpstr>Дүртөйлө ҡалаһында һӘйкӘл ҡуйылған</vt:lpstr>
      <vt:lpstr>Дүртөйлө ҡалаһындағы Башҡорт гимназияһы шағир исемен йөрөтә</vt:lpstr>
      <vt:lpstr>Мемориаль таҡта</vt:lpstr>
      <vt:lpstr>Гимназияла класс-музей булдырылған</vt:lpstr>
      <vt:lpstr>Дүртөйлө ҡалаһындағы урамдарҙың береһе Назар Нәжми исемен йөрөтә  </vt:lpstr>
      <vt:lpstr>Дүртөйлө ҡалаһында Н.Нәжми скверы</vt:lpstr>
      <vt:lpstr>17 декабрҙең 1998 йылдағы Дүртөйлө ҡала Советы Президиумы ҡарары менән Назар Нәжми исемендәге район премияһы булдырылған</vt:lpstr>
      <vt:lpstr>Назар Нәжми исемендәге әҙәби премия лауреаттары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Назар Нәжми</dc:title>
  <dc:creator>user</dc:creator>
  <cp:lastModifiedBy>Дом</cp:lastModifiedBy>
  <cp:revision>27</cp:revision>
  <dcterms:created xsi:type="dcterms:W3CDTF">2015-10-02T13:15:45Z</dcterms:created>
  <dcterms:modified xsi:type="dcterms:W3CDTF">2017-01-24T14:31:45Z</dcterms:modified>
</cp:coreProperties>
</file>